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12192000"/>
  <p:notesSz cx="7010400" cy="9296400"/>
  <p:embeddedFontLst>
    <p:embeddedFont>
      <p:font typeface="Garamond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3" roundtripDataSignature="AMtx7mgRhvpcMaP3ADA8aNl39N1kTg29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B28A966F-EC87-4F66-B92A-81E8DF969ED1}">
  <a:tblStyle styleId="{B28A966F-EC87-4F66-B92A-81E8DF969ED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Garamond-bold.fntdata"/><Relationship Id="rId11" Type="http://schemas.openxmlformats.org/officeDocument/2006/relationships/slide" Target="slides/slide6.xml"/><Relationship Id="rId22" Type="http://schemas.openxmlformats.org/officeDocument/2006/relationships/font" Target="fonts/Garamond-boldItalic.fntdata"/><Relationship Id="rId10" Type="http://schemas.openxmlformats.org/officeDocument/2006/relationships/slide" Target="slides/slide5.xml"/><Relationship Id="rId21" Type="http://schemas.openxmlformats.org/officeDocument/2006/relationships/font" Target="fonts/Garamond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Garamond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6eb1b305a1_0_0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g6eb1b305a1_0_0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Rusty (and each panelist introduces)</a:t>
            </a:r>
            <a:endParaRPr/>
          </a:p>
        </p:txBody>
      </p:sp>
      <p:sp>
        <p:nvSpPr>
          <p:cNvPr id="87" name="Google Shape;87;g6eb1b305a1_0_0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eb1b2f9ff_0_17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eb1b2f9ff_0_17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Michael - first 4; Rusty - last 3</a:t>
            </a:r>
            <a:endParaRPr/>
          </a:p>
        </p:txBody>
      </p:sp>
      <p:sp>
        <p:nvSpPr>
          <p:cNvPr id="149" name="Google Shape;149;g6eb1b2f9ff_0_17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6eb1b2f9ff_0_1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6eb1b2f9ff_0_1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Immediate feedback - Shanti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Collaborative work - Kevin</a:t>
            </a:r>
            <a:endParaRPr/>
          </a:p>
        </p:txBody>
      </p:sp>
      <p:sp>
        <p:nvSpPr>
          <p:cNvPr id="156" name="Google Shape;156;g6eb1b2f9ff_0_1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Michael [michael, watch time, etc.] </a:t>
            </a:r>
            <a:r>
              <a:rPr lang="en-US" sz="1200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a) change the higher education system; b) adapt their own internal wiring to fit higher education; and c) relate to faculty/staff of other generations.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33333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rPr>
              <a:t>Participants will also address issues related to new faculty engagement and professional development, expectations of communication, and responses to campus sexual harassment.</a:t>
            </a:r>
            <a:endParaRPr/>
          </a:p>
        </p:txBody>
      </p:sp>
      <p:sp>
        <p:nvSpPr>
          <p:cNvPr id="162" name="Google Shape;162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6eb1b2f9ff_0_7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6eb1b2f9ff_0_7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Link to role of the chair/etc.; practical recommendations, call to action, Rusty</a:t>
            </a:r>
            <a:endParaRPr/>
          </a:p>
        </p:txBody>
      </p:sp>
      <p:sp>
        <p:nvSpPr>
          <p:cNvPr id="168" name="Google Shape;168;g6eb1b2f9ff_0_7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eb1b305a1_0_8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g6eb1b305a1_0_8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Rusty</a:t>
            </a:r>
            <a:endParaRPr/>
          </a:p>
        </p:txBody>
      </p:sp>
      <p:sp>
        <p:nvSpPr>
          <p:cNvPr id="96" name="Google Shape;96;g6eb1b305a1_0_8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Rusty</a:t>
            </a:r>
            <a:endParaRPr/>
          </a:p>
        </p:txBody>
      </p:sp>
      <p:sp>
        <p:nvSpPr>
          <p:cNvPr id="104" name="Google Shape;104;p5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6eb1b305a1_0_32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Rusty---transitions to Michael to talk about generational differences broadly</a:t>
            </a:r>
            <a:endParaRPr/>
          </a:p>
        </p:txBody>
      </p:sp>
      <p:sp>
        <p:nvSpPr>
          <p:cNvPr id="110" name="Google Shape;110;g6eb1b305a1_0_32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Michael</a:t>
            </a:r>
            <a:endParaRPr/>
          </a:p>
        </p:txBody>
      </p:sp>
      <p:sp>
        <p:nvSpPr>
          <p:cNvPr id="116" name="Google Shape;116;p9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10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Michael</a:t>
            </a:r>
            <a:endParaRPr/>
          </a:p>
        </p:txBody>
      </p:sp>
      <p:sp>
        <p:nvSpPr>
          <p:cNvPr id="122" name="Google Shape;122;p10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1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11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Michael</a:t>
            </a:r>
            <a:endParaRPr/>
          </a:p>
        </p:txBody>
      </p:sp>
      <p:sp>
        <p:nvSpPr>
          <p:cNvPr id="129" name="Google Shape;129;p11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2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2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Michael---transition into small group discussion </a:t>
            </a:r>
            <a:endParaRPr/>
          </a:p>
        </p:txBody>
      </p:sp>
      <p:sp>
        <p:nvSpPr>
          <p:cNvPr id="136" name="Google Shape;136;p12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4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Michael----transition into new professoriate (break into small groups (3-4) to discuss this question. </a:t>
            </a:r>
            <a:endParaRPr/>
          </a:p>
        </p:txBody>
      </p:sp>
      <p:sp>
        <p:nvSpPr>
          <p:cNvPr id="143" name="Google Shape;143;p4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g6eb1b305a1_0_0"/>
          <p:cNvPicPr preferRelativeResize="0"/>
          <p:nvPr/>
        </p:nvPicPr>
        <p:blipFill>
          <a:blip r:embed="rId3">
            <a:alphaModFix amt="21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g6eb1b305a1_0_0"/>
          <p:cNvSpPr/>
          <p:nvPr/>
        </p:nvSpPr>
        <p:spPr>
          <a:xfrm>
            <a:off x="1391950" y="4952125"/>
            <a:ext cx="9623700" cy="18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400" u="none" cap="none" strike="noStrike"/>
              <a:t>Shanti Bruce, Nova Southeastern University</a:t>
            </a:r>
            <a:endParaRPr i="0" sz="2400" u="none" cap="none" strike="noStrike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</a:rPr>
              <a:t>Russell Carpenter, Eastern Kentucky University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</a:rPr>
              <a:t>Kevin Dvorak, Nova Southeastern University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Michael G. Strawser, University of Central Florida</a:t>
            </a:r>
            <a:endParaRPr sz="24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91" name="Google Shape;91;g6eb1b305a1_0_0"/>
          <p:cNvSpPr/>
          <p:nvPr/>
        </p:nvSpPr>
        <p:spPr>
          <a:xfrm>
            <a:off x="492550" y="1322175"/>
            <a:ext cx="11422500" cy="17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434343"/>
                </a:solidFill>
              </a:rPr>
              <a:t>Administrative Best Practices for</a:t>
            </a:r>
            <a:endParaRPr b="1">
              <a:solidFill>
                <a:srgbClr val="434343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434343"/>
                </a:solidFill>
              </a:rPr>
              <a:t>Engaging </a:t>
            </a:r>
            <a:r>
              <a:rPr b="1" lang="en-US" sz="5400">
                <a:solidFill>
                  <a:srgbClr val="434343"/>
                </a:solidFill>
              </a:rPr>
              <a:t>Millennial</a:t>
            </a:r>
            <a:r>
              <a:rPr b="1" i="0" lang="en-US" sz="5400" u="none" cap="none" strike="noStrike">
                <a:solidFill>
                  <a:srgbClr val="434343"/>
                </a:solidFill>
              </a:rPr>
              <a:t> Faculty</a:t>
            </a:r>
            <a:endParaRPr b="1" i="0" sz="5400" u="none" cap="none" strike="noStrike">
              <a:solidFill>
                <a:srgbClr val="434343"/>
              </a:solidFill>
            </a:endParaRPr>
          </a:p>
        </p:txBody>
      </p:sp>
      <p:sp>
        <p:nvSpPr>
          <p:cNvPr id="92" name="Google Shape;92;g6eb1b305a1_0_0"/>
          <p:cNvSpPr txBox="1"/>
          <p:nvPr/>
        </p:nvSpPr>
        <p:spPr>
          <a:xfrm>
            <a:off x="2323600" y="3334000"/>
            <a:ext cx="77604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Academic Chairpersons Conference . Savannah, GA</a:t>
            </a:r>
            <a:br>
              <a:rPr lang="en-US" sz="2400"/>
            </a:b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7 February 2020</a:t>
            </a:r>
            <a:endParaRPr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eb1b2f9ff_0_1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Garamond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The New Professoriate</a:t>
            </a:r>
            <a:endParaRPr b="1"/>
          </a:p>
        </p:txBody>
      </p:sp>
      <p:sp>
        <p:nvSpPr>
          <p:cNvPr id="152" name="Google Shape;152;g6eb1b2f9ff_0_1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Increased Expectations (Research; Teaching; Service)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Technology Use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Teaching and Learning Strategy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Community Engagement and Institutional Service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Working in Diverse Groups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Student Mental Health/Advising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Communicate to Various Audiences</a:t>
            </a:r>
            <a:br>
              <a:rPr lang="en-US" sz="3000"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6eb1b2f9ff_0_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Generational Perspective - Millennial Faculty 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g6eb1b2f9ff_0_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Expect immediate feedback, communication, and acknowledgement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Appreciate collaborative work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Focus on values-driven systems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Use of technology in daily lives (and work)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"/>
          <p:cNvSpPr txBox="1"/>
          <p:nvPr>
            <p:ph type="title"/>
          </p:nvPr>
        </p:nvSpPr>
        <p:spPr>
          <a:xfrm>
            <a:off x="838200" y="276616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Garamond"/>
              <a:buNone/>
            </a:pPr>
            <a:r>
              <a:rPr lang="en-US" sz="7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 Conversation</a:t>
            </a:r>
            <a:endParaRPr i="0" sz="7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6eb1b2f9ff_0_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Administrative Best Practices for Engaging Millennial Faculty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g6eb1b2f9ff_0_7"/>
          <p:cNvSpPr txBox="1"/>
          <p:nvPr>
            <p:ph idx="1" type="body"/>
          </p:nvPr>
        </p:nvSpPr>
        <p:spPr>
          <a:xfrm>
            <a:off x="838200" y="1902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Establish productive and meaningful processes and practices for formal and informal feedback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Design systems for acknowledging success (awards, etc.)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Integrate technology into department workflows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Provide structures that acknowledge and value collaboratively developed work (publications, presentations, research, committees, etc.)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g6eb1b305a1_0_8"/>
          <p:cNvPicPr preferRelativeResize="0"/>
          <p:nvPr/>
        </p:nvPicPr>
        <p:blipFill>
          <a:blip r:embed="rId3">
            <a:alphaModFix amt="21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6eb1b305a1_0_8"/>
          <p:cNvSpPr/>
          <p:nvPr/>
        </p:nvSpPr>
        <p:spPr>
          <a:xfrm>
            <a:off x="3752875" y="4396225"/>
            <a:ext cx="5110500" cy="18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>
                <a:solidFill>
                  <a:schemeClr val="dk1"/>
                </a:solidFill>
              </a:rPr>
              <a:t>Panel Introductions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>
                <a:solidFill>
                  <a:schemeClr val="dk1"/>
                </a:solidFill>
              </a:rPr>
              <a:t>Generational Differences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>
                <a:solidFill>
                  <a:schemeClr val="dk1"/>
                </a:solidFill>
              </a:rPr>
              <a:t>The New Professoriate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>
                <a:solidFill>
                  <a:schemeClr val="dk1"/>
                </a:solidFill>
              </a:rPr>
              <a:t>Think-Pair-Share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>
                <a:solidFill>
                  <a:schemeClr val="dk1"/>
                </a:solidFill>
              </a:rPr>
              <a:t>Panel Questions</a:t>
            </a:r>
            <a:endParaRPr sz="3000">
              <a:solidFill>
                <a:schemeClr val="dk1"/>
              </a:solidFill>
            </a:endParaRPr>
          </a:p>
        </p:txBody>
      </p:sp>
      <p:sp>
        <p:nvSpPr>
          <p:cNvPr id="100" name="Google Shape;100;g6eb1b305a1_0_8"/>
          <p:cNvSpPr/>
          <p:nvPr/>
        </p:nvSpPr>
        <p:spPr>
          <a:xfrm>
            <a:off x="472200" y="1322175"/>
            <a:ext cx="11422500" cy="17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/>
              <a:t>Administrative Best Practices for</a:t>
            </a:r>
            <a:endParaRPr b="1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/>
              <a:t>Engaging </a:t>
            </a:r>
            <a:r>
              <a:rPr b="1" lang="en-US" sz="5400"/>
              <a:t>Millennial</a:t>
            </a:r>
            <a:r>
              <a:rPr b="1" i="0" lang="en-US" sz="5400" u="none" cap="none" strike="noStrike"/>
              <a:t> Faculty</a:t>
            </a:r>
            <a:endParaRPr b="1" i="0" sz="5400" u="none" cap="none" strike="noStrike"/>
          </a:p>
        </p:txBody>
      </p:sp>
      <p:sp>
        <p:nvSpPr>
          <p:cNvPr id="101" name="Google Shape;101;g6eb1b305a1_0_8"/>
          <p:cNvSpPr txBox="1"/>
          <p:nvPr/>
        </p:nvSpPr>
        <p:spPr>
          <a:xfrm>
            <a:off x="2399400" y="3408600"/>
            <a:ext cx="73932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/>
              <a:t>Overview</a:t>
            </a:r>
            <a:endParaRPr b="1" sz="3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1054" y="305229"/>
            <a:ext cx="4169200" cy="6247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5"/>
          <p:cNvSpPr txBox="1"/>
          <p:nvPr/>
        </p:nvSpPr>
        <p:spPr>
          <a:xfrm>
            <a:off x="5373975" y="512400"/>
            <a:ext cx="6723000" cy="58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/>
              <a:t>Rationale:</a:t>
            </a:r>
            <a:endParaRPr b="1"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Realized concerns about generational disconnects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Explored the implications of millennial faculty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/>
              <a:t>Goals:</a:t>
            </a:r>
            <a:endParaRPr b="1"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Expand the conversation about millennial faculty engagement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Welcome more conversation about best practices for engaging millennial faculty</a:t>
            </a:r>
            <a:endParaRPr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g6eb1b305a1_0_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1054" y="305229"/>
            <a:ext cx="4169200" cy="624755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g6eb1b305a1_0_32"/>
          <p:cNvSpPr txBox="1"/>
          <p:nvPr/>
        </p:nvSpPr>
        <p:spPr>
          <a:xfrm>
            <a:off x="5373975" y="512400"/>
            <a:ext cx="6723000" cy="58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</a:rPr>
              <a:t>This session will discuss how millennial faculty may </a:t>
            </a:r>
            <a:endParaRPr b="1" sz="3000">
              <a:solidFill>
                <a:schemeClr val="dk1"/>
              </a:solidFill>
            </a:endParaRPr>
          </a:p>
          <a:p>
            <a:pPr indent="-41910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US" sz="3000">
                <a:solidFill>
                  <a:schemeClr val="dk1"/>
                </a:solidFill>
              </a:rPr>
              <a:t>change the higher education system; </a:t>
            </a:r>
            <a:endParaRPr sz="3000">
              <a:solidFill>
                <a:schemeClr val="dk1"/>
              </a:solidFill>
            </a:endParaRPr>
          </a:p>
          <a:p>
            <a:pPr indent="-41910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US" sz="3000">
                <a:solidFill>
                  <a:schemeClr val="dk1"/>
                </a:solidFill>
              </a:rPr>
              <a:t>adapt their own internal wiring to fit higher education; and</a:t>
            </a:r>
            <a:endParaRPr sz="3000">
              <a:solidFill>
                <a:schemeClr val="dk1"/>
              </a:solidFill>
            </a:endParaRPr>
          </a:p>
          <a:p>
            <a:pPr indent="-41910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US" sz="3000">
                <a:solidFill>
                  <a:schemeClr val="dk1"/>
                </a:solidFill>
              </a:rPr>
              <a:t>relate to faculty/staff of other generations.</a:t>
            </a: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he generations defined" id="118" name="Google Shape;118;p9"/>
          <p:cNvPicPr preferRelativeResize="0"/>
          <p:nvPr/>
        </p:nvPicPr>
        <p:blipFill rotWithShape="1">
          <a:blip r:embed="rId3">
            <a:alphaModFix/>
          </a:blip>
          <a:srcRect b="5831" l="0" r="1" t="0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0"/>
          <p:cNvSpPr/>
          <p:nvPr/>
        </p:nvSpPr>
        <p:spPr>
          <a:xfrm>
            <a:off x="899400" y="183950"/>
            <a:ext cx="10500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none" cap="none" strike="noStrike"/>
              <a:t>Baby Boomers: Born 1946-1964</a:t>
            </a:r>
            <a:endParaRPr b="1" sz="4400"/>
          </a:p>
        </p:txBody>
      </p:sp>
      <p:graphicFrame>
        <p:nvGraphicFramePr>
          <p:cNvPr id="125" name="Google Shape;125;p10"/>
          <p:cNvGraphicFramePr/>
          <p:nvPr/>
        </p:nvGraphicFramePr>
        <p:xfrm>
          <a:off x="679375" y="153104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{B28A966F-EC87-4F66-B92A-81E8DF969ED1}</a:tableStyleId>
              </a:tblPr>
              <a:tblGrid>
                <a:gridCol w="5414600"/>
                <a:gridCol w="54146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Workaholics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Materialistic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“American Dream”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Greedy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Ambitious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Anti-Establishment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Big Spenders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Loyal To Children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Work / Life Imbalance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Strong Work Ethic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Competitive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Live To Work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Career Loyalists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Responsible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Hard To Trust Young Workers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Flat Organizational Hierarchy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1"/>
          <p:cNvSpPr/>
          <p:nvPr/>
        </p:nvSpPr>
        <p:spPr>
          <a:xfrm>
            <a:off x="1376100" y="183950"/>
            <a:ext cx="9639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none" cap="none" strike="noStrike"/>
              <a:t>Generation X: Born 1965-1980</a:t>
            </a:r>
            <a:endParaRPr b="1" sz="4400"/>
          </a:p>
        </p:txBody>
      </p:sp>
      <p:graphicFrame>
        <p:nvGraphicFramePr>
          <p:cNvPr id="132" name="Google Shape;132;p11"/>
          <p:cNvGraphicFramePr/>
          <p:nvPr/>
        </p:nvGraphicFramePr>
        <p:xfrm>
          <a:off x="1159813" y="154571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{B28A966F-EC87-4F66-B92A-81E8DF969ED1}</a:tableStyleId>
              </a:tblPr>
              <a:tblGrid>
                <a:gridCol w="4927725"/>
                <a:gridCol w="49277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Balance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Highly Educated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Independent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Angry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Informal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Confident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>
                          <a:latin typeface="Arial"/>
                          <a:ea typeface="Arial"/>
                          <a:cs typeface="Arial"/>
                          <a:sym typeface="Arial"/>
                        </a:rPr>
                        <a:t>Global Thinkers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Pragmatic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Self-Reliant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Results Oriented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Skeptical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Responsible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Cynical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Ignore Leadership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3000">
                          <a:latin typeface="Arial"/>
                          <a:ea typeface="Arial"/>
                          <a:cs typeface="Arial"/>
                          <a:sym typeface="Arial"/>
                        </a:rPr>
                        <a:t>Lack Organizational Loyalty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Latch-key Kids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2"/>
          <p:cNvSpPr/>
          <p:nvPr/>
        </p:nvSpPr>
        <p:spPr>
          <a:xfrm>
            <a:off x="1596450" y="183950"/>
            <a:ext cx="9151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none" cap="none" strike="noStrike"/>
              <a:t>Millennials: Born 1981-1996</a:t>
            </a:r>
            <a:endParaRPr b="1" sz="4400"/>
          </a:p>
        </p:txBody>
      </p:sp>
      <p:graphicFrame>
        <p:nvGraphicFramePr>
          <p:cNvPr id="139" name="Google Shape;139;p12"/>
          <p:cNvGraphicFramePr/>
          <p:nvPr/>
        </p:nvGraphicFramePr>
        <p:xfrm>
          <a:off x="1214950" y="148249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{B28A966F-EC87-4F66-B92A-81E8DF969ED1}</a:tableStyleId>
              </a:tblPr>
              <a:tblGrid>
                <a:gridCol w="4881050"/>
                <a:gridCol w="48810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Achievement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Optimistic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Perfectionists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Idealism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Civic Minded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Teams / Collaboration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Tolerant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Diversity / Inclusion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Confident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Entitled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Social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Self-Absorbed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Tech-Savvy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Open to New Ideas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Instant Gratification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Value Individuality</a:t>
                      </a:r>
                      <a:endParaRPr sz="3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3000">
                          <a:latin typeface="Arial"/>
                          <a:ea typeface="Arial"/>
                          <a:cs typeface="Arial"/>
                          <a:sym typeface="Arial"/>
                        </a:rPr>
                        <a:t>“Spiritual”</a:t>
                      </a:r>
                      <a:endParaRPr sz="3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800" u="none" cap="none" strike="noStrike">
                        <a:solidFill>
                          <a:srgbClr val="000000"/>
                        </a:solidFill>
                        <a:latin typeface="Garamond"/>
                        <a:ea typeface="Garamond"/>
                        <a:cs typeface="Garamond"/>
                        <a:sym typeface="Garamond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"/>
          <p:cNvSpPr/>
          <p:nvPr/>
        </p:nvSpPr>
        <p:spPr>
          <a:xfrm>
            <a:off x="1453500" y="2099996"/>
            <a:ext cx="9285000" cy="26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</a:rPr>
              <a:t>What initial questions do you have about engaging </a:t>
            </a:r>
            <a:r>
              <a:rPr b="1" lang="en-US" sz="5400">
                <a:solidFill>
                  <a:schemeClr val="dk1"/>
                </a:solidFill>
              </a:rPr>
              <a:t>millennial</a:t>
            </a:r>
            <a:r>
              <a:rPr b="1" i="0" lang="en-US" sz="5400" u="none" cap="none" strike="noStrike">
                <a:solidFill>
                  <a:schemeClr val="dk1"/>
                </a:solidFill>
              </a:rPr>
              <a:t> faculty</a:t>
            </a:r>
            <a:r>
              <a:rPr b="1" lang="en-US" sz="5400">
                <a:solidFill>
                  <a:schemeClr val="dk1"/>
                </a:solidFill>
              </a:rPr>
              <a:t>?</a:t>
            </a:r>
            <a:endParaRPr b="1" i="0" sz="4400" u="none" cap="none" strike="noStrik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2019-03-26T16:29:53Z</dcterms:created>
  <dc:creator>Michael Strawser</dc:creator>
</cp:coreProperties>
</file>