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7"/>
  </p:notesMasterIdLst>
  <p:handoutMasterIdLst>
    <p:handoutMasterId r:id="rId28"/>
  </p:handoutMasterIdLst>
  <p:sldIdLst>
    <p:sldId id="314" r:id="rId5"/>
    <p:sldId id="318" r:id="rId6"/>
    <p:sldId id="317" r:id="rId7"/>
    <p:sldId id="315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19" r:id="rId18"/>
    <p:sldId id="320" r:id="rId19"/>
    <p:sldId id="332" r:id="rId20"/>
    <p:sldId id="321" r:id="rId21"/>
    <p:sldId id="333" r:id="rId22"/>
    <p:sldId id="336" r:id="rId23"/>
    <p:sldId id="334" r:id="rId24"/>
    <p:sldId id="335" r:id="rId25"/>
    <p:sldId id="322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85">
          <p15:clr>
            <a:srgbClr val="A4A3A4"/>
          </p15:clr>
        </p15:guide>
        <p15:guide id="2" pos="3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9E9A95"/>
    <a:srgbClr val="382E25"/>
    <a:srgbClr val="C17945"/>
    <a:srgbClr val="31526A"/>
    <a:srgbClr val="690304"/>
    <a:srgbClr val="252626"/>
    <a:srgbClr val="A6A6A6"/>
    <a:srgbClr val="C6BFBB"/>
    <a:srgbClr val="ED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21" autoAdjust="0"/>
    <p:restoredTop sz="94694" autoAdjust="0"/>
  </p:normalViewPr>
  <p:slideViewPr>
    <p:cSldViewPr snapToGrid="0" snapToObjects="1">
      <p:cViewPr varScale="1">
        <p:scale>
          <a:sx n="147" d="100"/>
          <a:sy n="147" d="100"/>
        </p:scale>
        <p:origin x="312" y="108"/>
      </p:cViewPr>
      <p:guideLst>
        <p:guide orient="horz" pos="3185"/>
        <p:guide pos="3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132" d="100"/>
          <a:sy n="132" d="100"/>
        </p:scale>
        <p:origin x="-592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Training</a:t>
            </a:r>
          </a:p>
        </c:rich>
      </c:tx>
      <c:layout>
        <c:manualLayout>
          <c:xMode val="edge"/>
          <c:yMode val="edge"/>
          <c:x val="0.81797645154158705"/>
          <c:y val="0.2683660952655830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699863232465001"/>
          <c:y val="0.111273746817437"/>
          <c:w val="0.533101588343451"/>
          <c:h val="0.80036180718048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Training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5AF0-324D-85AA-A16BEAB4719F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5AF0-324D-85AA-A16BEAB4719F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5AF0-324D-85AA-A16BEAB4719F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5AF0-324D-85AA-A16BEAB4719F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1-5 Hours</c:v>
                </c:pt>
                <c:pt idx="1">
                  <c:v>6-10 Hours</c:v>
                </c:pt>
                <c:pt idx="2">
                  <c:v>11-15 Hours</c:v>
                </c:pt>
                <c:pt idx="3">
                  <c:v>16-20 Hours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</c:v>
                </c:pt>
                <c:pt idx="1">
                  <c:v>0.32</c:v>
                </c:pt>
                <c:pt idx="2">
                  <c:v>0.14000000000000001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F0-324D-85AA-A16BEAB471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859BD-4604-2843-976C-9F2DEE3C79DB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64456-6A4C-DF40-836A-7ED7CB722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8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08F45-8DB7-E449-85E4-EC04F96DF3AA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6D261-4ACC-5E49-97C5-9D8FD2D9A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45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633304" y="-648376"/>
            <a:ext cx="733465" cy="2367520"/>
            <a:chOff x="685136" y="-246616"/>
            <a:chExt cx="733465" cy="2367520"/>
          </a:xfrm>
        </p:grpSpPr>
        <p:sp>
          <p:nvSpPr>
            <p:cNvPr id="6" name="Rectangle 5"/>
            <p:cNvSpPr/>
            <p:nvPr userDrawn="1"/>
          </p:nvSpPr>
          <p:spPr>
            <a:xfrm>
              <a:off x="685136" y="-246616"/>
              <a:ext cx="733465" cy="236752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308" y="1380149"/>
              <a:ext cx="489120" cy="6208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02903" y="2766523"/>
            <a:ext cx="7734221" cy="1114494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000" b="1" i="0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Unnecessarily extra long title of presentation</a:t>
            </a:r>
          </a:p>
        </p:txBody>
      </p:sp>
      <p:sp>
        <p:nvSpPr>
          <p:cNvPr id="11" name="Text Placeholder 19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0694" y="4709821"/>
            <a:ext cx="7734222" cy="277654"/>
          </a:xfrm>
        </p:spPr>
        <p:txBody>
          <a:bodyPr anchor="ctr">
            <a:noAutofit/>
          </a:bodyPr>
          <a:lstStyle>
            <a:lvl1pPr marL="0" indent="0">
              <a:buNone/>
              <a:defRPr sz="1100" b="1" spc="8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INDIANA UNIVERSITY EAST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530694" y="2443859"/>
            <a:ext cx="7734222" cy="252412"/>
          </a:xfrm>
        </p:spPr>
        <p:txBody>
          <a:bodyPr anchor="ctr">
            <a:noAutofit/>
          </a:bodyPr>
          <a:lstStyle>
            <a:lvl1pPr marL="0" indent="0">
              <a:buNone/>
              <a:defRPr sz="1800" b="0" spc="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SUBHEAD OR NAME OF SCHOOL, DEPARTMENT, OR UNIT</a:t>
            </a:r>
          </a:p>
        </p:txBody>
      </p:sp>
    </p:spTree>
    <p:extLst>
      <p:ext uri="{BB962C8B-B14F-4D97-AF65-F5344CB8AC3E}">
        <p14:creationId xmlns:p14="http://schemas.microsoft.com/office/powerpoint/2010/main" val="1256653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660B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506694" y="2274522"/>
            <a:ext cx="6802482" cy="656910"/>
          </a:xfrm>
        </p:spPr>
        <p:txBody>
          <a:bodyPr anchor="ctr">
            <a:noAutofit/>
          </a:bodyPr>
          <a:lstStyle>
            <a:lvl1pPr>
              <a:defRPr sz="4000" b="1" i="0" spc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Section Heading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26131" y="2031903"/>
            <a:ext cx="3700462" cy="252412"/>
          </a:xfrm>
        </p:spPr>
        <p:txBody>
          <a:bodyPr anchor="ctr">
            <a:noAutofit/>
          </a:bodyPr>
          <a:lstStyle>
            <a:lvl1pPr marL="0" indent="0">
              <a:buNone/>
              <a:defRPr sz="1400" b="1" i="0" spc="5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NUMBER OR SUBTITLE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14942" y="2032000"/>
            <a:ext cx="148614" cy="836706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54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9827" y="759070"/>
            <a:ext cx="8004391" cy="699065"/>
          </a:xfrm>
        </p:spPr>
        <p:txBody>
          <a:bodyPr>
            <a:normAutofit/>
          </a:bodyPr>
          <a:lstStyle>
            <a:lvl1pPr>
              <a:defRPr sz="3000" b="1" i="0" cap="none" spc="0">
                <a:solidFill>
                  <a:srgbClr val="40404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957832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833956" y="284947"/>
            <a:ext cx="3700462" cy="252412"/>
          </a:xfrm>
        </p:spPr>
        <p:txBody>
          <a:bodyPr>
            <a:noAutofit/>
          </a:bodyPr>
          <a:lstStyle>
            <a:lvl1pPr marL="0" indent="0" algn="r">
              <a:buNone/>
              <a:defRPr sz="1100" b="0" i="0" spc="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TITLE OR SUBTITLE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556000" y="35410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518824" y="1629404"/>
            <a:ext cx="8015594" cy="2810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>
                <a:solidFill>
                  <a:srgbClr val="404041"/>
                </a:solidFill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30788" y="4661517"/>
            <a:ext cx="9228667" cy="528963"/>
            <a:chOff x="-30788" y="4661517"/>
            <a:chExt cx="9228667" cy="52896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>
                  <a:solidFill>
                    <a:srgbClr val="FFFFFF"/>
                  </a:solidFill>
                </a:rPr>
                <a:t>INDIANA UNIVERSITY EAST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206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5303" y="464386"/>
            <a:ext cx="4560579" cy="779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000" b="1" i="0" spc="0">
                <a:solidFill>
                  <a:srgbClr val="40404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525303" y="1629405"/>
            <a:ext cx="4560579" cy="2792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1pPr>
            <a:lvl2pPr marL="742950" indent="-28575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2pPr>
            <a:lvl3pPr marL="1143000" indent="-22860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3pPr>
            <a:lvl4pPr marL="1600200" indent="-22860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4pPr>
            <a:lvl5pPr marL="2057400" indent="-22860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573058" y="0"/>
            <a:ext cx="3570941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486799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635303" y="4661517"/>
            <a:ext cx="387197" cy="528963"/>
            <a:chOff x="635303" y="4661517"/>
            <a:chExt cx="387197" cy="528963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: blac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3348" y="759070"/>
            <a:ext cx="8004409" cy="699065"/>
          </a:xfrm>
        </p:spPr>
        <p:txBody>
          <a:bodyPr>
            <a:normAutofit/>
          </a:bodyPr>
          <a:lstStyle>
            <a:lvl1pPr>
              <a:defRPr sz="3000" b="1" i="0" cap="none" spc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3348" y="1630404"/>
            <a:ext cx="8011069" cy="2818769"/>
          </a:xfrm>
        </p:spPr>
        <p:txBody>
          <a:bodyPr>
            <a:normAutofit/>
          </a:bodyPr>
          <a:lstStyle>
            <a:lvl1pPr marL="342900" indent="-342900" algn="l">
              <a:lnSpc>
                <a:spcPct val="100000"/>
              </a:lnSpc>
              <a:buFont typeface="+mj-lt"/>
              <a:buAutoNum type="arabicPeriod"/>
              <a:defRPr sz="1800" spc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833956" y="284947"/>
            <a:ext cx="3700462" cy="252412"/>
          </a:xfrm>
        </p:spPr>
        <p:txBody>
          <a:bodyPr>
            <a:noAutofit/>
          </a:bodyPr>
          <a:lstStyle>
            <a:lvl1pPr marL="0" indent="0" algn="r">
              <a:buNone/>
              <a:defRPr sz="1100" b="0" i="0" spc="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TITLE OR SUBTITLE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0" y="957832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-30788" y="4661517"/>
            <a:ext cx="9228667" cy="528963"/>
            <a:chOff x="-30788" y="4661517"/>
            <a:chExt cx="9228667" cy="52896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>
                  <a:solidFill>
                    <a:srgbClr val="FFFFFF"/>
                  </a:solidFill>
                </a:rPr>
                <a:t>INDIANA UNIVERSITY EAST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: black">
    <p:bg>
      <p:bgPr>
        <a:solidFill>
          <a:srgbClr val="25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30124" y="464386"/>
            <a:ext cx="4560579" cy="779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000" b="1" i="0" spc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530124" y="1629404"/>
            <a:ext cx="4560579" cy="2801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lnSpc>
                <a:spcPct val="100000"/>
              </a:lnSpc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 marL="742950" indent="-285750">
              <a:lnSpc>
                <a:spcPct val="100000"/>
              </a:lnSpc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2pPr>
            <a:lvl3pPr marL="1143000" indent="-228600">
              <a:lnSpc>
                <a:spcPct val="100000"/>
              </a:lnSpc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1600200" indent="-228600">
              <a:lnSpc>
                <a:spcPct val="100000"/>
              </a:lnSpc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2057400" indent="-228600">
              <a:lnSpc>
                <a:spcPct val="100000"/>
              </a:lnSpc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564909" y="0"/>
            <a:ext cx="3570941" cy="51435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-15847" y="486799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635303" y="4661517"/>
            <a:ext cx="387197" cy="528963"/>
            <a:chOff x="635303" y="4661517"/>
            <a:chExt cx="387197" cy="52896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336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30788" y="4661517"/>
            <a:ext cx="9228667" cy="528963"/>
            <a:chOff x="-30788" y="4661517"/>
            <a:chExt cx="9228667" cy="528963"/>
          </a:xfrm>
        </p:grpSpPr>
        <p:sp>
          <p:nvSpPr>
            <p:cNvPr id="9" name="Rectangle 8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>
                  <a:solidFill>
                    <a:srgbClr val="FFFFFF"/>
                  </a:solidFill>
                </a:rPr>
                <a:t>INDIANA UNIVERSITY EAST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5652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: black">
    <p:bg>
      <p:bgPr>
        <a:solidFill>
          <a:srgbClr val="25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-30788" y="4661517"/>
            <a:ext cx="9228667" cy="528963"/>
            <a:chOff x="-30788" y="4661517"/>
            <a:chExt cx="9228667" cy="52896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>
                  <a:solidFill>
                    <a:srgbClr val="FFFFFF"/>
                  </a:solidFill>
                </a:rPr>
                <a:t>INDIANA UNIVERSITY EAST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7036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ith IUPUI lockup">
    <p:bg>
      <p:bgPr>
        <a:solidFill>
          <a:srgbClr val="6903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 userDrawn="1">
            <p:ph idx="1"/>
          </p:nvPr>
        </p:nvSpPr>
        <p:spPr>
          <a:xfrm>
            <a:off x="536602" y="680397"/>
            <a:ext cx="7859185" cy="2721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5847" y="680397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31042" y="4235585"/>
            <a:ext cx="536130" cy="922081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ab-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45" y="4326066"/>
            <a:ext cx="357525" cy="453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77245A-4D7A-614E-974B-2096379FA5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1041" y="4235584"/>
            <a:ext cx="3816357" cy="61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61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1892" y="634604"/>
            <a:ext cx="680248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1892" y="1589938"/>
            <a:ext cx="6802482" cy="3215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9" r:id="rId1"/>
    <p:sldLayoutId id="2147493467" r:id="rId2"/>
    <p:sldLayoutId id="2147493472" r:id="rId3"/>
    <p:sldLayoutId id="2147493457" r:id="rId4"/>
    <p:sldLayoutId id="2147493456" r:id="rId5"/>
    <p:sldLayoutId id="2147493474" r:id="rId6"/>
    <p:sldLayoutId id="2147493475" r:id="rId7"/>
    <p:sldLayoutId id="2147493476" r:id="rId8"/>
    <p:sldLayoutId id="2147493477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i="0" kern="100" spc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1">
            <a:lumMod val="50000"/>
            <a:lumOff val="50000"/>
          </a:schemeClr>
        </a:buClr>
        <a:buSzPct val="100000"/>
        <a:buFont typeface="Wingdings" charset="2"/>
        <a:buChar char="§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»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03" y="2573929"/>
            <a:ext cx="7734221" cy="927333"/>
          </a:xfrm>
        </p:spPr>
        <p:txBody>
          <a:bodyPr>
            <a:normAutofit/>
          </a:bodyPr>
          <a:lstStyle/>
          <a:p>
            <a:r>
              <a:rPr lang="en-US" dirty="0"/>
              <a:t>New Chairs Boot Camp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INDIANA </a:t>
            </a:r>
            <a:r>
              <a:rPr lang="en-US"/>
              <a:t>UNIVERSITY EAST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694" y="2180368"/>
            <a:ext cx="7734222" cy="252412"/>
          </a:xfrm>
        </p:spPr>
        <p:txBody>
          <a:bodyPr/>
          <a:lstStyle/>
          <a:p>
            <a:r>
              <a:rPr lang="en-US" dirty="0"/>
              <a:t>2020 Academic Chairperson’s Conference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502903" y="3695081"/>
            <a:ext cx="7734222" cy="252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charset="2"/>
              <a:buNone/>
              <a:defRPr sz="1800" b="0" kern="1200" spc="0" baseline="0">
                <a:solidFill>
                  <a:srgbClr val="A6A6A6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dirty="0"/>
              <a:t>Margaret Thomas-Evans, PhD</a:t>
            </a:r>
          </a:p>
          <a:p>
            <a:pPr>
              <a:spcAft>
                <a:spcPts val="0"/>
              </a:spcAft>
            </a:pPr>
            <a:r>
              <a:rPr lang="en-US" dirty="0"/>
              <a:t>Chera LaForge, PhD</a:t>
            </a:r>
          </a:p>
        </p:txBody>
      </p:sp>
    </p:spTree>
    <p:extLst>
      <p:ext uri="{BB962C8B-B14F-4D97-AF65-F5344CB8AC3E}">
        <p14:creationId xmlns:p14="http://schemas.microsoft.com/office/powerpoint/2010/main" val="919017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Budget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ACC 2020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dirty="0"/>
              <a:t>PD/Travel</a:t>
            </a:r>
          </a:p>
          <a:p>
            <a:pPr lvl="1">
              <a:spcAft>
                <a:spcPts val="0"/>
              </a:spcAft>
            </a:pPr>
            <a:r>
              <a:rPr lang="en-US" dirty="0"/>
              <a:t>Keep track (chart or spreadsheet – Admin keeps one too)</a:t>
            </a:r>
          </a:p>
          <a:p>
            <a:pPr lvl="1">
              <a:spcAft>
                <a:spcPts val="0"/>
              </a:spcAft>
            </a:pPr>
            <a:r>
              <a:rPr lang="en-US" dirty="0"/>
              <a:t>Save emails</a:t>
            </a:r>
          </a:p>
          <a:p>
            <a:pPr>
              <a:spcAft>
                <a:spcPts val="0"/>
              </a:spcAft>
            </a:pPr>
            <a:r>
              <a:rPr lang="en-US" dirty="0"/>
              <a:t>Strategic Investments</a:t>
            </a:r>
          </a:p>
          <a:p>
            <a:pPr lvl="1">
              <a:spcAft>
                <a:spcPts val="0"/>
              </a:spcAft>
            </a:pPr>
            <a:r>
              <a:rPr lang="en-US" dirty="0"/>
              <a:t>Ask for department input</a:t>
            </a:r>
          </a:p>
          <a:p>
            <a:pPr lvl="1">
              <a:spcAft>
                <a:spcPts val="0"/>
              </a:spcAft>
            </a:pPr>
            <a:r>
              <a:rPr lang="en-US" dirty="0"/>
              <a:t>Discuss and vote</a:t>
            </a:r>
          </a:p>
          <a:p>
            <a:pPr lvl="1">
              <a:spcAft>
                <a:spcPts val="0"/>
              </a:spcAft>
            </a:pPr>
            <a:r>
              <a:rPr lang="en-US" dirty="0"/>
              <a:t>Submit to Dean</a:t>
            </a:r>
          </a:p>
          <a:p>
            <a:pPr>
              <a:spcAft>
                <a:spcPts val="0"/>
              </a:spcAft>
            </a:pPr>
            <a:r>
              <a:rPr lang="en-US" dirty="0"/>
              <a:t>Discretionary</a:t>
            </a:r>
          </a:p>
          <a:p>
            <a:pPr lvl="1">
              <a:spcAft>
                <a:spcPts val="0"/>
              </a:spcAft>
            </a:pPr>
            <a:r>
              <a:rPr lang="en-US" dirty="0"/>
              <a:t>Scheduled events</a:t>
            </a:r>
          </a:p>
          <a:p>
            <a:pPr lvl="1">
              <a:spcAft>
                <a:spcPts val="0"/>
              </a:spcAft>
            </a:pPr>
            <a:r>
              <a:rPr lang="en-US" dirty="0"/>
              <a:t>Department needs </a:t>
            </a:r>
          </a:p>
        </p:txBody>
      </p:sp>
    </p:spTree>
    <p:extLst>
      <p:ext uri="{BB962C8B-B14F-4D97-AF65-F5344CB8AC3E}">
        <p14:creationId xmlns:p14="http://schemas.microsoft.com/office/powerpoint/2010/main" val="2041979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Textbook Orders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ACC 2020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Orders for adjunct faculty (or ask coordinator as applicable)</a:t>
            </a:r>
          </a:p>
          <a:p>
            <a:r>
              <a:rPr lang="en-US" dirty="0"/>
              <a:t>Full time faculty – ask them to forward confirmation of order to you</a:t>
            </a:r>
          </a:p>
          <a:p>
            <a:r>
              <a:rPr lang="en-US" dirty="0"/>
              <a:t>Associate Dean will ask you to follow up on orders (missing/errors/desk copies)</a:t>
            </a:r>
          </a:p>
          <a:p>
            <a:r>
              <a:rPr lang="en-US" dirty="0"/>
              <a:t>Late add sections and cancellations</a:t>
            </a:r>
          </a:p>
          <a:p>
            <a:r>
              <a:rPr lang="en-US" dirty="0"/>
              <a:t>Issues with print, e-text, and no text.</a:t>
            </a:r>
          </a:p>
        </p:txBody>
      </p:sp>
    </p:spTree>
    <p:extLst>
      <p:ext uri="{BB962C8B-B14F-4D97-AF65-F5344CB8AC3E}">
        <p14:creationId xmlns:p14="http://schemas.microsoft.com/office/powerpoint/2010/main" val="2949762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Hiring and Onboarding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ACC 2020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8824" y="1458135"/>
            <a:ext cx="3832247" cy="3120001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dirty="0"/>
              <a:t>Full-Time</a:t>
            </a:r>
          </a:p>
          <a:p>
            <a:pPr lvl="1">
              <a:spcAft>
                <a:spcPts val="0"/>
              </a:spcAft>
            </a:pPr>
            <a:r>
              <a:rPr lang="en-US" dirty="0"/>
              <a:t>Meet all interview candidates and interact with them</a:t>
            </a:r>
          </a:p>
          <a:p>
            <a:pPr lvl="1">
              <a:spcAft>
                <a:spcPts val="0"/>
              </a:spcAft>
            </a:pPr>
            <a:r>
              <a:rPr lang="en-US" dirty="0"/>
              <a:t>Assist committee as needed</a:t>
            </a:r>
          </a:p>
          <a:p>
            <a:pPr lvl="1">
              <a:spcAft>
                <a:spcPts val="0"/>
              </a:spcAft>
            </a:pPr>
            <a:r>
              <a:rPr lang="en-US" dirty="0"/>
              <a:t>Check on hiring paperwork </a:t>
            </a:r>
          </a:p>
          <a:p>
            <a:pPr lvl="1">
              <a:spcAft>
                <a:spcPts val="0"/>
              </a:spcAft>
            </a:pPr>
            <a:r>
              <a:rPr lang="en-US" dirty="0"/>
              <a:t>Send email welcome</a:t>
            </a:r>
          </a:p>
          <a:p>
            <a:pPr lvl="1">
              <a:spcAft>
                <a:spcPts val="0"/>
              </a:spcAft>
            </a:pPr>
            <a:r>
              <a:rPr lang="en-US" dirty="0"/>
              <a:t>Inform of events/meetings and dates (Retreats, Senate, HSS, Department, etc.)</a:t>
            </a:r>
          </a:p>
          <a:p>
            <a:pPr lvl="1">
              <a:spcAft>
                <a:spcPts val="0"/>
              </a:spcAft>
            </a:pPr>
            <a:r>
              <a:rPr lang="en-US" dirty="0"/>
              <a:t>Faculty mentor</a:t>
            </a:r>
          </a:p>
          <a:p>
            <a:pPr lvl="1">
              <a:spcAft>
                <a:spcPts val="0"/>
              </a:spcAft>
            </a:pPr>
            <a:r>
              <a:rPr lang="en-US" dirty="0"/>
              <a:t>Office/phone/email</a:t>
            </a:r>
          </a:p>
          <a:p>
            <a:pPr lvl="1">
              <a:spcAft>
                <a:spcPts val="0"/>
              </a:spcAft>
            </a:pPr>
            <a:r>
              <a:rPr lang="en-US" dirty="0"/>
              <a:t>Textbooks</a:t>
            </a:r>
          </a:p>
          <a:p>
            <a:pPr lvl="1">
              <a:spcAft>
                <a:spcPts val="0"/>
              </a:spcAft>
            </a:pPr>
            <a:r>
              <a:rPr lang="en-US" dirty="0"/>
              <a:t>CAs/TAs</a:t>
            </a:r>
          </a:p>
          <a:p>
            <a:pPr lvl="1">
              <a:spcAft>
                <a:spcPts val="0"/>
              </a:spcAft>
            </a:pPr>
            <a:r>
              <a:rPr lang="en-US" dirty="0"/>
              <a:t>Add to department listserv/Box/Canvas</a:t>
            </a:r>
          </a:p>
          <a:p>
            <a:pPr lvl="1">
              <a:spcAft>
                <a:spcPts val="0"/>
              </a:spcAft>
            </a:pP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03471" y="1458134"/>
            <a:ext cx="3832247" cy="31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»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dirty="0"/>
              <a:t>Part-Time</a:t>
            </a:r>
          </a:p>
          <a:p>
            <a:pPr lvl="1">
              <a:spcAft>
                <a:spcPts val="0"/>
              </a:spcAft>
            </a:pPr>
            <a:r>
              <a:rPr lang="en-US" dirty="0"/>
              <a:t>Job ads and committee</a:t>
            </a:r>
          </a:p>
          <a:p>
            <a:pPr lvl="1">
              <a:spcAft>
                <a:spcPts val="0"/>
              </a:spcAft>
            </a:pPr>
            <a:r>
              <a:rPr lang="en-US" dirty="0"/>
              <a:t>Conduct Interviews</a:t>
            </a:r>
          </a:p>
          <a:p>
            <a:pPr lvl="1">
              <a:spcAft>
                <a:spcPts val="0"/>
              </a:spcAft>
            </a:pPr>
            <a:r>
              <a:rPr lang="en-US" dirty="0"/>
              <a:t>Initiate hiring paperwork</a:t>
            </a:r>
          </a:p>
          <a:p>
            <a:pPr lvl="1">
              <a:spcAft>
                <a:spcPts val="0"/>
              </a:spcAft>
            </a:pPr>
            <a:r>
              <a:rPr lang="en-US" dirty="0"/>
              <a:t>Inform of events such as adjunct faculty fall meeting</a:t>
            </a:r>
          </a:p>
          <a:p>
            <a:pPr lvl="1">
              <a:spcAft>
                <a:spcPts val="0"/>
              </a:spcAft>
            </a:pPr>
            <a:r>
              <a:rPr lang="en-US" dirty="0"/>
              <a:t>Textbooks</a:t>
            </a:r>
          </a:p>
          <a:p>
            <a:pPr lvl="1">
              <a:spcAft>
                <a:spcPts val="0"/>
              </a:spcAft>
            </a:pPr>
            <a:r>
              <a:rPr lang="en-US" dirty="0"/>
              <a:t>CAs/TAs</a:t>
            </a:r>
          </a:p>
          <a:p>
            <a:pPr lvl="1">
              <a:spcAft>
                <a:spcPts val="0"/>
              </a:spcAft>
            </a:pPr>
            <a:r>
              <a:rPr lang="en-US" dirty="0"/>
              <a:t>Add to listserv 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2160639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Annual Reviews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ACC 2020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0"/>
              </a:spcAft>
            </a:pPr>
            <a:r>
              <a:rPr lang="en-US" dirty="0"/>
              <a:t>Time consuming – schedule your February carefully! (Academic Chairs Conference!)</a:t>
            </a:r>
          </a:p>
          <a:p>
            <a:pPr>
              <a:spcAft>
                <a:spcPts val="0"/>
              </a:spcAft>
            </a:pPr>
            <a:r>
              <a:rPr lang="en-US" dirty="0"/>
              <a:t>3 to 10 people depending on department</a:t>
            </a:r>
          </a:p>
          <a:p>
            <a:pPr>
              <a:spcAft>
                <a:spcPts val="0"/>
              </a:spcAft>
            </a:pPr>
            <a:r>
              <a:rPr lang="en-US" dirty="0"/>
              <a:t>Online portal </a:t>
            </a:r>
          </a:p>
          <a:p>
            <a:pPr lvl="1">
              <a:spcAft>
                <a:spcPts val="0"/>
              </a:spcAft>
            </a:pPr>
            <a:r>
              <a:rPr lang="en-US" dirty="0"/>
              <a:t>Reviewer access</a:t>
            </a:r>
          </a:p>
          <a:p>
            <a:pPr lvl="1">
              <a:spcAft>
                <a:spcPts val="0"/>
              </a:spcAft>
            </a:pPr>
            <a:r>
              <a:rPr lang="en-US" dirty="0"/>
              <a:t>Run Reports</a:t>
            </a:r>
          </a:p>
          <a:p>
            <a:pPr>
              <a:spcAft>
                <a:spcPts val="0"/>
              </a:spcAft>
            </a:pPr>
            <a:r>
              <a:rPr lang="en-US" dirty="0"/>
              <a:t>Template </a:t>
            </a:r>
          </a:p>
          <a:p>
            <a:pPr lvl="1">
              <a:spcAft>
                <a:spcPts val="0"/>
              </a:spcAft>
            </a:pPr>
            <a:r>
              <a:rPr lang="en-US" dirty="0"/>
              <a:t>Course Evaluations section in Teaching</a:t>
            </a:r>
          </a:p>
          <a:p>
            <a:pPr lvl="1">
              <a:spcAft>
                <a:spcPts val="0"/>
              </a:spcAft>
            </a:pPr>
            <a:r>
              <a:rPr lang="en-US" dirty="0"/>
              <a:t>Assessment section in Teaching</a:t>
            </a:r>
          </a:p>
          <a:p>
            <a:pPr>
              <a:spcAft>
                <a:spcPts val="0"/>
              </a:spcAft>
            </a:pPr>
            <a:r>
              <a:rPr lang="en-US" dirty="0"/>
              <a:t>Draft – send out prior to 1:1 meeting</a:t>
            </a:r>
          </a:p>
          <a:p>
            <a:pPr>
              <a:spcAft>
                <a:spcPts val="0"/>
              </a:spcAft>
            </a:pPr>
            <a:r>
              <a:rPr lang="en-US" dirty="0"/>
              <a:t>Meeting – Discuss review, finalize, sign</a:t>
            </a:r>
          </a:p>
        </p:txBody>
      </p:sp>
    </p:spTree>
    <p:extLst>
      <p:ext uri="{BB962C8B-B14F-4D97-AF65-F5344CB8AC3E}">
        <p14:creationId xmlns:p14="http://schemas.microsoft.com/office/powerpoint/2010/main" val="134569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Enrollment Management</a:t>
            </a:r>
          </a:p>
        </p:txBody>
      </p:sp>
    </p:spTree>
    <p:extLst>
      <p:ext uri="{BB962C8B-B14F-4D97-AF65-F5344CB8AC3E}">
        <p14:creationId xmlns:p14="http://schemas.microsoft.com/office/powerpoint/2010/main" val="4153811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Overview of Topics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Course Rotation</a:t>
            </a:r>
          </a:p>
          <a:p>
            <a:r>
              <a:rPr lang="en-US" dirty="0"/>
              <a:t>Schedule Building</a:t>
            </a:r>
          </a:p>
          <a:p>
            <a:pPr marL="914400" indent="-227013">
              <a:buFont typeface="Arial" panose="020B0604020202020204" pitchFamily="34" charset="0"/>
              <a:buChar char="•"/>
            </a:pPr>
            <a:r>
              <a:rPr lang="en-US" dirty="0"/>
              <a:t>Responding to High/Low Enrolled Courses</a:t>
            </a:r>
          </a:p>
          <a:p>
            <a:pPr marL="914400" indent="-227013">
              <a:buFont typeface="Arial" panose="020B0604020202020204" pitchFamily="34" charset="0"/>
              <a:buChar char="•"/>
            </a:pPr>
            <a:r>
              <a:rPr lang="en-US" dirty="0"/>
              <a:t>IUOCC Considerations</a:t>
            </a:r>
          </a:p>
          <a:p>
            <a:pPr>
              <a:buFont typeface="+mj-lt"/>
              <a:buAutoNum type="arabicPeriod" startAt="3"/>
            </a:pPr>
            <a:r>
              <a:rPr lang="en-US" dirty="0"/>
              <a:t>Fielding Questions from the Advising Office</a:t>
            </a:r>
          </a:p>
          <a:p>
            <a:pPr>
              <a:buAutoNum type="arabicPeriod" startAt="3"/>
            </a:pPr>
            <a:r>
              <a:rPr lang="en-US" dirty="0"/>
              <a:t>Student Data and Advising Records with Demo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ACC 2020</a:t>
            </a:r>
          </a:p>
        </p:txBody>
      </p:sp>
    </p:spTree>
    <p:extLst>
      <p:ext uri="{BB962C8B-B14F-4D97-AF65-F5344CB8AC3E}">
        <p14:creationId xmlns:p14="http://schemas.microsoft.com/office/powerpoint/2010/main" val="2835830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Course Rotations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ACC 2020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19"/>
          <a:stretch/>
        </p:blipFill>
        <p:spPr>
          <a:xfrm>
            <a:off x="1348180" y="1595509"/>
            <a:ext cx="6656294" cy="285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84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Building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Conflicts</a:t>
            </a:r>
          </a:p>
          <a:p>
            <a:r>
              <a:rPr lang="en-US" dirty="0"/>
              <a:t>Program Specifics</a:t>
            </a:r>
          </a:p>
          <a:p>
            <a:r>
              <a:rPr lang="en-US" dirty="0"/>
              <a:t>Distribution</a:t>
            </a:r>
          </a:p>
          <a:p>
            <a:r>
              <a:rPr lang="en-US" dirty="0"/>
              <a:t>Capacity</a:t>
            </a:r>
          </a:p>
          <a:p>
            <a:r>
              <a:rPr lang="en-US" dirty="0"/>
              <a:t>Space</a:t>
            </a:r>
          </a:p>
          <a:p>
            <a:r>
              <a:rPr lang="en-US" dirty="0"/>
              <a:t>Staffing</a:t>
            </a:r>
          </a:p>
          <a:p>
            <a:r>
              <a:rPr lang="en-US" dirty="0"/>
              <a:t>Notes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 r="50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2539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Advising Records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Common Uses</a:t>
            </a:r>
          </a:p>
          <a:p>
            <a:pPr marL="914400" indent="-227013">
              <a:buFont typeface="Arial" panose="020B0604020202020204" pitchFamily="34" charset="0"/>
              <a:buChar char="•"/>
            </a:pPr>
            <a:r>
              <a:rPr lang="en-US" dirty="0"/>
              <a:t>Enrollment Numbers</a:t>
            </a:r>
          </a:p>
          <a:p>
            <a:pPr marL="914400" indent="-227013">
              <a:buFont typeface="Arial" panose="020B0604020202020204" pitchFamily="34" charset="0"/>
              <a:buChar char="•"/>
            </a:pPr>
            <a:r>
              <a:rPr lang="en-US" dirty="0"/>
              <a:t>Pending Grades</a:t>
            </a:r>
          </a:p>
          <a:p>
            <a:pPr marL="914400" indent="-227013">
              <a:buFont typeface="Arial" panose="020B0604020202020204" pitchFamily="34" charset="0"/>
              <a:buChar char="•"/>
            </a:pPr>
            <a:r>
              <a:rPr lang="en-US" dirty="0"/>
              <a:t>Messaging</a:t>
            </a:r>
          </a:p>
          <a:p>
            <a:pPr marL="914400" indent="-227013">
              <a:buFont typeface="Arial" panose="020B0604020202020204" pitchFamily="34" charset="0"/>
              <a:buChar char="•"/>
            </a:pPr>
            <a:r>
              <a:rPr lang="en-US" dirty="0"/>
              <a:t>Academic Performance</a:t>
            </a:r>
          </a:p>
          <a:p>
            <a:pPr marL="914400" indent="-227013">
              <a:buFont typeface="Arial" panose="020B0604020202020204" pitchFamily="34" charset="0"/>
              <a:buChar char="•"/>
            </a:pPr>
            <a:r>
              <a:rPr lang="en-US" dirty="0"/>
              <a:t>Program Trends</a:t>
            </a:r>
          </a:p>
          <a:p>
            <a:pPr marL="914400" indent="-227013">
              <a:buFont typeface="Arial" panose="020B0604020202020204" pitchFamily="34" charset="0"/>
              <a:buChar char="•"/>
            </a:pPr>
            <a:r>
              <a:rPr lang="en-US" dirty="0"/>
              <a:t>Dynamic Saved Lists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ACC 2020</a:t>
            </a:r>
          </a:p>
        </p:txBody>
      </p:sp>
    </p:spTree>
    <p:extLst>
      <p:ext uri="{BB962C8B-B14F-4D97-AF65-F5344CB8AC3E}">
        <p14:creationId xmlns:p14="http://schemas.microsoft.com/office/powerpoint/2010/main" val="1195256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and Suggestions</a:t>
            </a:r>
          </a:p>
        </p:txBody>
      </p:sp>
    </p:spTree>
    <p:extLst>
      <p:ext uri="{BB962C8B-B14F-4D97-AF65-F5344CB8AC3E}">
        <p14:creationId xmlns:p14="http://schemas.microsoft.com/office/powerpoint/2010/main" val="3709640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019" y="408706"/>
            <a:ext cx="2540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2016 UCEA Study</a:t>
            </a:r>
          </a:p>
          <a:p>
            <a:r>
              <a:rPr lang="en-US" sz="1200" dirty="0">
                <a:latin typeface="Arial"/>
                <a:cs typeface="Arial"/>
              </a:rPr>
              <a:t>As Reported in Inside HigherEd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017491744"/>
              </p:ext>
            </p:extLst>
          </p:nvPr>
        </p:nvGraphicFramePr>
        <p:xfrm>
          <a:off x="1779705" y="341761"/>
          <a:ext cx="6904993" cy="38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64596" y="1356258"/>
            <a:ext cx="22276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Topline Findings: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Average chair tenure is 4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67% received no formal training.</a:t>
            </a:r>
          </a:p>
        </p:txBody>
      </p:sp>
    </p:spTree>
    <p:extLst>
      <p:ext uri="{BB962C8B-B14F-4D97-AF65-F5344CB8AC3E}">
        <p14:creationId xmlns:p14="http://schemas.microsoft.com/office/powerpoint/2010/main" val="3487817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from New Chairs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valuable topics:</a:t>
            </a:r>
          </a:p>
          <a:p>
            <a:pPr lvl="1"/>
            <a:r>
              <a:rPr lang="en-US" dirty="0"/>
              <a:t>Advising Records Demo</a:t>
            </a:r>
          </a:p>
          <a:p>
            <a:pPr lvl="1"/>
            <a:r>
              <a:rPr lang="en-US" dirty="0"/>
              <a:t>Schedule Building</a:t>
            </a:r>
          </a:p>
          <a:p>
            <a:pPr lvl="1"/>
            <a:r>
              <a:rPr lang="en-US" dirty="0"/>
              <a:t>Daily Operations</a:t>
            </a:r>
          </a:p>
          <a:p>
            <a:pPr lvl="1"/>
            <a:r>
              <a:rPr lang="en-US" dirty="0"/>
              <a:t>Handling Complaints</a:t>
            </a:r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r="37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5733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Further Suggestions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ACC 2020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Designate a point person to schedule rooms, order foods, develop the agenda.</a:t>
            </a:r>
          </a:p>
          <a:p>
            <a:r>
              <a:rPr lang="en-US" dirty="0"/>
              <a:t>Offer lots of time for Q&amp;As and scenarios. Listen to questions asked and use those questions for follow-up training.</a:t>
            </a:r>
          </a:p>
          <a:p>
            <a:pPr lvl="1"/>
            <a:r>
              <a:rPr lang="en-US" dirty="0"/>
              <a:t>Dead Chairs</a:t>
            </a:r>
          </a:p>
          <a:p>
            <a:pPr lvl="1"/>
            <a:r>
              <a:rPr lang="en-US" dirty="0"/>
              <a:t>Readings/Book</a:t>
            </a:r>
          </a:p>
          <a:p>
            <a:r>
              <a:rPr lang="en-US" dirty="0"/>
              <a:t>Make a </a:t>
            </a:r>
            <a:r>
              <a:rPr lang="en-US" dirty="0" smtClean="0"/>
              <a:t>chairs’ </a:t>
            </a:r>
            <a:r>
              <a:rPr lang="en-US" dirty="0"/>
              <a:t>retreat the norm, but move from development over training if there is low/no turnover. </a:t>
            </a:r>
          </a:p>
        </p:txBody>
      </p:sp>
    </p:spTree>
    <p:extLst>
      <p:ext uri="{BB962C8B-B14F-4D97-AF65-F5344CB8AC3E}">
        <p14:creationId xmlns:p14="http://schemas.microsoft.com/office/powerpoint/2010/main" val="975005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3200" b="1" dirty="0"/>
              <a:t>Questions?</a:t>
            </a:r>
          </a:p>
          <a:p>
            <a:pPr algn="ctr"/>
            <a:r>
              <a:rPr lang="en-US" dirty="0"/>
              <a:t>Chera LaForge – Chair of Criminal Justice &amp; Political Science</a:t>
            </a:r>
          </a:p>
          <a:p>
            <a:pPr algn="ctr"/>
            <a:r>
              <a:rPr lang="en-US" dirty="0"/>
              <a:t>Margaret Thomas Evans – Associate Dean, School of Humanities &amp; Social Sciences (former Chair of English)</a:t>
            </a:r>
          </a:p>
        </p:txBody>
      </p:sp>
    </p:spTree>
    <p:extLst>
      <p:ext uri="{BB962C8B-B14F-4D97-AF65-F5344CB8AC3E}">
        <p14:creationId xmlns:p14="http://schemas.microsoft.com/office/powerpoint/2010/main" val="2799699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What did long-serving chairs </a:t>
            </a:r>
            <a:r>
              <a:rPr lang="en-US" sz="2400" dirty="0" smtClean="0"/>
              <a:t>wish they had known?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ACC 2020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Department </a:t>
            </a:r>
            <a:r>
              <a:rPr lang="en-US" dirty="0" smtClean="0"/>
              <a:t>management</a:t>
            </a:r>
            <a:endParaRPr lang="en-US" dirty="0"/>
          </a:p>
          <a:p>
            <a:r>
              <a:rPr lang="en-US" dirty="0"/>
              <a:t>Strategic enrollment </a:t>
            </a:r>
            <a:r>
              <a:rPr lang="en-US" dirty="0" smtClean="0"/>
              <a:t>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012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Department Management</a:t>
            </a:r>
          </a:p>
        </p:txBody>
      </p:sp>
    </p:spTree>
    <p:extLst>
      <p:ext uri="{BB962C8B-B14F-4D97-AF65-F5344CB8AC3E}">
        <p14:creationId xmlns:p14="http://schemas.microsoft.com/office/powerpoint/2010/main" val="2409528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 of Topics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ACC 2020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Daily Operations</a:t>
            </a:r>
          </a:p>
          <a:p>
            <a:pPr>
              <a:spcAft>
                <a:spcPts val="600"/>
              </a:spcAft>
            </a:pPr>
            <a:r>
              <a:rPr lang="en-US" dirty="0"/>
              <a:t>Keeping Records</a:t>
            </a:r>
          </a:p>
          <a:p>
            <a:pPr>
              <a:spcAft>
                <a:spcPts val="600"/>
              </a:spcAft>
            </a:pPr>
            <a:r>
              <a:rPr lang="en-US" dirty="0"/>
              <a:t>Running Effective Meetings</a:t>
            </a:r>
          </a:p>
          <a:p>
            <a:pPr>
              <a:spcAft>
                <a:spcPts val="600"/>
              </a:spcAft>
            </a:pPr>
            <a:r>
              <a:rPr lang="en-US" dirty="0"/>
              <a:t>Handling Complaints</a:t>
            </a:r>
          </a:p>
          <a:p>
            <a:pPr>
              <a:spcAft>
                <a:spcPts val="600"/>
              </a:spcAft>
            </a:pPr>
            <a:r>
              <a:rPr lang="en-US" dirty="0"/>
              <a:t>Budget</a:t>
            </a:r>
          </a:p>
          <a:p>
            <a:pPr>
              <a:spcAft>
                <a:spcPts val="600"/>
              </a:spcAft>
            </a:pPr>
            <a:r>
              <a:rPr lang="en-US" dirty="0"/>
              <a:t>Textbook Orders</a:t>
            </a:r>
          </a:p>
          <a:p>
            <a:pPr>
              <a:spcAft>
                <a:spcPts val="600"/>
              </a:spcAft>
            </a:pPr>
            <a:r>
              <a:rPr lang="en-US" dirty="0"/>
              <a:t>Hiring and Onboarding</a:t>
            </a:r>
          </a:p>
          <a:p>
            <a:pPr>
              <a:spcAft>
                <a:spcPts val="600"/>
              </a:spcAft>
            </a:pPr>
            <a:r>
              <a:rPr lang="en-US" dirty="0"/>
              <a:t>Annual Reviews</a:t>
            </a:r>
          </a:p>
        </p:txBody>
      </p:sp>
    </p:spTree>
    <p:extLst>
      <p:ext uri="{BB962C8B-B14F-4D97-AF65-F5344CB8AC3E}">
        <p14:creationId xmlns:p14="http://schemas.microsoft.com/office/powerpoint/2010/main" val="2976962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Daily Operations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ACC 2020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Aft>
                <a:spcPts val="0"/>
              </a:spcAft>
            </a:pPr>
            <a:r>
              <a:rPr lang="en-US" dirty="0"/>
              <a:t>Email</a:t>
            </a:r>
          </a:p>
          <a:p>
            <a:pPr lvl="1">
              <a:spcAft>
                <a:spcPts val="0"/>
              </a:spcAft>
            </a:pPr>
            <a:r>
              <a:rPr lang="en-US" dirty="0"/>
              <a:t>Advisors – HSS and across campus</a:t>
            </a:r>
          </a:p>
          <a:p>
            <a:pPr lvl="1">
              <a:spcAft>
                <a:spcPts val="0"/>
              </a:spcAft>
            </a:pPr>
            <a:r>
              <a:rPr lang="en-US" dirty="0"/>
              <a:t>Students – course permissions and information </a:t>
            </a:r>
          </a:p>
          <a:p>
            <a:pPr>
              <a:spcAft>
                <a:spcPts val="0"/>
              </a:spcAft>
            </a:pPr>
            <a:r>
              <a:rPr lang="en-US" dirty="0"/>
              <a:t>Listserv</a:t>
            </a:r>
          </a:p>
          <a:p>
            <a:pPr lvl="1">
              <a:spcAft>
                <a:spcPts val="0"/>
              </a:spcAft>
            </a:pPr>
            <a:r>
              <a:rPr lang="en-US" dirty="0"/>
              <a:t>Full time</a:t>
            </a:r>
          </a:p>
          <a:p>
            <a:pPr lvl="1">
              <a:spcAft>
                <a:spcPts val="0"/>
              </a:spcAft>
            </a:pPr>
            <a:r>
              <a:rPr lang="en-US" dirty="0"/>
              <a:t>Part time</a:t>
            </a:r>
          </a:p>
          <a:p>
            <a:pPr>
              <a:spcAft>
                <a:spcPts val="0"/>
              </a:spcAft>
            </a:pPr>
            <a:r>
              <a:rPr lang="en-US" dirty="0"/>
              <a:t>Accessing Student  Records </a:t>
            </a:r>
          </a:p>
          <a:p>
            <a:pPr>
              <a:spcAft>
                <a:spcPts val="0"/>
              </a:spcAft>
            </a:pPr>
            <a:r>
              <a:rPr lang="en-US" dirty="0"/>
              <a:t>Office Hours</a:t>
            </a:r>
          </a:p>
          <a:p>
            <a:pPr lvl="1">
              <a:spcAft>
                <a:spcPts val="0"/>
              </a:spcAft>
            </a:pPr>
            <a:r>
              <a:rPr lang="en-US" dirty="0"/>
              <a:t>Students and faculty</a:t>
            </a:r>
          </a:p>
          <a:p>
            <a:pPr lvl="1">
              <a:spcAft>
                <a:spcPts val="0"/>
              </a:spcAft>
            </a:pPr>
            <a:r>
              <a:rPr lang="en-US" dirty="0"/>
              <a:t>Busiest after meetings on Thursday</a:t>
            </a:r>
          </a:p>
          <a:p>
            <a:pPr lvl="1">
              <a:spcAft>
                <a:spcPts val="0"/>
              </a:spcAft>
            </a:pPr>
            <a:r>
              <a:rPr lang="en-US" dirty="0"/>
              <a:t>Open door</a:t>
            </a:r>
          </a:p>
          <a:p>
            <a:pPr>
              <a:spcAft>
                <a:spcPts val="0"/>
              </a:spcAft>
            </a:pPr>
            <a:r>
              <a:rPr lang="en-US" dirty="0"/>
              <a:t>Meetings</a:t>
            </a:r>
          </a:p>
          <a:p>
            <a:pPr lvl="1">
              <a:spcAft>
                <a:spcPts val="0"/>
              </a:spcAft>
            </a:pPr>
            <a:r>
              <a:rPr lang="en-US" dirty="0"/>
              <a:t>Chairs with Dean – bi-weekly</a:t>
            </a:r>
          </a:p>
          <a:p>
            <a:pPr lvl="1">
              <a:spcAft>
                <a:spcPts val="0"/>
              </a:spcAft>
            </a:pPr>
            <a:r>
              <a:rPr lang="en-US" dirty="0"/>
              <a:t>Dean – monthly – one on one</a:t>
            </a:r>
          </a:p>
          <a:p>
            <a:pPr lvl="1">
              <a:spcAft>
                <a:spcPts val="0"/>
              </a:spcAft>
            </a:pPr>
            <a:r>
              <a:rPr lang="en-US" dirty="0"/>
              <a:t>Chairs with Associate Dean – monthly - professional development</a:t>
            </a:r>
          </a:p>
          <a:p>
            <a:pPr>
              <a:spcAft>
                <a:spcPts val="0"/>
              </a:spcAft>
            </a:pPr>
            <a:r>
              <a:rPr lang="en-US" dirty="0"/>
              <a:t>Working with Admin </a:t>
            </a:r>
            <a:r>
              <a:rPr lang="en-US" dirty="0" smtClean="0"/>
              <a:t>Assistant(s)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853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Keeping Records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ACC 2020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dirty="0"/>
              <a:t>Box Account – Department </a:t>
            </a:r>
          </a:p>
          <a:p>
            <a:pPr lvl="1">
              <a:spcAft>
                <a:spcPts val="0"/>
              </a:spcAft>
            </a:pPr>
            <a:r>
              <a:rPr lang="en-US" dirty="0"/>
              <a:t>Folders: Agendas &amp; Minutes, Strategic Plan, Course Schedules &amp; Rotations, Self-Study/Review, Policies (Standards, Research) </a:t>
            </a:r>
          </a:p>
          <a:p>
            <a:pPr>
              <a:spcAft>
                <a:spcPts val="0"/>
              </a:spcAft>
            </a:pPr>
            <a:r>
              <a:rPr lang="en-US" dirty="0"/>
              <a:t>Website</a:t>
            </a:r>
          </a:p>
          <a:p>
            <a:pPr lvl="1">
              <a:spcAft>
                <a:spcPts val="0"/>
              </a:spcAft>
            </a:pPr>
            <a:r>
              <a:rPr lang="en-US" dirty="0"/>
              <a:t>Update Faculty </a:t>
            </a:r>
          </a:p>
          <a:p>
            <a:pPr lvl="1">
              <a:spcAft>
                <a:spcPts val="0"/>
              </a:spcAft>
            </a:pPr>
            <a:r>
              <a:rPr lang="en-US" dirty="0"/>
              <a:t>Current Events</a:t>
            </a:r>
          </a:p>
          <a:p>
            <a:pPr lvl="1">
              <a:spcAft>
                <a:spcPts val="0"/>
              </a:spcAft>
            </a:pPr>
            <a:r>
              <a:rPr lang="en-US" dirty="0"/>
              <a:t>Student Spotlight</a:t>
            </a:r>
          </a:p>
          <a:p>
            <a:pPr lvl="1">
              <a:spcAft>
                <a:spcPts val="0"/>
              </a:spcAft>
            </a:pPr>
            <a:r>
              <a:rPr lang="en-US" dirty="0"/>
              <a:t>Faculty Spotlight</a:t>
            </a:r>
          </a:p>
          <a:p>
            <a:pPr lvl="1">
              <a:spcAft>
                <a:spcPts val="0"/>
              </a:spcAft>
            </a:pPr>
            <a:r>
              <a:rPr lang="en-US" dirty="0"/>
              <a:t>Programs</a:t>
            </a:r>
          </a:p>
          <a:p>
            <a:pPr lvl="1">
              <a:spcAft>
                <a:spcPts val="0"/>
              </a:spcAft>
            </a:pPr>
            <a:r>
              <a:rPr lang="en-US" dirty="0"/>
              <a:t>Courses</a:t>
            </a:r>
          </a:p>
          <a:p>
            <a:pPr marL="457200" lvl="1" indent="0">
              <a:spcAft>
                <a:spcPts val="0"/>
              </a:spcAft>
              <a:buNone/>
            </a:pPr>
            <a:endParaRPr lang="en-US" dirty="0"/>
          </a:p>
          <a:p>
            <a:pPr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443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Running Effective Meetings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ACC 2020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Aft>
                <a:spcPts val="0"/>
              </a:spcAft>
            </a:pPr>
            <a:r>
              <a:rPr lang="en-US" dirty="0"/>
              <a:t>Schedule room (plan ahead – space is hard to find)</a:t>
            </a:r>
          </a:p>
          <a:p>
            <a:pPr>
              <a:spcAft>
                <a:spcPts val="0"/>
              </a:spcAft>
            </a:pPr>
            <a:r>
              <a:rPr lang="en-US" dirty="0"/>
              <a:t>Provide dates/times and location to faculty</a:t>
            </a:r>
          </a:p>
          <a:p>
            <a:pPr>
              <a:spcAft>
                <a:spcPts val="0"/>
              </a:spcAft>
            </a:pPr>
            <a:r>
              <a:rPr lang="en-US" dirty="0"/>
              <a:t>Agenda</a:t>
            </a:r>
          </a:p>
          <a:p>
            <a:pPr lvl="1">
              <a:spcAft>
                <a:spcPts val="0"/>
              </a:spcAft>
            </a:pPr>
            <a:r>
              <a:rPr lang="en-US" dirty="0"/>
              <a:t>Send out call for items a few days ahead</a:t>
            </a:r>
          </a:p>
          <a:p>
            <a:pPr lvl="1">
              <a:spcAft>
                <a:spcPts val="0"/>
              </a:spcAft>
            </a:pPr>
            <a:r>
              <a:rPr lang="en-US" dirty="0"/>
              <a:t>Send out agenda by previous day</a:t>
            </a:r>
          </a:p>
          <a:p>
            <a:pPr lvl="1">
              <a:spcAft>
                <a:spcPts val="0"/>
              </a:spcAft>
            </a:pPr>
            <a:r>
              <a:rPr lang="en-US" dirty="0"/>
              <a:t>Start with Chair’s updates (items that come from Chairs &amp; Dean meetings)</a:t>
            </a:r>
          </a:p>
          <a:p>
            <a:pPr>
              <a:spcAft>
                <a:spcPts val="0"/>
              </a:spcAft>
            </a:pPr>
            <a:r>
              <a:rPr lang="en-US" dirty="0"/>
              <a:t>Talk </a:t>
            </a:r>
          </a:p>
          <a:p>
            <a:pPr lvl="1">
              <a:spcAft>
                <a:spcPts val="0"/>
              </a:spcAft>
            </a:pPr>
            <a:r>
              <a:rPr lang="en-US" dirty="0"/>
              <a:t>Give everyone in department a chance to speak – tougher in a large boisterous department!</a:t>
            </a:r>
          </a:p>
          <a:p>
            <a:pPr lvl="1">
              <a:spcAft>
                <a:spcPts val="0"/>
              </a:spcAft>
            </a:pPr>
            <a:r>
              <a:rPr lang="en-US" dirty="0"/>
              <a:t>Moderate conversation to allow quieter faculty to speak and prevent dominate voices from taking over</a:t>
            </a:r>
          </a:p>
          <a:p>
            <a:pPr lvl="1">
              <a:spcAft>
                <a:spcPts val="0"/>
              </a:spcAft>
            </a:pPr>
            <a:r>
              <a:rPr lang="en-US" dirty="0"/>
              <a:t>Keep to your agenda</a:t>
            </a:r>
          </a:p>
          <a:p>
            <a:pPr>
              <a:spcAft>
                <a:spcPts val="0"/>
              </a:spcAft>
            </a:pPr>
            <a:r>
              <a:rPr lang="en-US" dirty="0"/>
              <a:t>Assign</a:t>
            </a:r>
          </a:p>
          <a:p>
            <a:pPr lvl="1">
              <a:spcAft>
                <a:spcPts val="0"/>
              </a:spcAft>
            </a:pPr>
            <a:r>
              <a:rPr lang="en-US" dirty="0"/>
              <a:t>Minutes taker (rotate among faculty)</a:t>
            </a:r>
          </a:p>
          <a:p>
            <a:pPr lvl="1">
              <a:spcAft>
                <a:spcPts val="0"/>
              </a:spcAft>
            </a:pPr>
            <a:r>
              <a:rPr lang="en-US" dirty="0"/>
              <a:t>Send minutes to Chair</a:t>
            </a:r>
          </a:p>
          <a:p>
            <a:pPr lvl="1">
              <a:spcAft>
                <a:spcPts val="0"/>
              </a:spcAft>
            </a:pPr>
            <a:r>
              <a:rPr lang="en-US" dirty="0"/>
              <a:t>Edit and distribute (file in Box account)</a:t>
            </a:r>
          </a:p>
        </p:txBody>
      </p:sp>
    </p:spTree>
    <p:extLst>
      <p:ext uri="{BB962C8B-B14F-4D97-AF65-F5344CB8AC3E}">
        <p14:creationId xmlns:p14="http://schemas.microsoft.com/office/powerpoint/2010/main" val="2067942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Handling Complaints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ACC 2020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0"/>
              </a:spcAft>
            </a:pPr>
            <a:r>
              <a:rPr lang="en-US" dirty="0"/>
              <a:t>Faculty</a:t>
            </a:r>
          </a:p>
          <a:p>
            <a:pPr lvl="1">
              <a:spcAft>
                <a:spcPts val="0"/>
              </a:spcAft>
            </a:pPr>
            <a:r>
              <a:rPr lang="en-US" dirty="0"/>
              <a:t>Listen</a:t>
            </a:r>
          </a:p>
          <a:p>
            <a:pPr lvl="1">
              <a:spcAft>
                <a:spcPts val="0"/>
              </a:spcAft>
            </a:pPr>
            <a:r>
              <a:rPr lang="en-US" dirty="0"/>
              <a:t>Investigate (other side)</a:t>
            </a:r>
          </a:p>
          <a:p>
            <a:pPr lvl="1">
              <a:spcAft>
                <a:spcPts val="0"/>
              </a:spcAft>
            </a:pPr>
            <a:r>
              <a:rPr lang="en-US" dirty="0"/>
              <a:t>Bring together to talk (if possible)</a:t>
            </a:r>
          </a:p>
          <a:p>
            <a:pPr lvl="1">
              <a:spcAft>
                <a:spcPts val="0"/>
              </a:spcAft>
            </a:pPr>
            <a:r>
              <a:rPr lang="en-US" dirty="0"/>
              <a:t>Resolution </a:t>
            </a:r>
          </a:p>
          <a:p>
            <a:pPr>
              <a:spcAft>
                <a:spcPts val="0"/>
              </a:spcAft>
            </a:pPr>
            <a:r>
              <a:rPr lang="en-US" dirty="0"/>
              <a:t>Students</a:t>
            </a:r>
          </a:p>
          <a:p>
            <a:pPr lvl="1">
              <a:spcAft>
                <a:spcPts val="0"/>
              </a:spcAft>
            </a:pPr>
            <a:r>
              <a:rPr lang="en-US" dirty="0"/>
              <a:t>Ask if student talked to instructor – </a:t>
            </a:r>
          </a:p>
          <a:p>
            <a:pPr lvl="2">
              <a:spcAft>
                <a:spcPts val="0"/>
              </a:spcAft>
            </a:pPr>
            <a:r>
              <a:rPr lang="en-US" dirty="0"/>
              <a:t>No - ask why and encourage this step</a:t>
            </a:r>
          </a:p>
          <a:p>
            <a:pPr lvl="2">
              <a:spcAft>
                <a:spcPts val="0"/>
              </a:spcAft>
            </a:pPr>
            <a:r>
              <a:rPr lang="en-US" dirty="0"/>
              <a:t>Yes – what happened?</a:t>
            </a:r>
          </a:p>
          <a:p>
            <a:pPr lvl="1">
              <a:spcAft>
                <a:spcPts val="0"/>
              </a:spcAft>
            </a:pPr>
            <a:r>
              <a:rPr lang="en-US" dirty="0"/>
              <a:t>Contact faculty member</a:t>
            </a:r>
          </a:p>
          <a:p>
            <a:pPr lvl="1">
              <a:spcAft>
                <a:spcPts val="0"/>
              </a:spcAft>
            </a:pPr>
            <a:r>
              <a:rPr lang="en-US" dirty="0"/>
              <a:t>Meet with parties separately or together</a:t>
            </a:r>
          </a:p>
          <a:p>
            <a:pPr lvl="1">
              <a:spcAft>
                <a:spcPts val="0"/>
              </a:spcAft>
            </a:pPr>
            <a:r>
              <a:rPr lang="en-US" dirty="0"/>
              <a:t>Resolution</a:t>
            </a:r>
          </a:p>
        </p:txBody>
      </p:sp>
    </p:spTree>
    <p:extLst>
      <p:ext uri="{BB962C8B-B14F-4D97-AF65-F5344CB8AC3E}">
        <p14:creationId xmlns:p14="http://schemas.microsoft.com/office/powerpoint/2010/main" val="1768589801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9B7E3F95-59D3-7C4C-A527-056D984796D5}" vid="{5C6F809C-F38E-284F-907D-6D5BB1754E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sharepoint/v3/field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IUE-template</Template>
  <TotalTime>1561</TotalTime>
  <Words>754</Words>
  <Application>Microsoft Office PowerPoint</Application>
  <PresentationFormat>On-screen Show (16:9)</PresentationFormat>
  <Paragraphs>182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Main</vt:lpstr>
      <vt:lpstr>New Chairs Boot Camp</vt:lpstr>
      <vt:lpstr>PowerPoint Presentation</vt:lpstr>
      <vt:lpstr>What did long-serving chairs wish they had known?</vt:lpstr>
      <vt:lpstr>Department Management</vt:lpstr>
      <vt:lpstr>Overview of Topics</vt:lpstr>
      <vt:lpstr>Daily Operations</vt:lpstr>
      <vt:lpstr>Keeping Records</vt:lpstr>
      <vt:lpstr>Running Effective Meetings</vt:lpstr>
      <vt:lpstr>Handling Complaints</vt:lpstr>
      <vt:lpstr>Budget</vt:lpstr>
      <vt:lpstr>Textbook Orders</vt:lpstr>
      <vt:lpstr>Hiring and Onboarding </vt:lpstr>
      <vt:lpstr>Annual Reviews</vt:lpstr>
      <vt:lpstr>Enrollment Management</vt:lpstr>
      <vt:lpstr>Overview of Topics</vt:lpstr>
      <vt:lpstr>Course Rotations</vt:lpstr>
      <vt:lpstr>Schedule Building</vt:lpstr>
      <vt:lpstr>Advising Records</vt:lpstr>
      <vt:lpstr>Feedback and Suggestions</vt:lpstr>
      <vt:lpstr>Feedback from New Chairs</vt:lpstr>
      <vt:lpstr>Further Suggestions</vt:lpstr>
      <vt:lpstr>PowerPoint Presentation</vt:lpstr>
    </vt:vector>
  </TitlesOfParts>
  <Company>Indiana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Chairs Boot Camp</dc:title>
  <dc:creator>LaForge, Chera A</dc:creator>
  <cp:lastModifiedBy>LaForge, Chera A</cp:lastModifiedBy>
  <cp:revision>12</cp:revision>
  <cp:lastPrinted>2014-06-24T16:10:50Z</cp:lastPrinted>
  <dcterms:created xsi:type="dcterms:W3CDTF">2020-02-03T17:41:10Z</dcterms:created>
  <dcterms:modified xsi:type="dcterms:W3CDTF">2020-02-04T20:56:44Z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