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1.xml" ContentType="application/vnd.openxmlformats-officedocument.presentationml.comments+xml"/>
  <Override PartName="/ppt/notesSlides/notesSlide10.xml" ContentType="application/vnd.openxmlformats-officedocument.presentationml.notesSlide+xml"/>
  <Override PartName="/ppt/comments/comment2.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2"/>
  </p:notesMasterIdLst>
  <p:sldIdLst>
    <p:sldId id="256" r:id="rId2"/>
    <p:sldId id="279" r:id="rId3"/>
    <p:sldId id="288" r:id="rId4"/>
    <p:sldId id="290" r:id="rId5"/>
    <p:sldId id="271" r:id="rId6"/>
    <p:sldId id="291" r:id="rId7"/>
    <p:sldId id="263" r:id="rId8"/>
    <p:sldId id="275" r:id="rId9"/>
    <p:sldId id="278" r:id="rId10"/>
    <p:sldId id="277" r:id="rId11"/>
    <p:sldId id="265" r:id="rId12"/>
    <p:sldId id="264" r:id="rId13"/>
    <p:sldId id="289" r:id="rId14"/>
    <p:sldId id="257" r:id="rId15"/>
    <p:sldId id="258" r:id="rId16"/>
    <p:sldId id="292" r:id="rId17"/>
    <p:sldId id="295" r:id="rId18"/>
    <p:sldId id="259" r:id="rId19"/>
    <p:sldId id="260" r:id="rId20"/>
    <p:sldId id="261" r:id="rId21"/>
    <p:sldId id="262" r:id="rId22"/>
    <p:sldId id="272" r:id="rId23"/>
    <p:sldId id="293" r:id="rId24"/>
    <p:sldId id="280" r:id="rId25"/>
    <p:sldId id="282" r:id="rId26"/>
    <p:sldId id="283" r:id="rId27"/>
    <p:sldId id="284" r:id="rId28"/>
    <p:sldId id="286" r:id="rId29"/>
    <p:sldId id="287" r:id="rId30"/>
    <p:sldId id="269" r:id="rId3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yl Barringer" initials="SB" lastIdx="1" clrIdx="0">
    <p:extLst>
      <p:ext uri="{19B8F6BF-5375-455C-9EA6-DF929625EA0E}">
        <p15:presenceInfo xmlns:p15="http://schemas.microsoft.com/office/powerpoint/2012/main" userId="S-1-5-21-57765512-1263358170-1248344978-14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4626" autoAdjust="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7-12T10:23:57.446" idx="1">
    <p:pos x="10" y="10"/>
    <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07-12T10:23:57.446" idx="1">
    <p:pos x="10" y="10"/>
    <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E20F18C-D128-4EB1-9E3F-2A2B2C003F07}" type="datetimeFigureOut">
              <a:rPr lang="en-US" smtClean="0"/>
              <a:t>12/5/2019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7044F88-98A6-488D-A70A-31F4694222AA}" type="slidenum">
              <a:rPr lang="en-US" smtClean="0"/>
              <a:t>‹#›</a:t>
            </a:fld>
            <a:endParaRPr lang="en-US"/>
          </a:p>
        </p:txBody>
      </p:sp>
    </p:spTree>
    <p:extLst>
      <p:ext uri="{BB962C8B-B14F-4D97-AF65-F5344CB8AC3E}">
        <p14:creationId xmlns:p14="http://schemas.microsoft.com/office/powerpoint/2010/main" val="2616164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1</a:t>
            </a:fld>
            <a:endParaRPr lang="en-US"/>
          </a:p>
        </p:txBody>
      </p:sp>
    </p:spTree>
    <p:extLst>
      <p:ext uri="{BB962C8B-B14F-4D97-AF65-F5344CB8AC3E}">
        <p14:creationId xmlns:p14="http://schemas.microsoft.com/office/powerpoint/2010/main" val="17435753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10</a:t>
            </a:fld>
            <a:endParaRPr lang="en-US"/>
          </a:p>
        </p:txBody>
      </p:sp>
    </p:spTree>
    <p:extLst>
      <p:ext uri="{BB962C8B-B14F-4D97-AF65-F5344CB8AC3E}">
        <p14:creationId xmlns:p14="http://schemas.microsoft.com/office/powerpoint/2010/main" val="2579348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11</a:t>
            </a:fld>
            <a:endParaRPr lang="en-US"/>
          </a:p>
        </p:txBody>
      </p:sp>
    </p:spTree>
    <p:extLst>
      <p:ext uri="{BB962C8B-B14F-4D97-AF65-F5344CB8AC3E}">
        <p14:creationId xmlns:p14="http://schemas.microsoft.com/office/powerpoint/2010/main" val="20751783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12</a:t>
            </a:fld>
            <a:endParaRPr lang="en-US"/>
          </a:p>
        </p:txBody>
      </p:sp>
    </p:spTree>
    <p:extLst>
      <p:ext uri="{BB962C8B-B14F-4D97-AF65-F5344CB8AC3E}">
        <p14:creationId xmlns:p14="http://schemas.microsoft.com/office/powerpoint/2010/main" val="17497319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13</a:t>
            </a:fld>
            <a:endParaRPr lang="en-US"/>
          </a:p>
        </p:txBody>
      </p:sp>
    </p:spTree>
    <p:extLst>
      <p:ext uri="{BB962C8B-B14F-4D97-AF65-F5344CB8AC3E}">
        <p14:creationId xmlns:p14="http://schemas.microsoft.com/office/powerpoint/2010/main" val="1800401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044F88-98A6-488D-A70A-31F4694222AA}" type="slidenum">
              <a:rPr lang="en-US" smtClean="0"/>
              <a:t>14</a:t>
            </a:fld>
            <a:endParaRPr lang="en-US"/>
          </a:p>
        </p:txBody>
      </p:sp>
    </p:spTree>
    <p:extLst>
      <p:ext uri="{BB962C8B-B14F-4D97-AF65-F5344CB8AC3E}">
        <p14:creationId xmlns:p14="http://schemas.microsoft.com/office/powerpoint/2010/main" val="25353707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15</a:t>
            </a:fld>
            <a:endParaRPr lang="en-US"/>
          </a:p>
        </p:txBody>
      </p:sp>
    </p:spTree>
    <p:extLst>
      <p:ext uri="{BB962C8B-B14F-4D97-AF65-F5344CB8AC3E}">
        <p14:creationId xmlns:p14="http://schemas.microsoft.com/office/powerpoint/2010/main" val="2927858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16</a:t>
            </a:fld>
            <a:endParaRPr lang="en-US"/>
          </a:p>
        </p:txBody>
      </p:sp>
    </p:spTree>
    <p:extLst>
      <p:ext uri="{BB962C8B-B14F-4D97-AF65-F5344CB8AC3E}">
        <p14:creationId xmlns:p14="http://schemas.microsoft.com/office/powerpoint/2010/main" val="14582729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044F88-98A6-488D-A70A-31F4694222AA}" type="slidenum">
              <a:rPr lang="en-US" smtClean="0"/>
              <a:t>17</a:t>
            </a:fld>
            <a:endParaRPr lang="en-US"/>
          </a:p>
        </p:txBody>
      </p:sp>
    </p:spTree>
    <p:extLst>
      <p:ext uri="{BB962C8B-B14F-4D97-AF65-F5344CB8AC3E}">
        <p14:creationId xmlns:p14="http://schemas.microsoft.com/office/powerpoint/2010/main" val="2596185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18</a:t>
            </a:fld>
            <a:endParaRPr lang="en-US"/>
          </a:p>
        </p:txBody>
      </p:sp>
    </p:spTree>
    <p:extLst>
      <p:ext uri="{BB962C8B-B14F-4D97-AF65-F5344CB8AC3E}">
        <p14:creationId xmlns:p14="http://schemas.microsoft.com/office/powerpoint/2010/main" val="2001183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19</a:t>
            </a:fld>
            <a:endParaRPr lang="en-US"/>
          </a:p>
        </p:txBody>
      </p:sp>
    </p:spTree>
    <p:extLst>
      <p:ext uri="{BB962C8B-B14F-4D97-AF65-F5344CB8AC3E}">
        <p14:creationId xmlns:p14="http://schemas.microsoft.com/office/powerpoint/2010/main" val="2351115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2</a:t>
            </a:fld>
            <a:endParaRPr lang="en-US"/>
          </a:p>
        </p:txBody>
      </p:sp>
    </p:spTree>
    <p:extLst>
      <p:ext uri="{BB962C8B-B14F-4D97-AF65-F5344CB8AC3E}">
        <p14:creationId xmlns:p14="http://schemas.microsoft.com/office/powerpoint/2010/main" val="30664576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044F88-98A6-488D-A70A-31F4694222AA}" type="slidenum">
              <a:rPr lang="en-US" smtClean="0"/>
              <a:t>20</a:t>
            </a:fld>
            <a:endParaRPr lang="en-US"/>
          </a:p>
        </p:txBody>
      </p:sp>
    </p:spTree>
    <p:extLst>
      <p:ext uri="{BB962C8B-B14F-4D97-AF65-F5344CB8AC3E}">
        <p14:creationId xmlns:p14="http://schemas.microsoft.com/office/powerpoint/2010/main" val="37531334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044F88-98A6-488D-A70A-31F4694222AA}" type="slidenum">
              <a:rPr lang="en-US" smtClean="0"/>
              <a:t>21</a:t>
            </a:fld>
            <a:endParaRPr lang="en-US"/>
          </a:p>
        </p:txBody>
      </p:sp>
    </p:spTree>
    <p:extLst>
      <p:ext uri="{BB962C8B-B14F-4D97-AF65-F5344CB8AC3E}">
        <p14:creationId xmlns:p14="http://schemas.microsoft.com/office/powerpoint/2010/main" val="40945208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22</a:t>
            </a:fld>
            <a:endParaRPr lang="en-US"/>
          </a:p>
        </p:txBody>
      </p:sp>
    </p:spTree>
    <p:extLst>
      <p:ext uri="{BB962C8B-B14F-4D97-AF65-F5344CB8AC3E}">
        <p14:creationId xmlns:p14="http://schemas.microsoft.com/office/powerpoint/2010/main" val="17863626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044F88-98A6-488D-A70A-31F4694222AA}" type="slidenum">
              <a:rPr lang="en-US" smtClean="0"/>
              <a:t>23</a:t>
            </a:fld>
            <a:endParaRPr lang="en-US"/>
          </a:p>
        </p:txBody>
      </p:sp>
    </p:spTree>
    <p:extLst>
      <p:ext uri="{BB962C8B-B14F-4D97-AF65-F5344CB8AC3E}">
        <p14:creationId xmlns:p14="http://schemas.microsoft.com/office/powerpoint/2010/main" val="32440707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24</a:t>
            </a:fld>
            <a:endParaRPr lang="en-US"/>
          </a:p>
        </p:txBody>
      </p:sp>
    </p:spTree>
    <p:extLst>
      <p:ext uri="{BB962C8B-B14F-4D97-AF65-F5344CB8AC3E}">
        <p14:creationId xmlns:p14="http://schemas.microsoft.com/office/powerpoint/2010/main" val="1543740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25</a:t>
            </a:fld>
            <a:endParaRPr lang="en-US"/>
          </a:p>
        </p:txBody>
      </p:sp>
    </p:spTree>
    <p:extLst>
      <p:ext uri="{BB962C8B-B14F-4D97-AF65-F5344CB8AC3E}">
        <p14:creationId xmlns:p14="http://schemas.microsoft.com/office/powerpoint/2010/main" val="14692303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26</a:t>
            </a:fld>
            <a:endParaRPr lang="en-US"/>
          </a:p>
        </p:txBody>
      </p:sp>
    </p:spTree>
    <p:extLst>
      <p:ext uri="{BB962C8B-B14F-4D97-AF65-F5344CB8AC3E}">
        <p14:creationId xmlns:p14="http://schemas.microsoft.com/office/powerpoint/2010/main" val="2426214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27</a:t>
            </a:fld>
            <a:endParaRPr lang="en-US"/>
          </a:p>
        </p:txBody>
      </p:sp>
    </p:spTree>
    <p:extLst>
      <p:ext uri="{BB962C8B-B14F-4D97-AF65-F5344CB8AC3E}">
        <p14:creationId xmlns:p14="http://schemas.microsoft.com/office/powerpoint/2010/main" val="33740964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28</a:t>
            </a:fld>
            <a:endParaRPr lang="en-US"/>
          </a:p>
        </p:txBody>
      </p:sp>
    </p:spTree>
    <p:extLst>
      <p:ext uri="{BB962C8B-B14F-4D97-AF65-F5344CB8AC3E}">
        <p14:creationId xmlns:p14="http://schemas.microsoft.com/office/powerpoint/2010/main" val="29139183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29</a:t>
            </a:fld>
            <a:endParaRPr lang="en-US"/>
          </a:p>
        </p:txBody>
      </p:sp>
    </p:spTree>
    <p:extLst>
      <p:ext uri="{BB962C8B-B14F-4D97-AF65-F5344CB8AC3E}">
        <p14:creationId xmlns:p14="http://schemas.microsoft.com/office/powerpoint/2010/main" val="1063589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3</a:t>
            </a:fld>
            <a:endParaRPr lang="en-US"/>
          </a:p>
        </p:txBody>
      </p:sp>
    </p:spTree>
    <p:extLst>
      <p:ext uri="{BB962C8B-B14F-4D97-AF65-F5344CB8AC3E}">
        <p14:creationId xmlns:p14="http://schemas.microsoft.com/office/powerpoint/2010/main" val="34600830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044F88-98A6-488D-A70A-31F4694222AA}" type="slidenum">
              <a:rPr lang="en-US" smtClean="0"/>
              <a:t>30</a:t>
            </a:fld>
            <a:endParaRPr lang="en-US"/>
          </a:p>
        </p:txBody>
      </p:sp>
    </p:spTree>
    <p:extLst>
      <p:ext uri="{BB962C8B-B14F-4D97-AF65-F5344CB8AC3E}">
        <p14:creationId xmlns:p14="http://schemas.microsoft.com/office/powerpoint/2010/main" val="877634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4</a:t>
            </a:fld>
            <a:endParaRPr lang="en-US"/>
          </a:p>
        </p:txBody>
      </p:sp>
    </p:spTree>
    <p:extLst>
      <p:ext uri="{BB962C8B-B14F-4D97-AF65-F5344CB8AC3E}">
        <p14:creationId xmlns:p14="http://schemas.microsoft.com/office/powerpoint/2010/main" val="1170331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5</a:t>
            </a:fld>
            <a:endParaRPr lang="en-US"/>
          </a:p>
        </p:txBody>
      </p:sp>
    </p:spTree>
    <p:extLst>
      <p:ext uri="{BB962C8B-B14F-4D97-AF65-F5344CB8AC3E}">
        <p14:creationId xmlns:p14="http://schemas.microsoft.com/office/powerpoint/2010/main" val="3286597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044F88-98A6-488D-A70A-31F4694222AA}" type="slidenum">
              <a:rPr lang="en-US" smtClean="0"/>
              <a:t>6</a:t>
            </a:fld>
            <a:endParaRPr lang="en-US"/>
          </a:p>
        </p:txBody>
      </p:sp>
    </p:spTree>
    <p:extLst>
      <p:ext uri="{BB962C8B-B14F-4D97-AF65-F5344CB8AC3E}">
        <p14:creationId xmlns:p14="http://schemas.microsoft.com/office/powerpoint/2010/main" val="3516138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7</a:t>
            </a:fld>
            <a:endParaRPr lang="en-US"/>
          </a:p>
        </p:txBody>
      </p:sp>
    </p:spTree>
    <p:extLst>
      <p:ext uri="{BB962C8B-B14F-4D97-AF65-F5344CB8AC3E}">
        <p14:creationId xmlns:p14="http://schemas.microsoft.com/office/powerpoint/2010/main" val="135392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8</a:t>
            </a:fld>
            <a:endParaRPr lang="en-US"/>
          </a:p>
        </p:txBody>
      </p:sp>
    </p:spTree>
    <p:extLst>
      <p:ext uri="{BB962C8B-B14F-4D97-AF65-F5344CB8AC3E}">
        <p14:creationId xmlns:p14="http://schemas.microsoft.com/office/powerpoint/2010/main" val="3773567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044F88-98A6-488D-A70A-31F4694222AA}" type="slidenum">
              <a:rPr lang="en-US" smtClean="0"/>
              <a:t>9</a:t>
            </a:fld>
            <a:endParaRPr lang="en-US"/>
          </a:p>
        </p:txBody>
      </p:sp>
    </p:spTree>
    <p:extLst>
      <p:ext uri="{BB962C8B-B14F-4D97-AF65-F5344CB8AC3E}">
        <p14:creationId xmlns:p14="http://schemas.microsoft.com/office/powerpoint/2010/main" val="6412539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12/5/2019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12/5/2019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2509" y="2825149"/>
            <a:ext cx="8628611" cy="1373070"/>
          </a:xfrm>
        </p:spPr>
        <p:txBody>
          <a:bodyPr/>
          <a:lstStyle/>
          <a:p>
            <a:r>
              <a:rPr lang="en-US" dirty="0"/>
              <a:t>The Joy of Annual Reviews: Personal Experiences</a:t>
            </a:r>
          </a:p>
        </p:txBody>
      </p:sp>
      <p:sp>
        <p:nvSpPr>
          <p:cNvPr id="3" name="Subtitle 2"/>
          <p:cNvSpPr>
            <a:spLocks noGrp="1"/>
          </p:cNvSpPr>
          <p:nvPr>
            <p:ph type="subTitle" idx="1"/>
          </p:nvPr>
        </p:nvSpPr>
        <p:spPr/>
        <p:txBody>
          <a:bodyPr>
            <a:normAutofit lnSpcReduction="10000"/>
          </a:bodyPr>
          <a:lstStyle/>
          <a:p>
            <a:r>
              <a:rPr lang="en-US" dirty="0"/>
              <a:t>Sheryl Barringer</a:t>
            </a:r>
          </a:p>
          <a:p>
            <a:r>
              <a:rPr lang="en-US" dirty="0"/>
              <a:t>Chair, Food Science and Technology</a:t>
            </a:r>
          </a:p>
          <a:p>
            <a:r>
              <a:rPr lang="en-US" dirty="0"/>
              <a:t>The Ohio State University</a:t>
            </a:r>
          </a:p>
        </p:txBody>
      </p:sp>
    </p:spTree>
    <p:extLst>
      <p:ext uri="{BB962C8B-B14F-4D97-AF65-F5344CB8AC3E}">
        <p14:creationId xmlns:p14="http://schemas.microsoft.com/office/powerpoint/2010/main" val="2822052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E602F-1B42-4ACF-84DF-3B4688612AC8}"/>
              </a:ext>
            </a:extLst>
          </p:cNvPr>
          <p:cNvSpPr>
            <a:spLocks noGrp="1"/>
          </p:cNvSpPr>
          <p:nvPr>
            <p:ph type="title"/>
          </p:nvPr>
        </p:nvSpPr>
        <p:spPr/>
        <p:txBody>
          <a:bodyPr/>
          <a:lstStyle/>
          <a:p>
            <a:r>
              <a:rPr lang="en-US" dirty="0"/>
              <a:t>The top 4 factors for employee happiness:</a:t>
            </a:r>
          </a:p>
        </p:txBody>
      </p:sp>
      <p:sp>
        <p:nvSpPr>
          <p:cNvPr id="3" name="Content Placeholder 2">
            <a:extLst>
              <a:ext uri="{FF2B5EF4-FFF2-40B4-BE49-F238E27FC236}">
                <a16:creationId xmlns:a16="http://schemas.microsoft.com/office/drawing/2014/main" id="{55F42C11-5288-4D53-B594-57A63B5560C6}"/>
              </a:ext>
            </a:extLst>
          </p:cNvPr>
          <p:cNvSpPr>
            <a:spLocks noGrp="1"/>
          </p:cNvSpPr>
          <p:nvPr>
            <p:ph idx="1"/>
          </p:nvPr>
        </p:nvSpPr>
        <p:spPr/>
        <p:txBody>
          <a:bodyPr>
            <a:normAutofit/>
          </a:bodyPr>
          <a:lstStyle/>
          <a:p>
            <a:pPr marL="0" indent="0">
              <a:buNone/>
            </a:pPr>
            <a:r>
              <a:rPr lang="en-US" dirty="0"/>
              <a:t>1. Appreciation for your work</a:t>
            </a:r>
          </a:p>
          <a:p>
            <a:pPr marL="0" indent="0">
              <a:buNone/>
            </a:pPr>
            <a:r>
              <a:rPr lang="en-US" dirty="0"/>
              <a:t>2. Good relationships with colleagues</a:t>
            </a:r>
          </a:p>
          <a:p>
            <a:pPr marL="0" indent="0">
              <a:buNone/>
            </a:pPr>
            <a:r>
              <a:rPr lang="en-US" dirty="0"/>
              <a:t>3. Good work-life balance</a:t>
            </a:r>
          </a:p>
          <a:p>
            <a:pPr marL="0" indent="0">
              <a:buNone/>
            </a:pPr>
            <a:r>
              <a:rPr lang="en-US" dirty="0"/>
              <a:t>4. Good relationships with superiors</a:t>
            </a:r>
          </a:p>
          <a:p>
            <a:endParaRPr lang="en-US" dirty="0"/>
          </a:p>
        </p:txBody>
      </p:sp>
      <p:sp>
        <p:nvSpPr>
          <p:cNvPr id="5" name="TextBox 4">
            <a:extLst>
              <a:ext uri="{FF2B5EF4-FFF2-40B4-BE49-F238E27FC236}">
                <a16:creationId xmlns:a16="http://schemas.microsoft.com/office/drawing/2014/main" id="{47AECB0E-76C8-4D30-B6A1-682D7060B6E2}"/>
              </a:ext>
            </a:extLst>
          </p:cNvPr>
          <p:cNvSpPr txBox="1"/>
          <p:nvPr/>
        </p:nvSpPr>
        <p:spPr>
          <a:xfrm>
            <a:off x="7993250" y="6273225"/>
            <a:ext cx="4052407" cy="584775"/>
          </a:xfrm>
          <a:prstGeom prst="rect">
            <a:avLst/>
          </a:prstGeom>
          <a:noFill/>
        </p:spPr>
        <p:txBody>
          <a:bodyPr wrap="square" rtlCol="0">
            <a:spAutoFit/>
          </a:bodyPr>
          <a:lstStyle/>
          <a:p>
            <a:r>
              <a:rPr lang="en-US" sz="1600" dirty="0"/>
              <a:t>J Morgan. 2014. The top 10 factors for on-the-job employee happiness. Forbes.</a:t>
            </a:r>
          </a:p>
        </p:txBody>
      </p:sp>
    </p:spTree>
    <p:extLst>
      <p:ext uri="{BB962C8B-B14F-4D97-AF65-F5344CB8AC3E}">
        <p14:creationId xmlns:p14="http://schemas.microsoft.com/office/powerpoint/2010/main" val="1513654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types of agenda questions</a:t>
            </a:r>
          </a:p>
        </p:txBody>
      </p:sp>
      <p:sp>
        <p:nvSpPr>
          <p:cNvPr id="3" name="Content Placeholder 2"/>
          <p:cNvSpPr>
            <a:spLocks noGrp="1"/>
          </p:cNvSpPr>
          <p:nvPr>
            <p:ph idx="1"/>
          </p:nvPr>
        </p:nvSpPr>
        <p:spPr/>
        <p:txBody>
          <a:bodyPr/>
          <a:lstStyle/>
          <a:p>
            <a:pPr lvl="0"/>
            <a:r>
              <a:rPr lang="en-US" dirty="0"/>
              <a:t>Tell me about yourself: What progress have you made on last year’s short and long term goals?</a:t>
            </a:r>
          </a:p>
          <a:p>
            <a:pPr lvl="0"/>
            <a:r>
              <a:rPr lang="en-US" dirty="0"/>
              <a:t>Future: What new goals have you set?</a:t>
            </a:r>
          </a:p>
          <a:p>
            <a:pPr lvl="0"/>
            <a:r>
              <a:rPr lang="en-US" dirty="0"/>
              <a:t>Problems: What can the department do to make you more successful?</a:t>
            </a:r>
          </a:p>
          <a:p>
            <a:endParaRPr lang="en-US" dirty="0"/>
          </a:p>
        </p:txBody>
      </p:sp>
    </p:spTree>
    <p:extLst>
      <p:ext uri="{BB962C8B-B14F-4D97-AF65-F5344CB8AC3E}">
        <p14:creationId xmlns:p14="http://schemas.microsoft.com/office/powerpoint/2010/main" val="2720706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 my goal, then write the individualized question:</a:t>
            </a:r>
          </a:p>
        </p:txBody>
      </p:sp>
      <p:sp>
        <p:nvSpPr>
          <p:cNvPr id="3" name="Content Placeholder 2"/>
          <p:cNvSpPr>
            <a:spLocks noGrp="1"/>
          </p:cNvSpPr>
          <p:nvPr>
            <p:ph idx="1"/>
          </p:nvPr>
        </p:nvSpPr>
        <p:spPr>
          <a:xfrm>
            <a:off x="680321" y="2336872"/>
            <a:ext cx="9613861" cy="3767899"/>
          </a:xfrm>
        </p:spPr>
        <p:txBody>
          <a:bodyPr>
            <a:normAutofit lnSpcReduction="10000"/>
          </a:bodyPr>
          <a:lstStyle/>
          <a:p>
            <a:r>
              <a:rPr lang="en-US" dirty="0"/>
              <a:t>Goal: Make them think</a:t>
            </a:r>
          </a:p>
          <a:p>
            <a:pPr lvl="0"/>
            <a:endParaRPr lang="en-US" dirty="0"/>
          </a:p>
          <a:p>
            <a:pPr lvl="0"/>
            <a:r>
              <a:rPr lang="en-US" dirty="0"/>
              <a:t>Give one example of a colleague in the department who is working to make the department more successful. How?</a:t>
            </a:r>
          </a:p>
          <a:p>
            <a:pPr lvl="0"/>
            <a:r>
              <a:rPr lang="en-US" dirty="0"/>
              <a:t>Give one example where you have done something to make the department more successful.</a:t>
            </a:r>
          </a:p>
          <a:p>
            <a:r>
              <a:rPr lang="en-US" dirty="0"/>
              <a:t>Is there anything you would like to give up?  </a:t>
            </a:r>
          </a:p>
          <a:p>
            <a:pPr lvl="0"/>
            <a:r>
              <a:rPr lang="en-US" dirty="0"/>
              <a:t>What do you want your legacy to be?</a:t>
            </a:r>
          </a:p>
          <a:p>
            <a:r>
              <a:rPr lang="en-US" dirty="0"/>
              <a:t>What steps are you taking to become the world’s best teacher?</a:t>
            </a:r>
          </a:p>
          <a:p>
            <a:pPr lvl="0"/>
            <a:endParaRPr lang="en-US" dirty="0"/>
          </a:p>
        </p:txBody>
      </p:sp>
    </p:spTree>
    <p:extLst>
      <p:ext uri="{BB962C8B-B14F-4D97-AF65-F5344CB8AC3E}">
        <p14:creationId xmlns:p14="http://schemas.microsoft.com/office/powerpoint/2010/main" val="3089732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D101A-579C-4795-BC75-041E18EBAF83}"/>
              </a:ext>
            </a:extLst>
          </p:cNvPr>
          <p:cNvSpPr>
            <a:spLocks noGrp="1"/>
          </p:cNvSpPr>
          <p:nvPr>
            <p:ph type="title"/>
          </p:nvPr>
        </p:nvSpPr>
        <p:spPr/>
        <p:txBody>
          <a:bodyPr>
            <a:normAutofit/>
          </a:bodyPr>
          <a:lstStyle/>
          <a:p>
            <a:r>
              <a:rPr lang="en-US" dirty="0"/>
              <a:t>For each person, develop one goal, and formulate some questions</a:t>
            </a:r>
          </a:p>
        </p:txBody>
      </p:sp>
      <p:sp>
        <p:nvSpPr>
          <p:cNvPr id="3" name="Content Placeholder 2">
            <a:extLst>
              <a:ext uri="{FF2B5EF4-FFF2-40B4-BE49-F238E27FC236}">
                <a16:creationId xmlns:a16="http://schemas.microsoft.com/office/drawing/2014/main" id="{72F195C1-7203-4060-BF8A-B70AE0B6D978}"/>
              </a:ext>
            </a:extLst>
          </p:cNvPr>
          <p:cNvSpPr>
            <a:spLocks noGrp="1"/>
          </p:cNvSpPr>
          <p:nvPr>
            <p:ph idx="1"/>
          </p:nvPr>
        </p:nvSpPr>
        <p:spPr/>
        <p:txBody>
          <a:bodyPr>
            <a:normAutofit lnSpcReduction="10000"/>
          </a:bodyPr>
          <a:lstStyle/>
          <a:p>
            <a:r>
              <a:rPr lang="en-US" dirty="0"/>
              <a:t>Dr. Grant didn’t write any grants last year, and research productivity is declining</a:t>
            </a:r>
          </a:p>
          <a:p>
            <a:r>
              <a:rPr lang="en-US" dirty="0"/>
              <a:t>Dr. Consortia started a new research consortium</a:t>
            </a:r>
          </a:p>
          <a:p>
            <a:r>
              <a:rPr lang="en-US" dirty="0"/>
              <a:t>Dr. Loud takes over meetings and doesn’t listen to others</a:t>
            </a:r>
          </a:p>
          <a:p>
            <a:r>
              <a:rPr lang="en-US" dirty="0"/>
              <a:t>Dr. Lead wants to be viewed as a leader by others</a:t>
            </a:r>
          </a:p>
          <a:p>
            <a:r>
              <a:rPr lang="en-US" dirty="0"/>
              <a:t>Dr. Self believes their research has greater impact and real value than that of others in the department</a:t>
            </a:r>
          </a:p>
          <a:p>
            <a:r>
              <a:rPr lang="en-US" dirty="0"/>
              <a:t>Dr. Bored appears bored and disconnected</a:t>
            </a:r>
          </a:p>
          <a:p>
            <a:r>
              <a:rPr lang="en-US" dirty="0"/>
              <a:t>Dr. Service offers a lot of workshops for the public</a:t>
            </a:r>
          </a:p>
        </p:txBody>
      </p:sp>
    </p:spTree>
    <p:extLst>
      <p:ext uri="{BB962C8B-B14F-4D97-AF65-F5344CB8AC3E}">
        <p14:creationId xmlns:p14="http://schemas.microsoft.com/office/powerpoint/2010/main" val="281629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Dealing with the challenges</a:t>
            </a:r>
          </a:p>
        </p:txBody>
      </p:sp>
      <p:sp>
        <p:nvSpPr>
          <p:cNvPr id="4" name="Subtitle 3">
            <a:extLst>
              <a:ext uri="{FF2B5EF4-FFF2-40B4-BE49-F238E27FC236}">
                <a16:creationId xmlns:a16="http://schemas.microsoft.com/office/drawing/2014/main" id="{2946D47B-AA79-4653-A457-7C7B2703F5B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60103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to deal with challenging personnel</a:t>
            </a:r>
          </a:p>
        </p:txBody>
      </p:sp>
      <p:sp>
        <p:nvSpPr>
          <p:cNvPr id="3" name="Content Placeholder 2"/>
          <p:cNvSpPr>
            <a:spLocks noGrp="1"/>
          </p:cNvSpPr>
          <p:nvPr>
            <p:ph idx="1"/>
          </p:nvPr>
        </p:nvSpPr>
        <p:spPr/>
        <p:txBody>
          <a:bodyPr/>
          <a:lstStyle/>
          <a:p>
            <a:r>
              <a:rPr lang="en-US" dirty="0"/>
              <a:t>Know The Rules – work with HR</a:t>
            </a:r>
          </a:p>
          <a:p>
            <a:endParaRPr lang="en-US" dirty="0"/>
          </a:p>
          <a:p>
            <a:r>
              <a:rPr lang="en-US" dirty="0"/>
              <a:t>Read the Position Description</a:t>
            </a:r>
          </a:p>
          <a:p>
            <a:pPr lvl="1"/>
            <a:r>
              <a:rPr lang="en-US" dirty="0"/>
              <a:t>Mainly for staff</a:t>
            </a:r>
          </a:p>
          <a:p>
            <a:pPr lvl="1"/>
            <a:r>
              <a:rPr lang="en-US" dirty="0"/>
              <a:t>Correct your misconceptions</a:t>
            </a:r>
          </a:p>
          <a:p>
            <a:pPr lvl="1"/>
            <a:r>
              <a:rPr lang="en-US" dirty="0"/>
              <a:t>Understand the expectations</a:t>
            </a:r>
          </a:p>
        </p:txBody>
      </p:sp>
    </p:spTree>
    <p:extLst>
      <p:ext uri="{BB962C8B-B14F-4D97-AF65-F5344CB8AC3E}">
        <p14:creationId xmlns:p14="http://schemas.microsoft.com/office/powerpoint/2010/main" val="3214224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to deal with challenging personnel</a:t>
            </a:r>
          </a:p>
        </p:txBody>
      </p:sp>
      <p:sp>
        <p:nvSpPr>
          <p:cNvPr id="3" name="Content Placeholder 2"/>
          <p:cNvSpPr>
            <a:spLocks noGrp="1"/>
          </p:cNvSpPr>
          <p:nvPr>
            <p:ph idx="1"/>
          </p:nvPr>
        </p:nvSpPr>
        <p:spPr/>
        <p:txBody>
          <a:bodyPr/>
          <a:lstStyle/>
          <a:p>
            <a:r>
              <a:rPr lang="en-US" dirty="0"/>
              <a:t>Set and Discuss expectations</a:t>
            </a:r>
          </a:p>
          <a:p>
            <a:pPr lvl="1"/>
            <a:r>
              <a:rPr lang="en-US" dirty="0"/>
              <a:t>In person</a:t>
            </a:r>
          </a:p>
          <a:p>
            <a:pPr lvl="1"/>
            <a:r>
              <a:rPr lang="en-US" dirty="0"/>
              <a:t>Email summarizing the meeting</a:t>
            </a:r>
          </a:p>
          <a:p>
            <a:pPr lvl="1"/>
            <a:r>
              <a:rPr lang="en-US" dirty="0"/>
              <a:t>Provide tools/training</a:t>
            </a:r>
          </a:p>
          <a:p>
            <a:pPr lvl="1"/>
            <a:r>
              <a:rPr lang="en-US" dirty="0"/>
              <a:t>Multiple times (trajectory)</a:t>
            </a:r>
          </a:p>
          <a:p>
            <a:pPr lvl="1"/>
            <a:endParaRPr lang="en-US" dirty="0"/>
          </a:p>
          <a:p>
            <a:pPr lvl="1"/>
            <a:r>
              <a:rPr lang="en-US" dirty="0"/>
              <a:t>What does HR expect?</a:t>
            </a:r>
          </a:p>
          <a:p>
            <a:pPr lvl="1"/>
            <a:endParaRPr lang="en-US" dirty="0"/>
          </a:p>
        </p:txBody>
      </p:sp>
    </p:spTree>
    <p:extLst>
      <p:ext uri="{BB962C8B-B14F-4D97-AF65-F5344CB8AC3E}">
        <p14:creationId xmlns:p14="http://schemas.microsoft.com/office/powerpoint/2010/main" val="3799066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92A9D-68FD-402F-92B5-0139997BBA27}"/>
              </a:ext>
            </a:extLst>
          </p:cNvPr>
          <p:cNvSpPr>
            <a:spLocks noGrp="1"/>
          </p:cNvSpPr>
          <p:nvPr>
            <p:ph type="title"/>
          </p:nvPr>
        </p:nvSpPr>
        <p:spPr/>
        <p:txBody>
          <a:bodyPr/>
          <a:lstStyle/>
          <a:p>
            <a:r>
              <a:rPr lang="en-US" dirty="0"/>
              <a:t>What are the expectations?</a:t>
            </a:r>
          </a:p>
        </p:txBody>
      </p:sp>
      <p:sp>
        <p:nvSpPr>
          <p:cNvPr id="3" name="Content Placeholder 2">
            <a:extLst>
              <a:ext uri="{FF2B5EF4-FFF2-40B4-BE49-F238E27FC236}">
                <a16:creationId xmlns:a16="http://schemas.microsoft.com/office/drawing/2014/main" id="{79880FAA-A8DF-4804-ABC1-E8D2C2DA446A}"/>
              </a:ext>
            </a:extLst>
          </p:cNvPr>
          <p:cNvSpPr>
            <a:spLocks noGrp="1"/>
          </p:cNvSpPr>
          <p:nvPr>
            <p:ph idx="1"/>
          </p:nvPr>
        </p:nvSpPr>
        <p:spPr>
          <a:xfrm>
            <a:off x="680321" y="2061556"/>
            <a:ext cx="9613861" cy="4190963"/>
          </a:xfrm>
        </p:spPr>
        <p:txBody>
          <a:bodyPr>
            <a:normAutofit lnSpcReduction="10000"/>
          </a:bodyPr>
          <a:lstStyle/>
          <a:p>
            <a:r>
              <a:rPr lang="en-US" dirty="0"/>
              <a:t>Behavior</a:t>
            </a:r>
          </a:p>
          <a:p>
            <a:pPr lvl="1"/>
            <a:r>
              <a:rPr lang="en-US" dirty="0"/>
              <a:t>Some university rules</a:t>
            </a:r>
          </a:p>
          <a:p>
            <a:pPr lvl="1"/>
            <a:r>
              <a:rPr lang="en-US" dirty="0"/>
              <a:t>Faculty develop guidelines for behavior </a:t>
            </a:r>
          </a:p>
          <a:p>
            <a:pPr lvl="1"/>
            <a:r>
              <a:rPr lang="en-US" dirty="0"/>
              <a:t>Group accountability to expectations</a:t>
            </a:r>
          </a:p>
          <a:p>
            <a:pPr lvl="1"/>
            <a:r>
              <a:rPr lang="en-US" dirty="0"/>
              <a:t>Complaints must be reported to human resources</a:t>
            </a:r>
          </a:p>
          <a:p>
            <a:endParaRPr lang="en-US" dirty="0"/>
          </a:p>
          <a:p>
            <a:r>
              <a:rPr lang="en-US" dirty="0"/>
              <a:t>Grants and publications</a:t>
            </a:r>
          </a:p>
          <a:p>
            <a:endParaRPr lang="en-US" dirty="0"/>
          </a:p>
          <a:p>
            <a:r>
              <a:rPr lang="en-US" dirty="0"/>
              <a:t>Teaching</a:t>
            </a:r>
          </a:p>
          <a:p>
            <a:pPr lvl="1"/>
            <a:r>
              <a:rPr lang="en-US" dirty="0"/>
              <a:t>Student evaluations</a:t>
            </a:r>
          </a:p>
          <a:p>
            <a:pPr lvl="1"/>
            <a:r>
              <a:rPr lang="en-US" dirty="0"/>
              <a:t>Private exit interviews</a:t>
            </a:r>
          </a:p>
        </p:txBody>
      </p:sp>
    </p:spTree>
    <p:extLst>
      <p:ext uri="{BB962C8B-B14F-4D97-AF65-F5344CB8AC3E}">
        <p14:creationId xmlns:p14="http://schemas.microsoft.com/office/powerpoint/2010/main" val="196820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Documentation – Step 1</a:t>
            </a:r>
          </a:p>
        </p:txBody>
      </p:sp>
      <p:sp>
        <p:nvSpPr>
          <p:cNvPr id="3" name="Content Placeholder 2"/>
          <p:cNvSpPr>
            <a:spLocks noGrp="1"/>
          </p:cNvSpPr>
          <p:nvPr>
            <p:ph idx="1"/>
          </p:nvPr>
        </p:nvSpPr>
        <p:spPr/>
        <p:txBody>
          <a:bodyPr/>
          <a:lstStyle/>
          <a:p>
            <a:r>
              <a:rPr lang="en-US" dirty="0"/>
              <a:t>Document, Document, Document</a:t>
            </a:r>
          </a:p>
          <a:p>
            <a:r>
              <a:rPr lang="en-US" dirty="0"/>
              <a:t>Private file</a:t>
            </a:r>
          </a:p>
          <a:p>
            <a:r>
              <a:rPr lang="en-US" dirty="0"/>
              <a:t>Examples for your “management file”</a:t>
            </a:r>
          </a:p>
          <a:p>
            <a:pPr lvl="1"/>
            <a:r>
              <a:rPr lang="en-US" dirty="0"/>
              <a:t>Emails</a:t>
            </a:r>
          </a:p>
          <a:p>
            <a:pPr lvl="1"/>
            <a:r>
              <a:rPr lang="en-US" dirty="0"/>
              <a:t>Hand-written notes summarizing a meeting</a:t>
            </a:r>
          </a:p>
          <a:p>
            <a:r>
              <a:rPr lang="en-US" dirty="0"/>
              <a:t>Private unless you quote it in a public location</a:t>
            </a:r>
          </a:p>
          <a:p>
            <a:endParaRPr lang="en-US" dirty="0"/>
          </a:p>
          <a:p>
            <a:r>
              <a:rPr lang="en-US" dirty="0"/>
              <a:t>Key Point!</a:t>
            </a:r>
          </a:p>
          <a:p>
            <a:endParaRPr lang="en-US" dirty="0"/>
          </a:p>
          <a:p>
            <a:endParaRPr lang="en-US" dirty="0"/>
          </a:p>
        </p:txBody>
      </p:sp>
    </p:spTree>
    <p:extLst>
      <p:ext uri="{BB962C8B-B14F-4D97-AF65-F5344CB8AC3E}">
        <p14:creationId xmlns:p14="http://schemas.microsoft.com/office/powerpoint/2010/main" val="1736147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Documentation – Step 2</a:t>
            </a:r>
          </a:p>
        </p:txBody>
      </p:sp>
      <p:sp>
        <p:nvSpPr>
          <p:cNvPr id="3" name="Content Placeholder 2"/>
          <p:cNvSpPr>
            <a:spLocks noGrp="1"/>
          </p:cNvSpPr>
          <p:nvPr>
            <p:ph idx="1"/>
          </p:nvPr>
        </p:nvSpPr>
        <p:spPr/>
        <p:txBody>
          <a:bodyPr>
            <a:normAutofit/>
          </a:bodyPr>
          <a:lstStyle/>
          <a:p>
            <a:r>
              <a:rPr lang="en-US" dirty="0"/>
              <a:t>Annual review letter summarizes your documentation</a:t>
            </a:r>
          </a:p>
          <a:p>
            <a:pPr lvl="1"/>
            <a:r>
              <a:rPr lang="en-US" dirty="0"/>
              <a:t>Must be in the personnel file</a:t>
            </a:r>
          </a:p>
          <a:p>
            <a:pPr lvl="1"/>
            <a:r>
              <a:rPr lang="en-US" dirty="0"/>
              <a:t>Have human resources or the legal department review the wording</a:t>
            </a:r>
          </a:p>
          <a:p>
            <a:pPr lvl="1"/>
            <a:r>
              <a:rPr lang="en-US" dirty="0"/>
              <a:t>“Do not meet expectations”</a:t>
            </a:r>
          </a:p>
          <a:p>
            <a:endParaRPr lang="en-US" dirty="0"/>
          </a:p>
        </p:txBody>
      </p:sp>
    </p:spTree>
    <p:extLst>
      <p:ext uri="{BB962C8B-B14F-4D97-AF65-F5344CB8AC3E}">
        <p14:creationId xmlns:p14="http://schemas.microsoft.com/office/powerpoint/2010/main" val="2035782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CA753-7241-4092-8F73-5EB476559626}"/>
              </a:ext>
            </a:extLst>
          </p:cNvPr>
          <p:cNvSpPr>
            <a:spLocks noGrp="1"/>
          </p:cNvSpPr>
          <p:nvPr>
            <p:ph type="title"/>
          </p:nvPr>
        </p:nvSpPr>
        <p:spPr/>
        <p:txBody>
          <a:bodyPr/>
          <a:lstStyle/>
          <a:p>
            <a:r>
              <a:rPr lang="en-US" dirty="0"/>
              <a:t>Some hidden keys to success</a:t>
            </a:r>
          </a:p>
        </p:txBody>
      </p:sp>
      <p:sp>
        <p:nvSpPr>
          <p:cNvPr id="3" name="Content Placeholder 2">
            <a:extLst>
              <a:ext uri="{FF2B5EF4-FFF2-40B4-BE49-F238E27FC236}">
                <a16:creationId xmlns:a16="http://schemas.microsoft.com/office/drawing/2014/main" id="{E0F37E6A-B25D-4341-A53B-8F3499833877}"/>
              </a:ext>
            </a:extLst>
          </p:cNvPr>
          <p:cNvSpPr>
            <a:spLocks noGrp="1"/>
          </p:cNvSpPr>
          <p:nvPr>
            <p:ph idx="1"/>
          </p:nvPr>
        </p:nvSpPr>
        <p:spPr/>
        <p:txBody>
          <a:bodyPr/>
          <a:lstStyle/>
          <a:p>
            <a:r>
              <a:rPr lang="en-US" dirty="0"/>
              <a:t>Know the rules</a:t>
            </a:r>
          </a:p>
          <a:p>
            <a:r>
              <a:rPr lang="en-US" dirty="0"/>
              <a:t>Thank people more often than you think you is necessary</a:t>
            </a:r>
          </a:p>
          <a:p>
            <a:r>
              <a:rPr lang="en-US" dirty="0"/>
              <a:t>Set, document and enforce, expectations </a:t>
            </a:r>
          </a:p>
        </p:txBody>
      </p:sp>
    </p:spTree>
    <p:extLst>
      <p:ext uri="{BB962C8B-B14F-4D97-AF65-F5344CB8AC3E}">
        <p14:creationId xmlns:p14="http://schemas.microsoft.com/office/powerpoint/2010/main" val="2509213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to deal with challenges - Staff</a:t>
            </a:r>
          </a:p>
        </p:txBody>
      </p:sp>
      <p:sp>
        <p:nvSpPr>
          <p:cNvPr id="3" name="Content Placeholder 2"/>
          <p:cNvSpPr>
            <a:spLocks noGrp="1"/>
          </p:cNvSpPr>
          <p:nvPr>
            <p:ph idx="1"/>
          </p:nvPr>
        </p:nvSpPr>
        <p:spPr>
          <a:xfrm>
            <a:off x="680321" y="2336872"/>
            <a:ext cx="9613861" cy="4166125"/>
          </a:xfrm>
        </p:spPr>
        <p:txBody>
          <a:bodyPr>
            <a:normAutofit/>
          </a:bodyPr>
          <a:lstStyle/>
          <a:p>
            <a:r>
              <a:rPr lang="en-US" dirty="0"/>
              <a:t>Position Description</a:t>
            </a:r>
          </a:p>
          <a:p>
            <a:r>
              <a:rPr lang="en-US" dirty="0"/>
              <a:t>Discuss expectations</a:t>
            </a:r>
          </a:p>
          <a:p>
            <a:r>
              <a:rPr lang="en-US" dirty="0"/>
              <a:t>Provide Tools</a:t>
            </a:r>
          </a:p>
          <a:p>
            <a:r>
              <a:rPr lang="en-US" dirty="0"/>
              <a:t>Annual review letter summarizes </a:t>
            </a:r>
            <a:r>
              <a:rPr lang="en-US" dirty="0" err="1"/>
              <a:t>expections</a:t>
            </a:r>
            <a:r>
              <a:rPr lang="en-US" dirty="0"/>
              <a:t> and not meeting expectations </a:t>
            </a:r>
          </a:p>
          <a:p>
            <a:r>
              <a:rPr lang="en-US" dirty="0"/>
              <a:t>Know The Rules – work with human resources</a:t>
            </a:r>
          </a:p>
          <a:p>
            <a:r>
              <a:rPr lang="en-US" dirty="0"/>
              <a:t>What are your options? Performance Improvement Plan, Reduction in percent position, Elimination of the position</a:t>
            </a:r>
          </a:p>
        </p:txBody>
      </p:sp>
    </p:spTree>
    <p:extLst>
      <p:ext uri="{BB962C8B-B14F-4D97-AF65-F5344CB8AC3E}">
        <p14:creationId xmlns:p14="http://schemas.microsoft.com/office/powerpoint/2010/main" val="33108252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to deal with challenges - Faculty</a:t>
            </a:r>
          </a:p>
        </p:txBody>
      </p:sp>
      <p:sp>
        <p:nvSpPr>
          <p:cNvPr id="3" name="Content Placeholder 2"/>
          <p:cNvSpPr>
            <a:spLocks noGrp="1"/>
          </p:cNvSpPr>
          <p:nvPr>
            <p:ph idx="1"/>
          </p:nvPr>
        </p:nvSpPr>
        <p:spPr/>
        <p:txBody>
          <a:bodyPr>
            <a:normAutofit/>
          </a:bodyPr>
          <a:lstStyle/>
          <a:p>
            <a:r>
              <a:rPr lang="en-US" dirty="0"/>
              <a:t>Discuss expectations</a:t>
            </a:r>
          </a:p>
          <a:p>
            <a:r>
              <a:rPr lang="en-US" dirty="0"/>
              <a:t>Provide tools</a:t>
            </a:r>
          </a:p>
          <a:p>
            <a:r>
              <a:rPr lang="en-US" dirty="0"/>
              <a:t>Annual review letter</a:t>
            </a:r>
          </a:p>
          <a:p>
            <a:r>
              <a:rPr lang="en-US" dirty="0"/>
              <a:t>Workforce Improvement Plan</a:t>
            </a:r>
          </a:p>
          <a:p>
            <a:r>
              <a:rPr lang="en-US" dirty="0"/>
              <a:t>Multiple Annual Reviews </a:t>
            </a:r>
          </a:p>
          <a:p>
            <a:pPr lvl="1"/>
            <a:r>
              <a:rPr lang="en-US" dirty="0"/>
              <a:t>State the potential for </a:t>
            </a:r>
            <a:r>
              <a:rPr lang="en-US" dirty="0" err="1"/>
              <a:t>detenuring</a:t>
            </a:r>
            <a:endParaRPr lang="en-US" dirty="0"/>
          </a:p>
          <a:p>
            <a:pPr lvl="1"/>
            <a:r>
              <a:rPr lang="en-US" dirty="0"/>
              <a:t>Show no raises</a:t>
            </a:r>
          </a:p>
        </p:txBody>
      </p:sp>
    </p:spTree>
    <p:extLst>
      <p:ext uri="{BB962C8B-B14F-4D97-AF65-F5344CB8AC3E}">
        <p14:creationId xmlns:p14="http://schemas.microsoft.com/office/powerpoint/2010/main" val="2075883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Productivity + Behavior = Performance</a:t>
            </a:r>
          </a:p>
        </p:txBody>
      </p:sp>
      <p:sp>
        <p:nvSpPr>
          <p:cNvPr id="3" name="Content Placeholder 2"/>
          <p:cNvSpPr>
            <a:spLocks noGrp="1"/>
          </p:cNvSpPr>
          <p:nvPr>
            <p:ph idx="1"/>
          </p:nvPr>
        </p:nvSpPr>
        <p:spPr/>
        <p:txBody>
          <a:bodyPr/>
          <a:lstStyle/>
          <a:p>
            <a:r>
              <a:rPr lang="en-US" dirty="0"/>
              <a:t>Productivity is easy to measure</a:t>
            </a:r>
          </a:p>
          <a:p>
            <a:r>
              <a:rPr lang="en-US" dirty="0"/>
              <a:t>Performance is what matters</a:t>
            </a:r>
          </a:p>
          <a:p>
            <a:r>
              <a:rPr lang="en-US" dirty="0"/>
              <a:t>Behavior impacts students’ ability to learn, effectiveness in committees, ability to communicate your research….</a:t>
            </a:r>
          </a:p>
          <a:p>
            <a:endParaRPr lang="en-US" dirty="0"/>
          </a:p>
        </p:txBody>
      </p:sp>
    </p:spTree>
    <p:extLst>
      <p:ext uri="{BB962C8B-B14F-4D97-AF65-F5344CB8AC3E}">
        <p14:creationId xmlns:p14="http://schemas.microsoft.com/office/powerpoint/2010/main" val="1780881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DFF1B-AA93-4588-B35C-DD5F8DAB92DF}"/>
              </a:ext>
            </a:extLst>
          </p:cNvPr>
          <p:cNvSpPr>
            <a:spLocks noGrp="1"/>
          </p:cNvSpPr>
          <p:nvPr>
            <p:ph type="title"/>
          </p:nvPr>
        </p:nvSpPr>
        <p:spPr/>
        <p:txBody>
          <a:bodyPr/>
          <a:lstStyle/>
          <a:p>
            <a:r>
              <a:rPr lang="en-US" dirty="0"/>
              <a:t>Warning example</a:t>
            </a:r>
          </a:p>
        </p:txBody>
      </p:sp>
      <p:sp>
        <p:nvSpPr>
          <p:cNvPr id="3" name="Content Placeholder 2">
            <a:extLst>
              <a:ext uri="{FF2B5EF4-FFF2-40B4-BE49-F238E27FC236}">
                <a16:creationId xmlns:a16="http://schemas.microsoft.com/office/drawing/2014/main" id="{8A7AE689-BA75-479A-BAAB-2E7FF71E69A9}"/>
              </a:ext>
            </a:extLst>
          </p:cNvPr>
          <p:cNvSpPr>
            <a:spLocks noGrp="1"/>
          </p:cNvSpPr>
          <p:nvPr>
            <p:ph idx="1"/>
          </p:nvPr>
        </p:nvSpPr>
        <p:spPr/>
        <p:txBody>
          <a:bodyPr>
            <a:normAutofit lnSpcReduction="10000"/>
          </a:bodyPr>
          <a:lstStyle/>
          <a:p>
            <a:r>
              <a:rPr lang="en-US" dirty="0"/>
              <a:t>Fair evaluation of their strengths (and weaknesses)</a:t>
            </a:r>
          </a:p>
          <a:p>
            <a:r>
              <a:rPr lang="en-US" dirty="0"/>
              <a:t>Clear statement of the problem</a:t>
            </a:r>
          </a:p>
          <a:p>
            <a:r>
              <a:rPr lang="en-US" dirty="0"/>
              <a:t>Problem has been reported</a:t>
            </a:r>
          </a:p>
          <a:p>
            <a:r>
              <a:rPr lang="en-US" dirty="0"/>
              <a:t>Describe the actions (not labeling the person)</a:t>
            </a:r>
          </a:p>
          <a:p>
            <a:r>
              <a:rPr lang="en-US" dirty="0"/>
              <a:t>Why the problem is important (to the department or personally)</a:t>
            </a:r>
          </a:p>
          <a:p>
            <a:r>
              <a:rPr lang="en-US" dirty="0"/>
              <a:t>The required action</a:t>
            </a:r>
          </a:p>
          <a:p>
            <a:r>
              <a:rPr lang="en-US" dirty="0"/>
              <a:t>Future consequences</a:t>
            </a:r>
          </a:p>
          <a:p>
            <a:r>
              <a:rPr lang="en-US" dirty="0"/>
              <a:t>Retaliation statement</a:t>
            </a:r>
          </a:p>
        </p:txBody>
      </p:sp>
    </p:spTree>
    <p:extLst>
      <p:ext uri="{BB962C8B-B14F-4D97-AF65-F5344CB8AC3E}">
        <p14:creationId xmlns:p14="http://schemas.microsoft.com/office/powerpoint/2010/main" val="40386202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C4317-0543-40D7-8E8F-C346065060F9}"/>
              </a:ext>
            </a:extLst>
          </p:cNvPr>
          <p:cNvSpPr>
            <a:spLocks noGrp="1"/>
          </p:cNvSpPr>
          <p:nvPr>
            <p:ph type="title"/>
          </p:nvPr>
        </p:nvSpPr>
        <p:spPr/>
        <p:txBody>
          <a:bodyPr/>
          <a:lstStyle/>
          <a:p>
            <a:r>
              <a:rPr lang="en-US" b="1" dirty="0"/>
              <a:t>Fair evaluation of their strengths </a:t>
            </a:r>
            <a:endParaRPr lang="en-US" dirty="0"/>
          </a:p>
        </p:txBody>
      </p:sp>
      <p:sp>
        <p:nvSpPr>
          <p:cNvPr id="3" name="Content Placeholder 2">
            <a:extLst>
              <a:ext uri="{FF2B5EF4-FFF2-40B4-BE49-F238E27FC236}">
                <a16:creationId xmlns:a16="http://schemas.microsoft.com/office/drawing/2014/main" id="{7C4837B8-AA64-4096-B489-EA10A414327D}"/>
              </a:ext>
            </a:extLst>
          </p:cNvPr>
          <p:cNvSpPr>
            <a:spLocks noGrp="1"/>
          </p:cNvSpPr>
          <p:nvPr>
            <p:ph idx="1"/>
          </p:nvPr>
        </p:nvSpPr>
        <p:spPr/>
        <p:txBody>
          <a:bodyPr>
            <a:normAutofit/>
          </a:bodyPr>
          <a:lstStyle/>
          <a:p>
            <a:r>
              <a:rPr lang="en-US" b="1" dirty="0"/>
              <a:t>…as noted above, you are a productive faculty member in our department.  You are a strong teacher, have a successful Extension program and provide service to our College and our Department. </a:t>
            </a:r>
          </a:p>
          <a:p>
            <a:endParaRPr lang="en-US" b="1" dirty="0"/>
          </a:p>
        </p:txBody>
      </p:sp>
    </p:spTree>
    <p:extLst>
      <p:ext uri="{BB962C8B-B14F-4D97-AF65-F5344CB8AC3E}">
        <p14:creationId xmlns:p14="http://schemas.microsoft.com/office/powerpoint/2010/main" val="11916572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C4317-0543-40D7-8E8F-C346065060F9}"/>
              </a:ext>
            </a:extLst>
          </p:cNvPr>
          <p:cNvSpPr>
            <a:spLocks noGrp="1"/>
          </p:cNvSpPr>
          <p:nvPr>
            <p:ph type="title"/>
          </p:nvPr>
        </p:nvSpPr>
        <p:spPr/>
        <p:txBody>
          <a:bodyPr/>
          <a:lstStyle/>
          <a:p>
            <a:r>
              <a:rPr lang="en-US" dirty="0"/>
              <a:t>Clear problem statement, and reporting</a:t>
            </a:r>
          </a:p>
        </p:txBody>
      </p:sp>
      <p:sp>
        <p:nvSpPr>
          <p:cNvPr id="3" name="Content Placeholder 2">
            <a:extLst>
              <a:ext uri="{FF2B5EF4-FFF2-40B4-BE49-F238E27FC236}">
                <a16:creationId xmlns:a16="http://schemas.microsoft.com/office/drawing/2014/main" id="{7C4837B8-AA64-4096-B489-EA10A414327D}"/>
              </a:ext>
            </a:extLst>
          </p:cNvPr>
          <p:cNvSpPr>
            <a:spLocks noGrp="1"/>
          </p:cNvSpPr>
          <p:nvPr>
            <p:ph idx="1"/>
          </p:nvPr>
        </p:nvSpPr>
        <p:spPr/>
        <p:txBody>
          <a:bodyPr>
            <a:normAutofit/>
          </a:bodyPr>
          <a:lstStyle/>
          <a:p>
            <a:r>
              <a:rPr lang="en-US" b="1" dirty="0">
                <a:solidFill>
                  <a:schemeClr val="tx1">
                    <a:lumMod val="75000"/>
                  </a:schemeClr>
                </a:solidFill>
              </a:rPr>
              <a:t>as noted above, you are a productive faculty member in our department.  You are a strong teacher, have a successful Extension program and provide service to our College and our Department. </a:t>
            </a:r>
            <a:r>
              <a:rPr lang="en-US" b="1" dirty="0"/>
              <a:t> However, I must call out your occasional inappropriate interaction with faculty and staff in our Department.  This behavior has also been reported to Human Resources. </a:t>
            </a:r>
          </a:p>
          <a:p>
            <a:endParaRPr lang="en-US" b="1" dirty="0"/>
          </a:p>
        </p:txBody>
      </p:sp>
    </p:spTree>
    <p:extLst>
      <p:ext uri="{BB962C8B-B14F-4D97-AF65-F5344CB8AC3E}">
        <p14:creationId xmlns:p14="http://schemas.microsoft.com/office/powerpoint/2010/main" val="9643782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C4317-0543-40D7-8E8F-C346065060F9}"/>
              </a:ext>
            </a:extLst>
          </p:cNvPr>
          <p:cNvSpPr>
            <a:spLocks noGrp="1"/>
          </p:cNvSpPr>
          <p:nvPr>
            <p:ph type="title"/>
          </p:nvPr>
        </p:nvSpPr>
        <p:spPr/>
        <p:txBody>
          <a:bodyPr/>
          <a:lstStyle/>
          <a:p>
            <a:r>
              <a:rPr lang="en-US" dirty="0"/>
              <a:t>focus on actions not people; interpretation of events</a:t>
            </a:r>
          </a:p>
        </p:txBody>
      </p:sp>
      <p:sp>
        <p:nvSpPr>
          <p:cNvPr id="3" name="Content Placeholder 2">
            <a:extLst>
              <a:ext uri="{FF2B5EF4-FFF2-40B4-BE49-F238E27FC236}">
                <a16:creationId xmlns:a16="http://schemas.microsoft.com/office/drawing/2014/main" id="{7C4837B8-AA64-4096-B489-EA10A414327D}"/>
              </a:ext>
            </a:extLst>
          </p:cNvPr>
          <p:cNvSpPr>
            <a:spLocks noGrp="1"/>
          </p:cNvSpPr>
          <p:nvPr>
            <p:ph idx="1"/>
          </p:nvPr>
        </p:nvSpPr>
        <p:spPr/>
        <p:txBody>
          <a:bodyPr>
            <a:normAutofit/>
          </a:bodyPr>
          <a:lstStyle/>
          <a:p>
            <a:r>
              <a:rPr lang="en-US" b="1" dirty="0">
                <a:solidFill>
                  <a:schemeClr val="tx1">
                    <a:lumMod val="75000"/>
                  </a:schemeClr>
                </a:solidFill>
              </a:rPr>
              <a:t>as noted above, you are a productive faculty member in our department.  You are a strong teacher, have a successful Extension program and provide service to our College and our Department.  However, I must call out your occasional inappropriate interaction with faculty and staff in our Department.  This behavior has also been reported to Human Resources.</a:t>
            </a:r>
            <a:r>
              <a:rPr lang="en-US" b="1" dirty="0"/>
              <a:t> This inappropriate behavior takes the form of losing your temper and actions towards others that are interpreted and reported as bullying. </a:t>
            </a:r>
            <a:endParaRPr lang="en-US" dirty="0"/>
          </a:p>
        </p:txBody>
      </p:sp>
    </p:spTree>
    <p:extLst>
      <p:ext uri="{BB962C8B-B14F-4D97-AF65-F5344CB8AC3E}">
        <p14:creationId xmlns:p14="http://schemas.microsoft.com/office/powerpoint/2010/main" val="1831414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C4317-0543-40D7-8E8F-C346065060F9}"/>
              </a:ext>
            </a:extLst>
          </p:cNvPr>
          <p:cNvSpPr>
            <a:spLocks noGrp="1"/>
          </p:cNvSpPr>
          <p:nvPr>
            <p:ph type="title"/>
          </p:nvPr>
        </p:nvSpPr>
        <p:spPr/>
        <p:txBody>
          <a:bodyPr/>
          <a:lstStyle/>
          <a:p>
            <a:r>
              <a:rPr lang="en-US" dirty="0"/>
              <a:t>Why this is important</a:t>
            </a:r>
          </a:p>
        </p:txBody>
      </p:sp>
      <p:sp>
        <p:nvSpPr>
          <p:cNvPr id="3" name="Content Placeholder 2">
            <a:extLst>
              <a:ext uri="{FF2B5EF4-FFF2-40B4-BE49-F238E27FC236}">
                <a16:creationId xmlns:a16="http://schemas.microsoft.com/office/drawing/2014/main" id="{7C4837B8-AA64-4096-B489-EA10A414327D}"/>
              </a:ext>
            </a:extLst>
          </p:cNvPr>
          <p:cNvSpPr>
            <a:spLocks noGrp="1"/>
          </p:cNvSpPr>
          <p:nvPr>
            <p:ph idx="1"/>
          </p:nvPr>
        </p:nvSpPr>
        <p:spPr/>
        <p:txBody>
          <a:bodyPr>
            <a:normAutofit/>
          </a:bodyPr>
          <a:lstStyle/>
          <a:p>
            <a:r>
              <a:rPr lang="en-US" b="1" dirty="0">
                <a:solidFill>
                  <a:schemeClr val="tx1">
                    <a:lumMod val="75000"/>
                  </a:schemeClr>
                </a:solidFill>
              </a:rPr>
              <a:t>However, I must call out your occasional inappropriate interaction with faculty and staff in our Department.  This behavior has also been reported to Human Resources. This inappropriate behavior takes the form of losing your temper and actions towards others that are interpreted and reported as bullying. </a:t>
            </a:r>
            <a:r>
              <a:rPr lang="en-US" b="1" dirty="0"/>
              <a:t> This is not appropriate and hurts the professional and civil atmosphere of the workplace. Additionally, it impacts your ability to be productive and hinders the overall mission of the department and our commitment to mutual respect and responsible behavior. </a:t>
            </a:r>
            <a:endParaRPr lang="en-US" dirty="0"/>
          </a:p>
        </p:txBody>
      </p:sp>
    </p:spTree>
    <p:extLst>
      <p:ext uri="{BB962C8B-B14F-4D97-AF65-F5344CB8AC3E}">
        <p14:creationId xmlns:p14="http://schemas.microsoft.com/office/powerpoint/2010/main" val="15699736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C4317-0543-40D7-8E8F-C346065060F9}"/>
              </a:ext>
            </a:extLst>
          </p:cNvPr>
          <p:cNvSpPr>
            <a:spLocks noGrp="1"/>
          </p:cNvSpPr>
          <p:nvPr>
            <p:ph type="title"/>
          </p:nvPr>
        </p:nvSpPr>
        <p:spPr/>
        <p:txBody>
          <a:bodyPr/>
          <a:lstStyle/>
          <a:p>
            <a:r>
              <a:rPr lang="en-US" dirty="0"/>
              <a:t>Required action; future consequences</a:t>
            </a:r>
          </a:p>
        </p:txBody>
      </p:sp>
      <p:sp>
        <p:nvSpPr>
          <p:cNvPr id="3" name="Content Placeholder 2">
            <a:extLst>
              <a:ext uri="{FF2B5EF4-FFF2-40B4-BE49-F238E27FC236}">
                <a16:creationId xmlns:a16="http://schemas.microsoft.com/office/drawing/2014/main" id="{7C4837B8-AA64-4096-B489-EA10A414327D}"/>
              </a:ext>
            </a:extLst>
          </p:cNvPr>
          <p:cNvSpPr>
            <a:spLocks noGrp="1"/>
          </p:cNvSpPr>
          <p:nvPr>
            <p:ph idx="1"/>
          </p:nvPr>
        </p:nvSpPr>
        <p:spPr/>
        <p:txBody>
          <a:bodyPr>
            <a:normAutofit lnSpcReduction="10000"/>
          </a:bodyPr>
          <a:lstStyle/>
          <a:p>
            <a:r>
              <a:rPr lang="en-US" b="1" dirty="0">
                <a:solidFill>
                  <a:schemeClr val="tx1">
                    <a:lumMod val="75000"/>
                  </a:schemeClr>
                </a:solidFill>
              </a:rPr>
              <a:t>However, I must call out your occasional inappropriate interaction with faculty and staff in our Department.  This behavior has also been reported to Human Resources. This inappropriate behavior takes the form of losing your temper and actions towards others that are interpreted and reported as bullying.  This is not appropriate and hurts the professional and civil atmosphere of the workplace.  Additionally, it impacts your ability to be productive and hinders the overall mission of the department and our commitment to mutual respect and responsible behavior. </a:t>
            </a:r>
            <a:r>
              <a:rPr lang="en-US" b="1" dirty="0"/>
              <a:t> It is important that you refrain from this behavior and failure to do so will result in additional action. </a:t>
            </a:r>
            <a:endParaRPr lang="en-US" dirty="0"/>
          </a:p>
        </p:txBody>
      </p:sp>
    </p:spTree>
    <p:extLst>
      <p:ext uri="{BB962C8B-B14F-4D97-AF65-F5344CB8AC3E}">
        <p14:creationId xmlns:p14="http://schemas.microsoft.com/office/powerpoint/2010/main" val="33857711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C4317-0543-40D7-8E8F-C346065060F9}"/>
              </a:ext>
            </a:extLst>
          </p:cNvPr>
          <p:cNvSpPr>
            <a:spLocks noGrp="1"/>
          </p:cNvSpPr>
          <p:nvPr>
            <p:ph type="title"/>
          </p:nvPr>
        </p:nvSpPr>
        <p:spPr/>
        <p:txBody>
          <a:bodyPr/>
          <a:lstStyle/>
          <a:p>
            <a:r>
              <a:rPr lang="en-US" dirty="0"/>
              <a:t>Retaliation statement</a:t>
            </a:r>
          </a:p>
        </p:txBody>
      </p:sp>
      <p:sp>
        <p:nvSpPr>
          <p:cNvPr id="3" name="Content Placeholder 2">
            <a:extLst>
              <a:ext uri="{FF2B5EF4-FFF2-40B4-BE49-F238E27FC236}">
                <a16:creationId xmlns:a16="http://schemas.microsoft.com/office/drawing/2014/main" id="{7C4837B8-AA64-4096-B489-EA10A414327D}"/>
              </a:ext>
            </a:extLst>
          </p:cNvPr>
          <p:cNvSpPr>
            <a:spLocks noGrp="1"/>
          </p:cNvSpPr>
          <p:nvPr>
            <p:ph idx="1"/>
          </p:nvPr>
        </p:nvSpPr>
        <p:spPr/>
        <p:txBody>
          <a:bodyPr>
            <a:normAutofit/>
          </a:bodyPr>
          <a:lstStyle/>
          <a:p>
            <a:r>
              <a:rPr lang="en-US" b="1" dirty="0">
                <a:solidFill>
                  <a:schemeClr val="tx1">
                    <a:lumMod val="75000"/>
                  </a:schemeClr>
                </a:solidFill>
              </a:rPr>
              <a:t>This is not appropriate and hurts the professional and civil atmosphere of the workplace.  Additionally, it impacts your ability to be productive and hinders the overall mission of the department and our commitment to mutual respect and responsible behavior.  It is important that you refrain from this behavior and failure to do so will result in additional action. </a:t>
            </a:r>
            <a:r>
              <a:rPr lang="en-US" b="1" dirty="0"/>
              <a:t> In addition, you must refrain from taking any physical or verbal action that may be interpreted as retaliatory in nature related to these concerns.</a:t>
            </a:r>
            <a:endParaRPr lang="en-US" dirty="0"/>
          </a:p>
          <a:p>
            <a:endParaRPr lang="en-US" dirty="0"/>
          </a:p>
        </p:txBody>
      </p:sp>
    </p:spTree>
    <p:extLst>
      <p:ext uri="{BB962C8B-B14F-4D97-AF65-F5344CB8AC3E}">
        <p14:creationId xmlns:p14="http://schemas.microsoft.com/office/powerpoint/2010/main" val="962768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B5C18694-F55B-41C0-ABF3-C1D971F99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1">
            <a:extLst>
              <a:ext uri="{FF2B5EF4-FFF2-40B4-BE49-F238E27FC236}">
                <a16:creationId xmlns:a16="http://schemas.microsoft.com/office/drawing/2014/main" id="{E3E46CA8-7278-4BA3-AACE-235B5B3B53E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F07AA535-EDBE-49F8-AEDB-37766324431C}"/>
              </a:ext>
            </a:extLst>
          </p:cNvPr>
          <p:cNvSpPr>
            <a:spLocks noGrp="1"/>
          </p:cNvSpPr>
          <p:nvPr>
            <p:ph type="ctrTitle"/>
          </p:nvPr>
        </p:nvSpPr>
        <p:spPr>
          <a:xfrm>
            <a:off x="643467" y="643467"/>
            <a:ext cx="10905066" cy="3251878"/>
          </a:xfrm>
          <a:effectLst>
            <a:outerShdw blurRad="88900" dist="38100" dir="2700000" algn="tl" rotWithShape="0">
              <a:prstClr val="black">
                <a:alpha val="30000"/>
              </a:prstClr>
            </a:outerShdw>
          </a:effectLst>
        </p:spPr>
        <p:txBody>
          <a:bodyPr>
            <a:normAutofit/>
          </a:bodyPr>
          <a:lstStyle/>
          <a:p>
            <a:pPr algn="ctr"/>
            <a:r>
              <a:rPr lang="en-US" sz="5600"/>
              <a:t>There is very little evidence to suggest that annual performance appraisals are helpful*</a:t>
            </a:r>
          </a:p>
        </p:txBody>
      </p:sp>
      <p:sp>
        <p:nvSpPr>
          <p:cNvPr id="5" name="Subtitle 4">
            <a:extLst>
              <a:ext uri="{FF2B5EF4-FFF2-40B4-BE49-F238E27FC236}">
                <a16:creationId xmlns:a16="http://schemas.microsoft.com/office/drawing/2014/main" id="{D8141551-5D0A-4A1A-B722-A4FBA85A38BA}"/>
              </a:ext>
            </a:extLst>
          </p:cNvPr>
          <p:cNvSpPr>
            <a:spLocks noGrp="1"/>
          </p:cNvSpPr>
          <p:nvPr>
            <p:ph type="subTitle" idx="1"/>
          </p:nvPr>
        </p:nvSpPr>
        <p:spPr>
          <a:xfrm>
            <a:off x="2023933" y="4233672"/>
            <a:ext cx="8144134" cy="1145829"/>
          </a:xfrm>
          <a:effectLst>
            <a:outerShdw blurRad="88900" dist="38100" dir="2700000" algn="tl" rotWithShape="0">
              <a:prstClr val="black">
                <a:alpha val="30000"/>
              </a:prstClr>
            </a:outerShdw>
          </a:effectLst>
        </p:spPr>
        <p:txBody>
          <a:bodyPr>
            <a:normAutofit/>
          </a:bodyPr>
          <a:lstStyle/>
          <a:p>
            <a:pPr algn="ctr"/>
            <a:r>
              <a:rPr lang="en-US" sz="1600"/>
              <a:t>*Thistlewaite J. 2018. Empathic leadership: where to…performance review? The Clinical Teacher 15: 443-444.</a:t>
            </a:r>
          </a:p>
        </p:txBody>
      </p:sp>
    </p:spTree>
    <p:extLst>
      <p:ext uri="{BB962C8B-B14F-4D97-AF65-F5344CB8AC3E}">
        <p14:creationId xmlns:p14="http://schemas.microsoft.com/office/powerpoint/2010/main" val="11937162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studies: What steps should you take?</a:t>
            </a:r>
          </a:p>
        </p:txBody>
      </p:sp>
      <p:sp>
        <p:nvSpPr>
          <p:cNvPr id="3" name="Content Placeholder 2"/>
          <p:cNvSpPr>
            <a:spLocks noGrp="1"/>
          </p:cNvSpPr>
          <p:nvPr>
            <p:ph idx="1"/>
          </p:nvPr>
        </p:nvSpPr>
        <p:spPr/>
        <p:txBody>
          <a:bodyPr>
            <a:normAutofit fontScale="92500" lnSpcReduction="20000"/>
          </a:bodyPr>
          <a:lstStyle/>
          <a:p>
            <a:r>
              <a:rPr lang="en-US" dirty="0"/>
              <a:t>Dr. Rude frequently speaks rudely to other faculty members in department meetings, through emails and in person.  These comments are not racist or sexist, but you have received complaints from both faculty and staff. </a:t>
            </a:r>
          </a:p>
          <a:p>
            <a:r>
              <a:rPr lang="en-US" dirty="0"/>
              <a:t>Dr. Advisor:  You frequently receive complaints from their graduate students, often accompanied by tears. The students feel that unreasonable demands are made on them.  Dr. Advisor insists they have grants and need to get the research done.  </a:t>
            </a:r>
          </a:p>
          <a:p>
            <a:r>
              <a:rPr lang="en-US" dirty="0"/>
              <a:t>Dr. Tired has not written a grant or published a paper in years; however every year he offers a half dozen poorly attended workshops and answers some phone calls.  </a:t>
            </a:r>
          </a:p>
          <a:p>
            <a:r>
              <a:rPr lang="en-US" dirty="0"/>
              <a:t>Dr. </a:t>
            </a:r>
            <a:r>
              <a:rPr lang="en-US" dirty="0" err="1"/>
              <a:t>Teach’s</a:t>
            </a:r>
            <a:r>
              <a:rPr lang="en-US" dirty="0"/>
              <a:t> student evaluations were never great, but are now falling. He insists students today just don’t know how to work anymore.</a:t>
            </a:r>
          </a:p>
        </p:txBody>
      </p:sp>
    </p:spTree>
    <p:extLst>
      <p:ext uri="{BB962C8B-B14F-4D97-AF65-F5344CB8AC3E}">
        <p14:creationId xmlns:p14="http://schemas.microsoft.com/office/powerpoint/2010/main" val="1847667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B5C18694-F55B-41C0-ABF3-C1D971F99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1">
            <a:extLst>
              <a:ext uri="{FF2B5EF4-FFF2-40B4-BE49-F238E27FC236}">
                <a16:creationId xmlns:a16="http://schemas.microsoft.com/office/drawing/2014/main" id="{E3E46CA8-7278-4BA3-AACE-235B5B3B53E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F07AA535-EDBE-49F8-AEDB-37766324431C}"/>
              </a:ext>
            </a:extLst>
          </p:cNvPr>
          <p:cNvSpPr>
            <a:spLocks noGrp="1"/>
          </p:cNvSpPr>
          <p:nvPr>
            <p:ph type="ctrTitle"/>
          </p:nvPr>
        </p:nvSpPr>
        <p:spPr>
          <a:xfrm>
            <a:off x="643467" y="643467"/>
            <a:ext cx="10905066" cy="3251878"/>
          </a:xfrm>
          <a:effectLst>
            <a:outerShdw blurRad="88900" dist="38100" dir="2700000" algn="tl" rotWithShape="0">
              <a:prstClr val="black">
                <a:alpha val="30000"/>
              </a:prstClr>
            </a:outerShdw>
          </a:effectLst>
        </p:spPr>
        <p:txBody>
          <a:bodyPr>
            <a:normAutofit/>
          </a:bodyPr>
          <a:lstStyle/>
          <a:p>
            <a:pPr algn="ctr"/>
            <a:r>
              <a:rPr lang="en-US" sz="5600" dirty="0"/>
              <a:t>There is very little evidence to suggest that annual performance appraisals are helpful*</a:t>
            </a:r>
          </a:p>
        </p:txBody>
      </p:sp>
      <p:sp>
        <p:nvSpPr>
          <p:cNvPr id="5" name="Subtitle 4">
            <a:extLst>
              <a:ext uri="{FF2B5EF4-FFF2-40B4-BE49-F238E27FC236}">
                <a16:creationId xmlns:a16="http://schemas.microsoft.com/office/drawing/2014/main" id="{D8141551-5D0A-4A1A-B722-A4FBA85A38BA}"/>
              </a:ext>
            </a:extLst>
          </p:cNvPr>
          <p:cNvSpPr>
            <a:spLocks noGrp="1"/>
          </p:cNvSpPr>
          <p:nvPr>
            <p:ph type="subTitle" idx="1"/>
          </p:nvPr>
        </p:nvSpPr>
        <p:spPr>
          <a:xfrm>
            <a:off x="2023933" y="4233673"/>
            <a:ext cx="8144134" cy="572914"/>
          </a:xfrm>
          <a:effectLst>
            <a:outerShdw blurRad="88900" dist="38100" dir="2700000" algn="tl" rotWithShape="0">
              <a:prstClr val="black">
                <a:alpha val="30000"/>
              </a:prstClr>
            </a:outerShdw>
          </a:effectLst>
        </p:spPr>
        <p:txBody>
          <a:bodyPr>
            <a:normAutofit/>
          </a:bodyPr>
          <a:lstStyle/>
          <a:p>
            <a:pPr algn="ctr"/>
            <a:r>
              <a:rPr lang="en-US" sz="1600" dirty="0"/>
              <a:t>*</a:t>
            </a:r>
            <a:r>
              <a:rPr lang="en-US" sz="1600" dirty="0" err="1"/>
              <a:t>Thistlewaite</a:t>
            </a:r>
            <a:r>
              <a:rPr lang="en-US" sz="1600" dirty="0"/>
              <a:t> J. 2018. Empathic leadership: where to…performance review? The Clinical Teacher 15: 443-444.</a:t>
            </a:r>
          </a:p>
        </p:txBody>
      </p:sp>
      <p:sp>
        <p:nvSpPr>
          <p:cNvPr id="6" name="Subtitle 4">
            <a:extLst>
              <a:ext uri="{FF2B5EF4-FFF2-40B4-BE49-F238E27FC236}">
                <a16:creationId xmlns:a16="http://schemas.microsoft.com/office/drawing/2014/main" id="{F26BD1C5-CE5A-4CEC-880A-7118983F854A}"/>
              </a:ext>
            </a:extLst>
          </p:cNvPr>
          <p:cNvSpPr txBox="1">
            <a:spLocks/>
          </p:cNvSpPr>
          <p:nvPr/>
        </p:nvSpPr>
        <p:spPr>
          <a:xfrm>
            <a:off x="796834" y="4981303"/>
            <a:ext cx="10598332" cy="1075615"/>
          </a:xfrm>
          <a:prstGeom prst="rect">
            <a:avLst/>
          </a:prstGeom>
          <a:effectLst>
            <a:outerShdw blurRad="88900" dist="38100" dir="2700000" algn="tl" rotWithShape="0">
              <a:prstClr val="black">
                <a:alpha val="30000"/>
              </a:prstClr>
            </a:outerShdw>
          </a:effectLst>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en-US" sz="4000" dirty="0"/>
              <a:t>What is the purpose of the annual review?</a:t>
            </a:r>
          </a:p>
        </p:txBody>
      </p:sp>
    </p:spTree>
    <p:extLst>
      <p:ext uri="{BB962C8B-B14F-4D97-AF65-F5344CB8AC3E}">
        <p14:creationId xmlns:p14="http://schemas.microsoft.com/office/powerpoint/2010/main" val="1377319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I do an Annual Review?</a:t>
            </a:r>
          </a:p>
        </p:txBody>
      </p:sp>
      <p:sp>
        <p:nvSpPr>
          <p:cNvPr id="3" name="Content Placeholder 2"/>
          <p:cNvSpPr>
            <a:spLocks noGrp="1"/>
          </p:cNvSpPr>
          <p:nvPr>
            <p:ph idx="1"/>
          </p:nvPr>
        </p:nvSpPr>
        <p:spPr>
          <a:xfrm>
            <a:off x="680320" y="2336873"/>
            <a:ext cx="9962966" cy="3599316"/>
          </a:xfrm>
        </p:spPr>
        <p:txBody>
          <a:bodyPr/>
          <a:lstStyle/>
          <a:p>
            <a:r>
              <a:rPr lang="en-US" dirty="0"/>
              <a:t>Required by the University</a:t>
            </a:r>
          </a:p>
          <a:p>
            <a:r>
              <a:rPr lang="en-US" dirty="0"/>
              <a:t>I learn so much! We solve problems together! Good things get better!</a:t>
            </a:r>
          </a:p>
          <a:p>
            <a:r>
              <a:rPr lang="en-US" dirty="0"/>
              <a:t>Document expectations and performance when there are problems</a:t>
            </a:r>
          </a:p>
          <a:p>
            <a:endParaRPr lang="en-US" dirty="0"/>
          </a:p>
          <a:p>
            <a:r>
              <a:rPr lang="en-US" dirty="0"/>
              <a:t>I would do them if they weren’t required</a:t>
            </a:r>
          </a:p>
          <a:p>
            <a:endParaRPr lang="en-US" dirty="0"/>
          </a:p>
        </p:txBody>
      </p:sp>
    </p:spTree>
    <p:extLst>
      <p:ext uri="{BB962C8B-B14F-4D97-AF65-F5344CB8AC3E}">
        <p14:creationId xmlns:p14="http://schemas.microsoft.com/office/powerpoint/2010/main" val="1401822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E031EF-2D49-45DC-8CB5-348174772828}"/>
              </a:ext>
            </a:extLst>
          </p:cNvPr>
          <p:cNvSpPr>
            <a:spLocks noGrp="1"/>
          </p:cNvSpPr>
          <p:nvPr>
            <p:ph type="ctrTitle"/>
          </p:nvPr>
        </p:nvSpPr>
        <p:spPr/>
        <p:txBody>
          <a:bodyPr/>
          <a:lstStyle/>
          <a:p>
            <a:r>
              <a:rPr lang="en-US" dirty="0"/>
              <a:t>Why I love annual reviews</a:t>
            </a:r>
          </a:p>
        </p:txBody>
      </p:sp>
      <p:sp>
        <p:nvSpPr>
          <p:cNvPr id="5" name="Subtitle 4">
            <a:extLst>
              <a:ext uri="{FF2B5EF4-FFF2-40B4-BE49-F238E27FC236}">
                <a16:creationId xmlns:a16="http://schemas.microsoft.com/office/drawing/2014/main" id="{FA3929EE-2507-4F72-9A8F-A1902657CA2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32599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example of a structure:</a:t>
            </a:r>
          </a:p>
        </p:txBody>
      </p:sp>
      <p:sp>
        <p:nvSpPr>
          <p:cNvPr id="3" name="Content Placeholder 2"/>
          <p:cNvSpPr>
            <a:spLocks noGrp="1"/>
          </p:cNvSpPr>
          <p:nvPr>
            <p:ph idx="1"/>
          </p:nvPr>
        </p:nvSpPr>
        <p:spPr/>
        <p:txBody>
          <a:bodyPr>
            <a:normAutofit fontScale="92500" lnSpcReduction="10000"/>
          </a:bodyPr>
          <a:lstStyle/>
          <a:p>
            <a:r>
              <a:rPr lang="en-US" dirty="0"/>
              <a:t>Email December 1 with annual review requirements</a:t>
            </a:r>
          </a:p>
          <a:p>
            <a:r>
              <a:rPr lang="en-US" dirty="0"/>
              <a:t>Reminder early January</a:t>
            </a:r>
          </a:p>
          <a:p>
            <a:r>
              <a:rPr lang="en-US" dirty="0"/>
              <a:t>Deadline (and consequences) for annual reviews in governance documents (January 31)</a:t>
            </a:r>
          </a:p>
          <a:p>
            <a:r>
              <a:rPr lang="en-US" dirty="0"/>
              <a:t>Draft my letter – determines the issues</a:t>
            </a:r>
          </a:p>
          <a:p>
            <a:pPr lvl="1"/>
            <a:r>
              <a:rPr lang="en-US" dirty="0"/>
              <a:t>I do not show it to them</a:t>
            </a:r>
          </a:p>
          <a:p>
            <a:pPr lvl="1"/>
            <a:r>
              <a:rPr lang="en-US" dirty="0"/>
              <a:t>HR reviews delicate language</a:t>
            </a:r>
          </a:p>
          <a:p>
            <a:r>
              <a:rPr lang="en-US" dirty="0"/>
              <a:t>Email them with the PERSONALIZED agenda</a:t>
            </a:r>
          </a:p>
          <a:p>
            <a:r>
              <a:rPr lang="en-US" dirty="0"/>
              <a:t>In person: questions, curious listening</a:t>
            </a:r>
          </a:p>
          <a:p>
            <a:r>
              <a:rPr lang="en-US" dirty="0"/>
              <a:t>Written letter: edited after our meeting</a:t>
            </a:r>
          </a:p>
          <a:p>
            <a:endParaRPr lang="en-US" dirty="0"/>
          </a:p>
        </p:txBody>
      </p:sp>
    </p:spTree>
    <p:extLst>
      <p:ext uri="{BB962C8B-B14F-4D97-AF65-F5344CB8AC3E}">
        <p14:creationId xmlns:p14="http://schemas.microsoft.com/office/powerpoint/2010/main" val="4167939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A8DB7-F919-424D-91C6-4623E8D5A110}"/>
              </a:ext>
            </a:extLst>
          </p:cNvPr>
          <p:cNvSpPr>
            <a:spLocks noGrp="1"/>
          </p:cNvSpPr>
          <p:nvPr>
            <p:ph type="title"/>
          </p:nvPr>
        </p:nvSpPr>
        <p:spPr/>
        <p:txBody>
          <a:bodyPr/>
          <a:lstStyle/>
          <a:p>
            <a:r>
              <a:rPr lang="en-US" dirty="0"/>
              <a:t>My goals of the in-person meeting</a:t>
            </a:r>
          </a:p>
        </p:txBody>
      </p:sp>
      <p:sp>
        <p:nvSpPr>
          <p:cNvPr id="3" name="Content Placeholder 2">
            <a:extLst>
              <a:ext uri="{FF2B5EF4-FFF2-40B4-BE49-F238E27FC236}">
                <a16:creationId xmlns:a16="http://schemas.microsoft.com/office/drawing/2014/main" id="{27709ED7-A76E-4BB7-B29C-6C5AB29CE9DC}"/>
              </a:ext>
            </a:extLst>
          </p:cNvPr>
          <p:cNvSpPr>
            <a:spLocks noGrp="1"/>
          </p:cNvSpPr>
          <p:nvPr>
            <p:ph idx="1"/>
          </p:nvPr>
        </p:nvSpPr>
        <p:spPr/>
        <p:txBody>
          <a:bodyPr/>
          <a:lstStyle/>
          <a:p>
            <a:r>
              <a:rPr lang="en-US" dirty="0"/>
              <a:t>Learn what excites them</a:t>
            </a:r>
          </a:p>
          <a:p>
            <a:pPr lvl="1"/>
            <a:r>
              <a:rPr lang="en-US" dirty="0"/>
              <a:t>How can I encourage that?</a:t>
            </a:r>
          </a:p>
          <a:p>
            <a:r>
              <a:rPr lang="en-US" dirty="0"/>
              <a:t>Learn how to “sell” their research</a:t>
            </a:r>
          </a:p>
          <a:p>
            <a:r>
              <a:rPr lang="en-US" dirty="0"/>
              <a:t>Reinforce positive behavior (ongoing)</a:t>
            </a:r>
          </a:p>
          <a:p>
            <a:r>
              <a:rPr lang="en-US" dirty="0"/>
              <a:t>Identify solutions to problems (ongoing)</a:t>
            </a:r>
          </a:p>
          <a:p>
            <a:r>
              <a:rPr lang="en-US" dirty="0"/>
              <a:t>Focus entirely on one person</a:t>
            </a:r>
          </a:p>
          <a:p>
            <a:endParaRPr lang="en-US" dirty="0"/>
          </a:p>
          <a:p>
            <a:r>
              <a:rPr lang="en-US" dirty="0"/>
              <a:t>…my university does not require this, but I wouldn’t miss it</a:t>
            </a:r>
          </a:p>
          <a:p>
            <a:endParaRPr lang="en-US" dirty="0"/>
          </a:p>
        </p:txBody>
      </p:sp>
    </p:spTree>
    <p:extLst>
      <p:ext uri="{BB962C8B-B14F-4D97-AF65-F5344CB8AC3E}">
        <p14:creationId xmlns:p14="http://schemas.microsoft.com/office/powerpoint/2010/main" val="3771970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E602F-1B42-4ACF-84DF-3B4688612AC8}"/>
              </a:ext>
            </a:extLst>
          </p:cNvPr>
          <p:cNvSpPr>
            <a:spLocks noGrp="1"/>
          </p:cNvSpPr>
          <p:nvPr>
            <p:ph type="title"/>
          </p:nvPr>
        </p:nvSpPr>
        <p:spPr/>
        <p:txBody>
          <a:bodyPr/>
          <a:lstStyle/>
          <a:p>
            <a:r>
              <a:rPr lang="en-US" dirty="0"/>
              <a:t>The top 10 factors for employee happiness:</a:t>
            </a:r>
          </a:p>
        </p:txBody>
      </p:sp>
      <p:sp>
        <p:nvSpPr>
          <p:cNvPr id="3" name="Content Placeholder 2">
            <a:extLst>
              <a:ext uri="{FF2B5EF4-FFF2-40B4-BE49-F238E27FC236}">
                <a16:creationId xmlns:a16="http://schemas.microsoft.com/office/drawing/2014/main" id="{55F42C11-5288-4D53-B594-57A63B5560C6}"/>
              </a:ext>
            </a:extLst>
          </p:cNvPr>
          <p:cNvSpPr>
            <a:spLocks noGrp="1"/>
          </p:cNvSpPr>
          <p:nvPr>
            <p:ph idx="1"/>
          </p:nvPr>
        </p:nvSpPr>
        <p:spPr/>
        <p:txBody>
          <a:bodyPr>
            <a:normAutofit fontScale="85000" lnSpcReduction="20000"/>
          </a:bodyPr>
          <a:lstStyle/>
          <a:p>
            <a:pPr marL="0" indent="0">
              <a:buNone/>
            </a:pPr>
            <a:r>
              <a:rPr lang="en-US" dirty="0"/>
              <a:t>1. Appreciation for your work</a:t>
            </a:r>
          </a:p>
          <a:p>
            <a:pPr marL="0" indent="0">
              <a:buNone/>
            </a:pPr>
            <a:r>
              <a:rPr lang="en-US" dirty="0"/>
              <a:t>2. Good relationships with colleagues</a:t>
            </a:r>
          </a:p>
          <a:p>
            <a:pPr marL="0" indent="0">
              <a:buNone/>
            </a:pPr>
            <a:r>
              <a:rPr lang="en-US" dirty="0"/>
              <a:t>3. Good work-life balance</a:t>
            </a:r>
          </a:p>
          <a:p>
            <a:pPr marL="0" indent="0">
              <a:buNone/>
            </a:pPr>
            <a:r>
              <a:rPr lang="en-US" dirty="0"/>
              <a:t>4. Good relationships with superiors</a:t>
            </a:r>
          </a:p>
          <a:p>
            <a:pPr marL="0" indent="0">
              <a:buNone/>
            </a:pPr>
            <a:r>
              <a:rPr lang="en-US" dirty="0"/>
              <a:t>5. Company's financial stability</a:t>
            </a:r>
          </a:p>
          <a:p>
            <a:pPr marL="0" indent="0">
              <a:buNone/>
            </a:pPr>
            <a:r>
              <a:rPr lang="en-US" dirty="0"/>
              <a:t>6. Learning and career development</a:t>
            </a:r>
          </a:p>
          <a:p>
            <a:pPr marL="0" indent="0">
              <a:buNone/>
            </a:pPr>
            <a:r>
              <a:rPr lang="en-US" dirty="0"/>
              <a:t>7. Job security</a:t>
            </a:r>
          </a:p>
          <a:p>
            <a:pPr marL="0" indent="0">
              <a:buNone/>
            </a:pPr>
            <a:r>
              <a:rPr lang="en-US" dirty="0"/>
              <a:t>8. Attractive fixed salary</a:t>
            </a:r>
          </a:p>
          <a:p>
            <a:pPr marL="0" indent="0">
              <a:buNone/>
            </a:pPr>
            <a:r>
              <a:rPr lang="en-US" dirty="0"/>
              <a:t>9. Interesting job content</a:t>
            </a:r>
          </a:p>
          <a:p>
            <a:pPr marL="0" indent="0">
              <a:buNone/>
            </a:pPr>
            <a:r>
              <a:rPr lang="en-US" dirty="0"/>
              <a:t>10. Company values</a:t>
            </a:r>
          </a:p>
          <a:p>
            <a:endParaRPr lang="en-US" dirty="0"/>
          </a:p>
        </p:txBody>
      </p:sp>
      <p:sp>
        <p:nvSpPr>
          <p:cNvPr id="4" name="TextBox 3">
            <a:extLst>
              <a:ext uri="{FF2B5EF4-FFF2-40B4-BE49-F238E27FC236}">
                <a16:creationId xmlns:a16="http://schemas.microsoft.com/office/drawing/2014/main" id="{698B01DB-C258-424F-992F-F39B946F85DD}"/>
              </a:ext>
            </a:extLst>
          </p:cNvPr>
          <p:cNvSpPr txBox="1"/>
          <p:nvPr/>
        </p:nvSpPr>
        <p:spPr>
          <a:xfrm>
            <a:off x="7993250" y="6273225"/>
            <a:ext cx="4052407" cy="584775"/>
          </a:xfrm>
          <a:prstGeom prst="rect">
            <a:avLst/>
          </a:prstGeom>
          <a:noFill/>
        </p:spPr>
        <p:txBody>
          <a:bodyPr wrap="square" rtlCol="0">
            <a:spAutoFit/>
          </a:bodyPr>
          <a:lstStyle/>
          <a:p>
            <a:r>
              <a:rPr lang="en-US" sz="1600" dirty="0"/>
              <a:t>J Morgan. 2014. The top 10 factors for on-the-job employee happiness. Forbes.</a:t>
            </a:r>
          </a:p>
        </p:txBody>
      </p:sp>
    </p:spTree>
    <p:extLst>
      <p:ext uri="{BB962C8B-B14F-4D97-AF65-F5344CB8AC3E}">
        <p14:creationId xmlns:p14="http://schemas.microsoft.com/office/powerpoint/2010/main" val="104715102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3546</TotalTime>
  <Words>1649</Words>
  <Application>Microsoft Office PowerPoint</Application>
  <PresentationFormat>Widescreen</PresentationFormat>
  <Paragraphs>194</Paragraphs>
  <Slides>30</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Trebuchet MS</vt:lpstr>
      <vt:lpstr>Berlin</vt:lpstr>
      <vt:lpstr>The Joy of Annual Reviews: Personal Experiences</vt:lpstr>
      <vt:lpstr>Some hidden keys to success</vt:lpstr>
      <vt:lpstr>There is very little evidence to suggest that annual performance appraisals are helpful*</vt:lpstr>
      <vt:lpstr>There is very little evidence to suggest that annual performance appraisals are helpful*</vt:lpstr>
      <vt:lpstr>Why do I do an Annual Review?</vt:lpstr>
      <vt:lpstr>Why I love annual reviews</vt:lpstr>
      <vt:lpstr>Personal example of a structure:</vt:lpstr>
      <vt:lpstr>My goals of the in-person meeting</vt:lpstr>
      <vt:lpstr>The top 10 factors for employee happiness:</vt:lpstr>
      <vt:lpstr>The top 4 factors for employee happiness:</vt:lpstr>
      <vt:lpstr>Standard types of agenda questions</vt:lpstr>
      <vt:lpstr>Identify my goal, then write the individualized question:</vt:lpstr>
      <vt:lpstr>For each person, develop one goal, and formulate some questions</vt:lpstr>
      <vt:lpstr>Dealing with the challenges</vt:lpstr>
      <vt:lpstr>Steps to deal with challenging personnel</vt:lpstr>
      <vt:lpstr>Steps to deal with challenging personnel</vt:lpstr>
      <vt:lpstr>What are the expectations?</vt:lpstr>
      <vt:lpstr>Documentation – Step 1</vt:lpstr>
      <vt:lpstr>Documentation – Step 2</vt:lpstr>
      <vt:lpstr>Steps to deal with challenges - Staff</vt:lpstr>
      <vt:lpstr>Steps to deal with challenges - Faculty</vt:lpstr>
      <vt:lpstr>Productivity + Behavior = Performance</vt:lpstr>
      <vt:lpstr>Warning example</vt:lpstr>
      <vt:lpstr>Fair evaluation of their strengths </vt:lpstr>
      <vt:lpstr>Clear problem statement, and reporting</vt:lpstr>
      <vt:lpstr>focus on actions not people; interpretation of events</vt:lpstr>
      <vt:lpstr>Why this is important</vt:lpstr>
      <vt:lpstr>Required action; future consequences</vt:lpstr>
      <vt:lpstr>Retaliation statement</vt:lpstr>
      <vt:lpstr>Case studies: What steps should you take?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Joy of Annual Reviews</dc:title>
  <dc:creator>Barringer, Sheryl A.</dc:creator>
  <cp:lastModifiedBy>Barringer, Sheryl</cp:lastModifiedBy>
  <cp:revision>65</cp:revision>
  <cp:lastPrinted>2019-10-21T16:50:27Z</cp:lastPrinted>
  <dcterms:created xsi:type="dcterms:W3CDTF">2019-07-19T18:25:22Z</dcterms:created>
  <dcterms:modified xsi:type="dcterms:W3CDTF">2019-12-05T18:06:00Z</dcterms:modified>
</cp:coreProperties>
</file>