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4238" r:id="rId1"/>
  </p:sldMasterIdLst>
  <p:notesMasterIdLst>
    <p:notesMasterId r:id="rId47"/>
  </p:notesMasterIdLst>
  <p:handoutMasterIdLst>
    <p:handoutMasterId r:id="rId48"/>
  </p:handoutMasterIdLst>
  <p:sldIdLst>
    <p:sldId id="258" r:id="rId2"/>
    <p:sldId id="330" r:id="rId3"/>
    <p:sldId id="368" r:id="rId4"/>
    <p:sldId id="264" r:id="rId5"/>
    <p:sldId id="288" r:id="rId6"/>
    <p:sldId id="373" r:id="rId7"/>
    <p:sldId id="374" r:id="rId8"/>
    <p:sldId id="334" r:id="rId9"/>
    <p:sldId id="359" r:id="rId10"/>
    <p:sldId id="365" r:id="rId11"/>
    <p:sldId id="367" r:id="rId12"/>
    <p:sldId id="358" r:id="rId13"/>
    <p:sldId id="340" r:id="rId14"/>
    <p:sldId id="366" r:id="rId15"/>
    <p:sldId id="341" r:id="rId16"/>
    <p:sldId id="346" r:id="rId17"/>
    <p:sldId id="361" r:id="rId18"/>
    <p:sldId id="348" r:id="rId19"/>
    <p:sldId id="360" r:id="rId20"/>
    <p:sldId id="339" r:id="rId21"/>
    <p:sldId id="349" r:id="rId22"/>
    <p:sldId id="362" r:id="rId23"/>
    <p:sldId id="347" r:id="rId24"/>
    <p:sldId id="363" r:id="rId25"/>
    <p:sldId id="342" r:id="rId26"/>
    <p:sldId id="350" r:id="rId27"/>
    <p:sldId id="353" r:id="rId28"/>
    <p:sldId id="377" r:id="rId29"/>
    <p:sldId id="355" r:id="rId30"/>
    <p:sldId id="343" r:id="rId31"/>
    <p:sldId id="375" r:id="rId32"/>
    <p:sldId id="376" r:id="rId33"/>
    <p:sldId id="369" r:id="rId34"/>
    <p:sldId id="370" r:id="rId35"/>
    <p:sldId id="344" r:id="rId36"/>
    <p:sldId id="351" r:id="rId37"/>
    <p:sldId id="352" r:id="rId38"/>
    <p:sldId id="345" r:id="rId39"/>
    <p:sldId id="372" r:id="rId40"/>
    <p:sldId id="371" r:id="rId41"/>
    <p:sldId id="356" r:id="rId42"/>
    <p:sldId id="329" r:id="rId43"/>
    <p:sldId id="378" r:id="rId44"/>
    <p:sldId id="357" r:id="rId45"/>
    <p:sldId id="33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han Krase" initials="EK" lastIdx="12" clrIdx="0"/>
  <p:cmAuthor id="1" name="Gian Pagnucci" initials="G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A6EA-F11B-7445-91F5-4A2DF2CDDF30}" v="15" dt="2020-02-06T16:40:51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0" autoAdjust="0"/>
    <p:restoredTop sz="94771"/>
  </p:normalViewPr>
  <p:slideViewPr>
    <p:cSldViewPr>
      <p:cViewPr varScale="1">
        <p:scale>
          <a:sx n="100" d="100"/>
          <a:sy n="100" d="100"/>
        </p:scale>
        <p:origin x="64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se, Ethan" userId="d0003b93-a40f-46b3-99fb-fd849923c5c4" providerId="ADAL" clId="{3799A6EA-F11B-7445-91F5-4A2DF2CDDF30}"/>
    <pc:docChg chg="undo custSel addSld modSld sldOrd">
      <pc:chgData name="Krase, Ethan" userId="d0003b93-a40f-46b3-99fb-fd849923c5c4" providerId="ADAL" clId="{3799A6EA-F11B-7445-91F5-4A2DF2CDDF30}" dt="2020-02-06T16:41:54.479" v="587" actId="5793"/>
      <pc:docMkLst>
        <pc:docMk/>
      </pc:docMkLst>
      <pc:sldChg chg="modSp">
        <pc:chgData name="Krase, Ethan" userId="d0003b93-a40f-46b3-99fb-fd849923c5c4" providerId="ADAL" clId="{3799A6EA-F11B-7445-91F5-4A2DF2CDDF30}" dt="2020-02-06T16:06:34.821" v="56" actId="20577"/>
        <pc:sldMkLst>
          <pc:docMk/>
          <pc:sldMk cId="0" sldId="264"/>
        </pc:sldMkLst>
        <pc:spChg chg="mod">
          <ac:chgData name="Krase, Ethan" userId="d0003b93-a40f-46b3-99fb-fd849923c5c4" providerId="ADAL" clId="{3799A6EA-F11B-7445-91F5-4A2DF2CDDF30}" dt="2020-02-06T16:06:34.821" v="56" actId="20577"/>
          <ac:spMkLst>
            <pc:docMk/>
            <pc:sldMk cId="0" sldId="264"/>
            <ac:spMk id="17411" creationId="{00000000-0000-0000-0000-000000000000}"/>
          </ac:spMkLst>
        </pc:spChg>
      </pc:sldChg>
      <pc:sldChg chg="modSp">
        <pc:chgData name="Krase, Ethan" userId="d0003b93-a40f-46b3-99fb-fd849923c5c4" providerId="ADAL" clId="{3799A6EA-F11B-7445-91F5-4A2DF2CDDF30}" dt="2020-02-06T16:07:12.285" v="58" actId="20577"/>
        <pc:sldMkLst>
          <pc:docMk/>
          <pc:sldMk cId="0" sldId="288"/>
        </pc:sldMkLst>
        <pc:spChg chg="mod">
          <ac:chgData name="Krase, Ethan" userId="d0003b93-a40f-46b3-99fb-fd849923c5c4" providerId="ADAL" clId="{3799A6EA-F11B-7445-91F5-4A2DF2CDDF30}" dt="2020-02-06T16:07:12.285" v="58" actId="20577"/>
          <ac:spMkLst>
            <pc:docMk/>
            <pc:sldMk cId="0" sldId="288"/>
            <ac:spMk id="17411" creationId="{00000000-0000-0000-0000-000000000000}"/>
          </ac:spMkLst>
        </pc:spChg>
      </pc:sldChg>
      <pc:sldChg chg="modSp">
        <pc:chgData name="Krase, Ethan" userId="d0003b93-a40f-46b3-99fb-fd849923c5c4" providerId="ADAL" clId="{3799A6EA-F11B-7445-91F5-4A2DF2CDDF30}" dt="2020-02-06T16:38:08.127" v="388" actId="20577"/>
        <pc:sldMkLst>
          <pc:docMk/>
          <pc:sldMk cId="1879760918" sldId="329"/>
        </pc:sldMkLst>
        <pc:spChg chg="mod">
          <ac:chgData name="Krase, Ethan" userId="d0003b93-a40f-46b3-99fb-fd849923c5c4" providerId="ADAL" clId="{3799A6EA-F11B-7445-91F5-4A2DF2CDDF30}" dt="2020-02-06T16:38:08.127" v="388" actId="20577"/>
          <ac:spMkLst>
            <pc:docMk/>
            <pc:sldMk cId="1879760918" sldId="329"/>
            <ac:spMk id="2" creationId="{00000000-0000-0000-0000-000000000000}"/>
          </ac:spMkLst>
        </pc:spChg>
      </pc:sldChg>
      <pc:sldChg chg="modSp">
        <pc:chgData name="Krase, Ethan" userId="d0003b93-a40f-46b3-99fb-fd849923c5c4" providerId="ADAL" clId="{3799A6EA-F11B-7445-91F5-4A2DF2CDDF30}" dt="2020-02-06T16:25:47.616" v="183" actId="20577"/>
        <pc:sldMkLst>
          <pc:docMk/>
          <pc:sldMk cId="1667692408" sldId="353"/>
        </pc:sldMkLst>
        <pc:spChg chg="mod">
          <ac:chgData name="Krase, Ethan" userId="d0003b93-a40f-46b3-99fb-fd849923c5c4" providerId="ADAL" clId="{3799A6EA-F11B-7445-91F5-4A2DF2CDDF30}" dt="2020-02-06T16:25:47.616" v="183" actId="20577"/>
          <ac:spMkLst>
            <pc:docMk/>
            <pc:sldMk cId="1667692408" sldId="353"/>
            <ac:spMk id="3" creationId="{21F0537B-F421-0E4F-A752-A020E22DA594}"/>
          </ac:spMkLst>
        </pc:spChg>
      </pc:sldChg>
      <pc:sldChg chg="modSp">
        <pc:chgData name="Krase, Ethan" userId="d0003b93-a40f-46b3-99fb-fd849923c5c4" providerId="ADAL" clId="{3799A6EA-F11B-7445-91F5-4A2DF2CDDF30}" dt="2020-02-06T16:22:42.811" v="63" actId="20577"/>
        <pc:sldMkLst>
          <pc:docMk/>
          <pc:sldMk cId="450131443" sldId="355"/>
        </pc:sldMkLst>
        <pc:spChg chg="mod">
          <ac:chgData name="Krase, Ethan" userId="d0003b93-a40f-46b3-99fb-fd849923c5c4" providerId="ADAL" clId="{3799A6EA-F11B-7445-91F5-4A2DF2CDDF30}" dt="2020-02-06T16:22:38.732" v="60" actId="20577"/>
          <ac:spMkLst>
            <pc:docMk/>
            <pc:sldMk cId="450131443" sldId="355"/>
            <ac:spMk id="2" creationId="{E23CC181-DF10-5543-8BB6-27C8D6FABC99}"/>
          </ac:spMkLst>
        </pc:spChg>
        <pc:spChg chg="mod">
          <ac:chgData name="Krase, Ethan" userId="d0003b93-a40f-46b3-99fb-fd849923c5c4" providerId="ADAL" clId="{3799A6EA-F11B-7445-91F5-4A2DF2CDDF30}" dt="2020-02-06T16:22:42.811" v="63" actId="20577"/>
          <ac:spMkLst>
            <pc:docMk/>
            <pc:sldMk cId="450131443" sldId="355"/>
            <ac:spMk id="3" creationId="{8520BECD-6767-1749-B276-925C965606F0}"/>
          </ac:spMkLst>
        </pc:spChg>
      </pc:sldChg>
      <pc:sldChg chg="modSp">
        <pc:chgData name="Krase, Ethan" userId="d0003b93-a40f-46b3-99fb-fd849923c5c4" providerId="ADAL" clId="{3799A6EA-F11B-7445-91F5-4A2DF2CDDF30}" dt="2020-02-06T16:36:30.554" v="319" actId="27636"/>
        <pc:sldMkLst>
          <pc:docMk/>
          <pc:sldMk cId="3244183131" sldId="356"/>
        </pc:sldMkLst>
        <pc:spChg chg="mod">
          <ac:chgData name="Krase, Ethan" userId="d0003b93-a40f-46b3-99fb-fd849923c5c4" providerId="ADAL" clId="{3799A6EA-F11B-7445-91F5-4A2DF2CDDF30}" dt="2020-02-06T16:36:30.554" v="319" actId="27636"/>
          <ac:spMkLst>
            <pc:docMk/>
            <pc:sldMk cId="3244183131" sldId="356"/>
            <ac:spMk id="3" creationId="{78805831-6393-5A43-95F2-5723FB6096A3}"/>
          </ac:spMkLst>
        </pc:spChg>
      </pc:sldChg>
      <pc:sldChg chg="modSp">
        <pc:chgData name="Krase, Ethan" userId="d0003b93-a40f-46b3-99fb-fd849923c5c4" providerId="ADAL" clId="{3799A6EA-F11B-7445-91F5-4A2DF2CDDF30}" dt="2020-02-06T15:46:21.524" v="10" actId="27636"/>
        <pc:sldMkLst>
          <pc:docMk/>
          <pc:sldMk cId="1036172387" sldId="366"/>
        </pc:sldMkLst>
        <pc:spChg chg="mod">
          <ac:chgData name="Krase, Ethan" userId="d0003b93-a40f-46b3-99fb-fd849923c5c4" providerId="ADAL" clId="{3799A6EA-F11B-7445-91F5-4A2DF2CDDF30}" dt="2020-02-06T15:46:21.524" v="10" actId="27636"/>
          <ac:spMkLst>
            <pc:docMk/>
            <pc:sldMk cId="1036172387" sldId="366"/>
            <ac:spMk id="2" creationId="{6963C784-DF70-4B4F-9B86-F15E69150CAB}"/>
          </ac:spMkLst>
        </pc:spChg>
      </pc:sldChg>
      <pc:sldChg chg="modSp modAnim">
        <pc:chgData name="Krase, Ethan" userId="d0003b93-a40f-46b3-99fb-fd849923c5c4" providerId="ADAL" clId="{3799A6EA-F11B-7445-91F5-4A2DF2CDDF30}" dt="2020-02-06T15:42:32.525" v="8" actId="20577"/>
        <pc:sldMkLst>
          <pc:docMk/>
          <pc:sldMk cId="2236335531" sldId="367"/>
        </pc:sldMkLst>
        <pc:spChg chg="mod">
          <ac:chgData name="Krase, Ethan" userId="d0003b93-a40f-46b3-99fb-fd849923c5c4" providerId="ADAL" clId="{3799A6EA-F11B-7445-91F5-4A2DF2CDDF30}" dt="2020-02-06T15:42:29.320" v="7" actId="20577"/>
          <ac:spMkLst>
            <pc:docMk/>
            <pc:sldMk cId="2236335531" sldId="367"/>
            <ac:spMk id="4" creationId="{5EDD2E0D-D5E7-544D-A6D9-B51607A4D462}"/>
          </ac:spMkLst>
        </pc:spChg>
      </pc:sldChg>
      <pc:sldChg chg="modSp">
        <pc:chgData name="Krase, Ethan" userId="d0003b93-a40f-46b3-99fb-fd849923c5c4" providerId="ADAL" clId="{3799A6EA-F11B-7445-91F5-4A2DF2CDDF30}" dt="2020-02-06T15:51:17.468" v="31" actId="20577"/>
        <pc:sldMkLst>
          <pc:docMk/>
          <pc:sldMk cId="2528385799" sldId="368"/>
        </pc:sldMkLst>
        <pc:spChg chg="mod">
          <ac:chgData name="Krase, Ethan" userId="d0003b93-a40f-46b3-99fb-fd849923c5c4" providerId="ADAL" clId="{3799A6EA-F11B-7445-91F5-4A2DF2CDDF30}" dt="2020-02-06T15:51:17.468" v="31" actId="20577"/>
          <ac:spMkLst>
            <pc:docMk/>
            <pc:sldMk cId="2528385799" sldId="368"/>
            <ac:spMk id="2" creationId="{6AF76405-8F57-824F-B716-B6B54647D7B0}"/>
          </ac:spMkLst>
        </pc:spChg>
      </pc:sldChg>
      <pc:sldChg chg="addSp delSp modSp add">
        <pc:chgData name="Krase, Ethan" userId="d0003b93-a40f-46b3-99fb-fd849923c5c4" providerId="ADAL" clId="{3799A6EA-F11B-7445-91F5-4A2DF2CDDF30}" dt="2020-02-06T16:32:57.630" v="299" actId="20577"/>
        <pc:sldMkLst>
          <pc:docMk/>
          <pc:sldMk cId="3222992108" sldId="375"/>
        </pc:sldMkLst>
        <pc:spChg chg="mod">
          <ac:chgData name="Krase, Ethan" userId="d0003b93-a40f-46b3-99fb-fd849923c5c4" providerId="ADAL" clId="{3799A6EA-F11B-7445-91F5-4A2DF2CDDF30}" dt="2020-02-06T16:32:57.630" v="299" actId="20577"/>
          <ac:spMkLst>
            <pc:docMk/>
            <pc:sldMk cId="3222992108" sldId="375"/>
            <ac:spMk id="2" creationId="{7893300C-081A-7C4C-A0C8-73DB8922DE57}"/>
          </ac:spMkLst>
        </pc:spChg>
        <pc:spChg chg="del">
          <ac:chgData name="Krase, Ethan" userId="d0003b93-a40f-46b3-99fb-fd849923c5c4" providerId="ADAL" clId="{3799A6EA-F11B-7445-91F5-4A2DF2CDDF30}" dt="2020-02-06T16:27:26.014" v="185"/>
          <ac:spMkLst>
            <pc:docMk/>
            <pc:sldMk cId="3222992108" sldId="375"/>
            <ac:spMk id="3" creationId="{0F6A00C4-08EC-1647-A5E2-6FAB4FED79FD}"/>
          </ac:spMkLst>
        </pc:spChg>
        <pc:picChg chg="add mod">
          <ac:chgData name="Krase, Ethan" userId="d0003b93-a40f-46b3-99fb-fd849923c5c4" providerId="ADAL" clId="{3799A6EA-F11B-7445-91F5-4A2DF2CDDF30}" dt="2020-02-06T16:27:26.014" v="185"/>
          <ac:picMkLst>
            <pc:docMk/>
            <pc:sldMk cId="3222992108" sldId="375"/>
            <ac:picMk id="6" creationId="{6A882C1F-E1D8-C24D-A63D-2E692C5D5F37}"/>
          </ac:picMkLst>
        </pc:picChg>
      </pc:sldChg>
      <pc:sldChg chg="addSp delSp modSp add">
        <pc:chgData name="Krase, Ethan" userId="d0003b93-a40f-46b3-99fb-fd849923c5c4" providerId="ADAL" clId="{3799A6EA-F11B-7445-91F5-4A2DF2CDDF30}" dt="2020-02-06T16:33:04.522" v="317" actId="20577"/>
        <pc:sldMkLst>
          <pc:docMk/>
          <pc:sldMk cId="3632080743" sldId="376"/>
        </pc:sldMkLst>
        <pc:spChg chg="mod">
          <ac:chgData name="Krase, Ethan" userId="d0003b93-a40f-46b3-99fb-fd849923c5c4" providerId="ADAL" clId="{3799A6EA-F11B-7445-91F5-4A2DF2CDDF30}" dt="2020-02-06T16:33:04.522" v="317" actId="20577"/>
          <ac:spMkLst>
            <pc:docMk/>
            <pc:sldMk cId="3632080743" sldId="376"/>
            <ac:spMk id="2" creationId="{E37C6394-C8B0-0A47-91DF-98AC2EA86849}"/>
          </ac:spMkLst>
        </pc:spChg>
        <pc:spChg chg="del">
          <ac:chgData name="Krase, Ethan" userId="d0003b93-a40f-46b3-99fb-fd849923c5c4" providerId="ADAL" clId="{3799A6EA-F11B-7445-91F5-4A2DF2CDDF30}" dt="2020-02-06T16:31:50.688" v="234"/>
          <ac:spMkLst>
            <pc:docMk/>
            <pc:sldMk cId="3632080743" sldId="376"/>
            <ac:spMk id="3" creationId="{E7D448DE-97F6-5740-87E7-D6F88D3B41B0}"/>
          </ac:spMkLst>
        </pc:spChg>
        <pc:picChg chg="add mod">
          <ac:chgData name="Krase, Ethan" userId="d0003b93-a40f-46b3-99fb-fd849923c5c4" providerId="ADAL" clId="{3799A6EA-F11B-7445-91F5-4A2DF2CDDF30}" dt="2020-02-06T16:31:50.688" v="234"/>
          <ac:picMkLst>
            <pc:docMk/>
            <pc:sldMk cId="3632080743" sldId="376"/>
            <ac:picMk id="6" creationId="{3D866D07-A3DE-B746-B046-57F7BDD13F9F}"/>
          </ac:picMkLst>
        </pc:picChg>
      </pc:sldChg>
      <pc:sldChg chg="modSp add">
        <pc:chgData name="Krase, Ethan" userId="d0003b93-a40f-46b3-99fb-fd849923c5c4" providerId="ADAL" clId="{3799A6EA-F11B-7445-91F5-4A2DF2CDDF30}" dt="2020-02-06T16:40:34.799" v="538" actId="20577"/>
        <pc:sldMkLst>
          <pc:docMk/>
          <pc:sldMk cId="2567793936" sldId="377"/>
        </pc:sldMkLst>
        <pc:spChg chg="mod">
          <ac:chgData name="Krase, Ethan" userId="d0003b93-a40f-46b3-99fb-fd849923c5c4" providerId="ADAL" clId="{3799A6EA-F11B-7445-91F5-4A2DF2CDDF30}" dt="2020-02-06T16:39:07.580" v="408" actId="20577"/>
          <ac:spMkLst>
            <pc:docMk/>
            <pc:sldMk cId="2567793936" sldId="377"/>
            <ac:spMk id="2" creationId="{B0073DD4-7DB7-DA40-9301-ABAE54854B18}"/>
          </ac:spMkLst>
        </pc:spChg>
        <pc:spChg chg="mod">
          <ac:chgData name="Krase, Ethan" userId="d0003b93-a40f-46b3-99fb-fd849923c5c4" providerId="ADAL" clId="{3799A6EA-F11B-7445-91F5-4A2DF2CDDF30}" dt="2020-02-06T16:40:34.799" v="538" actId="20577"/>
          <ac:spMkLst>
            <pc:docMk/>
            <pc:sldMk cId="2567793936" sldId="377"/>
            <ac:spMk id="3" creationId="{560C64CB-1978-4044-BFAC-9304465894C7}"/>
          </ac:spMkLst>
        </pc:spChg>
      </pc:sldChg>
      <pc:sldChg chg="modSp add ord">
        <pc:chgData name="Krase, Ethan" userId="d0003b93-a40f-46b3-99fb-fd849923c5c4" providerId="ADAL" clId="{3799A6EA-F11B-7445-91F5-4A2DF2CDDF30}" dt="2020-02-06T16:41:54.479" v="587" actId="5793"/>
        <pc:sldMkLst>
          <pc:docMk/>
          <pc:sldMk cId="533125732" sldId="378"/>
        </pc:sldMkLst>
        <pc:spChg chg="mod">
          <ac:chgData name="Krase, Ethan" userId="d0003b93-a40f-46b3-99fb-fd849923c5c4" providerId="ADAL" clId="{3799A6EA-F11B-7445-91F5-4A2DF2CDDF30}" dt="2020-02-06T16:41:54.479" v="587" actId="5793"/>
          <ac:spMkLst>
            <pc:docMk/>
            <pc:sldMk cId="533125732" sldId="378"/>
            <ac:spMk id="3" creationId="{560C64CB-1978-4044-BFAC-9304465894C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3263CD-9D63-5C45-BAE5-00F62F43CE0C}" type="datetime1">
              <a:rPr lang="en-US"/>
              <a:pPr/>
              <a:t>2/6/20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B791D6-32AE-4242-928B-5F8AFC638E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40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5825D7-BA7A-D342-B937-8A8AD33D4EFB}" type="datetime1">
              <a:rPr lang="en-US"/>
              <a:pPr/>
              <a:t>2/6/20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0D7B13-3577-3B4E-899E-E6F1E6730E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39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2FC3-892A-7244-B190-87450205C1DD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58B-0AC6-5040-81E6-2796CC9AB424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125-D27C-C249-98A4-DE0C3EA7F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65DC-A66F-E745-87D7-FEA18FBF855A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1C7-2539-FD48-A614-FD8A82972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510F0B0-9F49-E94E-82F2-995DCE9272DA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7F69-32EC-3042-9C85-1A389111AA6B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D41-E0B2-C843-9124-291103C57C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D03-3974-C04B-9944-4B28B793ECC7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F2EC-6B6E-B446-8D90-528629AA01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45E-A908-3444-A844-2B07B2FE0078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718-FD92-5E49-8A85-CB074D52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7A650740-46B8-AF45-B151-BC3ED88B853F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E25D-B7A8-3343-8E14-E4ECA7AE78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B82-F434-694E-AED6-0E9E8E550F76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C844-0B2B-2040-90AF-A57A67575A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algn="r" eaLnBrk="1" latinLnBrk="0" hangingPunct="1"/>
            <a:fld id="{B43D41CB-A166-F44B-9A84-CF65DCC37971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A7583F60-9133-9B49-81A9-1275595E6890}" type="datetime1">
              <a:rPr lang="en-US" smtClean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B3BC-736A-8347-AB2C-A06AA72429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4D587149-3566-9345-A3B4-39068FC9A5E2}" type="datetime1">
              <a:rPr lang="en-US" smtClean="0"/>
              <a:t>2/6/20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E4383E-D028-FD4B-A8EB-1B6DB2A974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7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371600"/>
          </a:xfrm>
        </p:spPr>
        <p:txBody>
          <a:bodyPr>
            <a:normAutofit/>
          </a:bodyPr>
          <a:lstStyle/>
          <a:p>
            <a:pPr algn="ctr"/>
            <a:r>
              <a:rPr lang="en-US" sz="4444" b="1" dirty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From Surviving to Thriving:</a:t>
            </a:r>
            <a:br>
              <a:rPr lang="en-US" sz="4444" b="1" dirty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</a:br>
            <a:r>
              <a:rPr lang="en-US" sz="3800" b="1" dirty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Top Tips to Help Newer Chairs</a:t>
            </a:r>
            <a:endParaRPr lang="en-US" sz="3800" dirty="0">
              <a:solidFill>
                <a:schemeClr val="accent1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2020 Academic Chairpersons Conference</a:t>
            </a:r>
          </a:p>
          <a:p>
            <a:r>
              <a:rPr lang="en-US" dirty="0"/>
              <a:t>Savannah, GA</a:t>
            </a:r>
          </a:p>
          <a:p>
            <a:r>
              <a:rPr lang="en-US" dirty="0"/>
              <a:t>Feb. 7,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914400" cy="69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24796"/>
            <a:ext cx="838200" cy="743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31" y="2971800"/>
            <a:ext cx="914400" cy="696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583" y="2927456"/>
            <a:ext cx="838200" cy="743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897979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Pagnucci</a:t>
            </a:r>
            <a:endParaRPr lang="en-US" dirty="0"/>
          </a:p>
          <a:p>
            <a:r>
              <a:rPr lang="en-US" dirty="0"/>
              <a:t>Chair of English</a:t>
            </a:r>
          </a:p>
          <a:p>
            <a:r>
              <a:rPr lang="en-US" dirty="0"/>
              <a:t>Indiana University of Pennsylvania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5782" y="2620980"/>
            <a:ext cx="317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Dr. Ethan Krase</a:t>
            </a:r>
          </a:p>
          <a:p>
            <a:r>
              <a:rPr lang="en-US" dirty="0"/>
              <a:t>Chair of English</a:t>
            </a:r>
          </a:p>
          <a:p>
            <a:r>
              <a:rPr lang="en-US" dirty="0"/>
              <a:t>Winona State University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391478" y="622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11</a:t>
            </a:fld>
            <a:r>
              <a:rPr lang="en-US" dirty="0"/>
              <a:t>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965" y="291994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977794"/>
            <a:ext cx="9296400" cy="5834063"/>
          </a:xfrm>
        </p:spPr>
        <p:txBody>
          <a:bodyPr>
            <a:normAutofit fontScale="62500" lnSpcReduction="20000"/>
          </a:bodyPr>
          <a:lstStyle/>
          <a:p>
            <a:pPr marL="658368" lvl="3" indent="0">
              <a:buNone/>
            </a:pPr>
            <a:r>
              <a:rPr lang="en-US" sz="3000" dirty="0"/>
              <a:t>Introduction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Responding to complaints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Constructing schedules</a:t>
            </a:r>
          </a:p>
          <a:p>
            <a:pPr marL="1172718" lvl="3" indent="-514350">
              <a:buFont typeface="+mj-lt"/>
              <a:buAutoNum type="arabicPeriod" startAt="3"/>
            </a:pPr>
            <a:r>
              <a:rPr lang="en-US" sz="3000" dirty="0"/>
              <a:t>Managing email</a:t>
            </a:r>
          </a:p>
          <a:p>
            <a:pPr marL="1172718" lvl="3" indent="-514350">
              <a:buFont typeface="+mj-lt"/>
              <a:buAutoNum type="arabicPeriod" startAt="3"/>
            </a:pPr>
            <a:r>
              <a:rPr lang="en-US" sz="3000" dirty="0"/>
              <a:t>Working with the dean</a:t>
            </a:r>
          </a:p>
          <a:p>
            <a:pPr marL="658368" lvl="3" indent="0">
              <a:buNone/>
            </a:pPr>
            <a:endParaRPr lang="en-US" sz="3000" dirty="0"/>
          </a:p>
          <a:p>
            <a:pPr marL="658368" lvl="3" indent="0">
              <a:buNone/>
            </a:pPr>
            <a:r>
              <a:rPr lang="en-US" sz="3000" dirty="0"/>
              <a:t>Small group discussion #1 </a:t>
            </a:r>
          </a:p>
          <a:p>
            <a:pPr marL="658368" lvl="3" indent="0">
              <a:buNone/>
            </a:pPr>
            <a:endParaRPr lang="en-US" sz="3000" dirty="0"/>
          </a:p>
          <a:p>
            <a:pPr marL="658368" lvl="3" indent="0">
              <a:buNone/>
            </a:pPr>
            <a:r>
              <a:rPr lang="en-US" sz="3000" dirty="0"/>
              <a:t>15-minute break</a:t>
            </a:r>
          </a:p>
          <a:p>
            <a:pPr marL="658368" lvl="3" indent="0">
              <a:buNone/>
            </a:pPr>
            <a:endParaRPr lang="en-US" sz="3000" dirty="0"/>
          </a:p>
          <a:p>
            <a:pPr marL="1172718" lvl="3" indent="-514350">
              <a:buFont typeface="+mj-lt"/>
              <a:buAutoNum type="arabicPeriod" startAt="5"/>
            </a:pPr>
            <a:r>
              <a:rPr lang="en-US" sz="3000" dirty="0"/>
              <a:t>Handling difficult colleagues</a:t>
            </a:r>
          </a:p>
          <a:p>
            <a:pPr marL="1172718" lvl="3" indent="-514350">
              <a:buFont typeface="+mj-lt"/>
              <a:buAutoNum type="arabicPeriod" startAt="5"/>
            </a:pPr>
            <a:r>
              <a:rPr lang="en-US" sz="3000" dirty="0"/>
              <a:t>Promoting departmental harmony</a:t>
            </a:r>
          </a:p>
          <a:p>
            <a:pPr marL="1172718" lvl="3" indent="-514350">
              <a:buFont typeface="+mj-lt"/>
              <a:buAutoNum type="arabicPeriod" startAt="5"/>
            </a:pPr>
            <a:r>
              <a:rPr lang="en-US" sz="3000" dirty="0"/>
              <a:t>Managing time effectively</a:t>
            </a:r>
          </a:p>
          <a:p>
            <a:pPr marL="1172718" lvl="3" indent="-514350">
              <a:buFont typeface="+mj-lt"/>
              <a:buAutoNum type="arabicPeriod" startAt="5"/>
            </a:pPr>
            <a:r>
              <a:rPr lang="en-US" sz="3000" dirty="0"/>
              <a:t>Maintaining mental health</a:t>
            </a:r>
          </a:p>
          <a:p>
            <a:pPr marL="658368" lvl="3" indent="0">
              <a:buNone/>
            </a:pPr>
            <a:endParaRPr lang="en-US" sz="3200" dirty="0"/>
          </a:p>
          <a:p>
            <a:pPr marL="658368" lvl="3" indent="0">
              <a:buNone/>
            </a:pPr>
            <a:r>
              <a:rPr lang="en-US" sz="3200" dirty="0"/>
              <a:t>Small group discussion #2</a:t>
            </a:r>
          </a:p>
          <a:p>
            <a:pPr marL="658368" lvl="3" indent="0">
              <a:buNone/>
            </a:pPr>
            <a:endParaRPr lang="en-US" sz="3200" dirty="0"/>
          </a:p>
          <a:p>
            <a:pPr marL="658368" lvl="3" indent="0">
              <a:buNone/>
            </a:pPr>
            <a:r>
              <a:rPr lang="en-US" sz="3200" dirty="0"/>
              <a:t>Concluding discussion</a:t>
            </a:r>
          </a:p>
          <a:p>
            <a:pPr marL="0" indent="0">
              <a:buNone/>
            </a:pPr>
            <a:r>
              <a:rPr lang="en-US" sz="3200" dirty="0"/>
              <a:t>								</a:t>
            </a:r>
            <a:endParaRPr lang="en-US" sz="2400" dirty="0"/>
          </a:p>
          <a:p>
            <a:pPr marL="404813" indent="-404813">
              <a:buFont typeface="Arial" charset="0"/>
              <a:buChar char="•"/>
            </a:pPr>
            <a:endParaRPr lang="en-US" sz="3200" dirty="0"/>
          </a:p>
          <a:p>
            <a:pPr marL="404813" indent="-404813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F640D-DF92-614E-ABF4-B6BFCAFA284C}"/>
              </a:ext>
            </a:extLst>
          </p:cNvPr>
          <p:cNvSpPr txBox="1"/>
          <p:nvPr/>
        </p:nvSpPr>
        <p:spPr>
          <a:xfrm>
            <a:off x="8673149" y="46143"/>
            <a:ext cx="64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0241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5B67A-F16F-1E49-93D9-D3FB53B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604"/>
            <a:ext cx="7909560" cy="1450757"/>
          </a:xfrm>
        </p:spPr>
        <p:txBody>
          <a:bodyPr/>
          <a:lstStyle/>
          <a:p>
            <a:r>
              <a:rPr lang="en-US" dirty="0"/>
              <a:t>If you remember just one thing from this presentation…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5EDD2E0D-D5E7-544D-A6D9-B51607A4D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765138" y="1574114"/>
            <a:ext cx="4114800" cy="4730675"/>
          </a:xfrm>
        </p:spPr>
        <p:txBody>
          <a:bodyPr>
            <a:noAutofit/>
          </a:bodyPr>
          <a:lstStyle/>
          <a:p>
            <a:r>
              <a:rPr lang="en-US" sz="2800" dirty="0"/>
              <a:t>2020 Administrative Professionals' Day</a:t>
            </a:r>
          </a:p>
          <a:p>
            <a:endParaRPr lang="en-US" sz="2800" dirty="0"/>
          </a:p>
          <a:p>
            <a:r>
              <a:rPr lang="en-US" sz="2800" dirty="0"/>
              <a:t>Wednesday, April 22</a:t>
            </a:r>
          </a:p>
          <a:p>
            <a:endParaRPr lang="en-US" sz="2800" dirty="0"/>
          </a:p>
          <a:p>
            <a:r>
              <a:rPr lang="en-US" sz="2800" dirty="0"/>
              <a:t>Always occurs on the Wednesday of the last full  week in April.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47171-9D2B-1B49-B9D0-FCA4AF46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C844-0B2B-2040-90AF-A57A67575A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497E1-F40F-D14E-A13C-BB2FE1CD4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68913"/>
            <a:ext cx="3533733" cy="4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A5E7-F791-AB44-A6B0-FF08C53D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747"/>
            <a:ext cx="9372600" cy="1066800"/>
          </a:xfrm>
        </p:spPr>
        <p:txBody>
          <a:bodyPr>
            <a:normAutofit/>
          </a:bodyPr>
          <a:lstStyle/>
          <a:p>
            <a:r>
              <a:rPr lang="en-US" dirty="0"/>
              <a:t>1. Responding to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75541-BDB0-4547-9871-08E79114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8A477E-5B1B-F648-ACE7-342E53F6B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97499" cy="482208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DBA545-46BD-FD49-983F-C455DD6432D4}"/>
              </a:ext>
            </a:extLst>
          </p:cNvPr>
          <p:cNvSpPr txBox="1"/>
          <p:nvPr/>
        </p:nvSpPr>
        <p:spPr>
          <a:xfrm>
            <a:off x="8610600" y="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  e</a:t>
            </a:r>
          </a:p>
        </p:txBody>
      </p:sp>
    </p:spTree>
    <p:extLst>
      <p:ext uri="{BB962C8B-B14F-4D97-AF65-F5344CB8AC3E}">
        <p14:creationId xmlns:p14="http://schemas.microsoft.com/office/powerpoint/2010/main" val="191471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6" y="304800"/>
            <a:ext cx="8332304" cy="1336956"/>
          </a:xfrm>
        </p:spPr>
        <p:txBody>
          <a:bodyPr>
            <a:normAutofit/>
          </a:bodyPr>
          <a:lstStyle/>
          <a:p>
            <a:r>
              <a:rPr lang="en-US" dirty="0"/>
              <a:t>1. Responding to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32268"/>
            <a:ext cx="7753351" cy="4343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Always take notes and use them as you respond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Listen reflectively </a:t>
            </a:r>
            <a:r>
              <a:rPr lang="mr-IN" sz="3200" dirty="0"/>
              <a:t>–</a:t>
            </a:r>
            <a:r>
              <a:rPr lang="en-US" sz="3200" dirty="0"/>
              <a:t> “What I hear you saying</a:t>
            </a:r>
            <a:r>
              <a:rPr lang="mr-IN" sz="3200" dirty="0"/>
              <a:t>…</a:t>
            </a:r>
            <a:r>
              <a:rPr lang="en-US" sz="3200" dirty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Ask “What would you like to see happen here?”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Tell the person what you need (more time, continued patience, others’ input, etc.)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Keep your focus on the greater good</a:t>
            </a:r>
          </a:p>
          <a:p>
            <a:pPr marL="0" indent="0">
              <a:buNone/>
            </a:pPr>
            <a:r>
              <a:rPr lang="en-US" sz="3200" dirty="0"/>
              <a:t>								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33050" y="120134"/>
            <a:ext cx="53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30117-B29C-A848-9D1E-A86121825B84}"/>
              </a:ext>
            </a:extLst>
          </p:cNvPr>
          <p:cNvSpPr txBox="1"/>
          <p:nvPr/>
        </p:nvSpPr>
        <p:spPr>
          <a:xfrm>
            <a:off x="9506607" y="4398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3C784-DF70-4B4F-9B86-F15E6915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70" y="609600"/>
            <a:ext cx="2744434" cy="2346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Handwritten notes for complaint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1840A-58A7-D249-B753-6E7AC44F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439712A-DA58-2342-AC2D-C0B0D9D9D1C4}" type="slidenum">
              <a:rPr lang="en-US" smtClean="0">
                <a:latin typeface="+mn-lt"/>
              </a:rPr>
              <a:pPr algn="l">
                <a:spcAft>
                  <a:spcPts val="600"/>
                </a:spcAft>
              </a:pPr>
              <a:t>15</a:t>
            </a:fld>
            <a:endParaRPr lang="en-US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4305911-0801-9642-9298-27A184F14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61" y="-36786"/>
            <a:ext cx="5316168" cy="6861696"/>
          </a:xfrm>
        </p:spPr>
      </p:pic>
    </p:spTree>
    <p:extLst>
      <p:ext uri="{BB962C8B-B14F-4D97-AF65-F5344CB8AC3E}">
        <p14:creationId xmlns:p14="http://schemas.microsoft.com/office/powerpoint/2010/main" val="103617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93" y="457199"/>
            <a:ext cx="8042276" cy="1019673"/>
          </a:xfrm>
        </p:spPr>
        <p:txBody>
          <a:bodyPr>
            <a:normAutofit/>
          </a:bodyPr>
          <a:lstStyle/>
          <a:p>
            <a:r>
              <a:rPr lang="en-US" dirty="0"/>
              <a:t>2. Constructing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1730"/>
            <a:ext cx="7737476" cy="46245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Obtain a written indication of faculty preferences (courses, times, etc.)</a:t>
            </a:r>
          </a:p>
          <a:p>
            <a:pPr marL="0" indent="0">
              <a:buNone/>
            </a:pPr>
            <a:r>
              <a:rPr lang="en-US" sz="3200" dirty="0"/>
              <a:t>					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75676" y="188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392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4424"/>
          </a:xfrm>
        </p:spPr>
        <p:txBody>
          <a:bodyPr>
            <a:normAutofit fontScale="90000"/>
          </a:bodyPr>
          <a:lstStyle/>
          <a:p>
            <a:r>
              <a:rPr lang="en-US" dirty="0"/>
              <a:t>Faculty course preference sheet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" y="762000"/>
            <a:ext cx="8957556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age1image1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B986FF-E1FE-7A42-AC3C-E84FD7FB38A2}"/>
              </a:ext>
            </a:extLst>
          </p:cNvPr>
          <p:cNvSpPr txBox="1"/>
          <p:nvPr/>
        </p:nvSpPr>
        <p:spPr>
          <a:xfrm>
            <a:off x="-753035" y="1519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5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93" y="457199"/>
            <a:ext cx="8042276" cy="1019673"/>
          </a:xfrm>
        </p:spPr>
        <p:txBody>
          <a:bodyPr>
            <a:normAutofit/>
          </a:bodyPr>
          <a:lstStyle/>
          <a:p>
            <a:r>
              <a:rPr lang="en-US" dirty="0"/>
              <a:t>2. Constructing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1730"/>
            <a:ext cx="7737476" cy="46245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Obtain a written indication of faculty preferences (courses, times,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Use past teaching assignments to create a record of course rotations</a:t>
            </a:r>
          </a:p>
          <a:p>
            <a:pPr marL="0" indent="0">
              <a:buNone/>
            </a:pPr>
            <a:r>
              <a:rPr lang="en-US" sz="3200" dirty="0"/>
              <a:t>					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75676" y="188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5311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F9C7-733E-9D44-8C9D-FD5E2444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"/>
            <a:ext cx="75438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Tracking faculty course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12380-AD1B-0A44-A2DF-4F7DC993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3C4073-0BB0-AC48-94E6-6AE4859C2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8636"/>
            <a:ext cx="8544635" cy="5812728"/>
          </a:xfrm>
        </p:spPr>
      </p:pic>
    </p:spTree>
    <p:extLst>
      <p:ext uri="{BB962C8B-B14F-4D97-AF65-F5344CB8AC3E}">
        <p14:creationId xmlns:p14="http://schemas.microsoft.com/office/powerpoint/2010/main" val="388408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1939-692C-4749-8DFE-FA5C1D14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Constructing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5345-A49E-454D-93F2-1DEECA65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92441" cy="461405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Obtain a written indication of faculty preferences (courses, times,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Use past teaching assignments to create a record of course rotations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Spread responsibility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Create a common meeting time for committees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Track key information</a:t>
            </a:r>
          </a:p>
          <a:p>
            <a:pPr marL="749808" lvl="1" indent="-457200"/>
            <a:r>
              <a:rPr lang="en-US" sz="3000" dirty="0"/>
              <a:t>Enrollment data</a:t>
            </a:r>
          </a:p>
          <a:p>
            <a:pPr marL="749808" lvl="1" indent="-457200"/>
            <a:r>
              <a:rPr lang="en-US" sz="3000" dirty="0"/>
              <a:t>Faculty preferences</a:t>
            </a:r>
          </a:p>
          <a:p>
            <a:pPr marL="749808" lvl="1" indent="-457200"/>
            <a:r>
              <a:rPr lang="en-US" sz="3000" dirty="0"/>
              <a:t>Committee assignments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Be fair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27DF-951B-E94B-A9E1-5714DE7E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4F50C-B61F-4940-996F-4949FF757ED1}"/>
              </a:ext>
            </a:extLst>
          </p:cNvPr>
          <p:cNvSpPr txBox="1"/>
          <p:nvPr/>
        </p:nvSpPr>
        <p:spPr>
          <a:xfrm>
            <a:off x="8776681" y="0"/>
            <a:ext cx="73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767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6785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Chair </a:t>
            </a:r>
            <a:r>
              <a:rPr lang="mr-IN" dirty="0"/>
              <a:t>–</a:t>
            </a:r>
            <a:r>
              <a:rPr lang="en-US" dirty="0"/>
              <a:t> most difficult job in higher education?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8494"/>
            <a:ext cx="8042276" cy="4681292"/>
          </a:xfrm>
        </p:spPr>
        <p:txBody>
          <a:bodyPr>
            <a:noAutofit/>
          </a:bodyPr>
          <a:lstStyle/>
          <a:p>
            <a:pPr marL="352425" indent="-352425">
              <a:buFont typeface="Arial" charset="0"/>
              <a:buChar char="•"/>
            </a:pPr>
            <a:r>
              <a:rPr lang="en-US" sz="2400" dirty="0"/>
              <a:t>Very little formal training</a:t>
            </a:r>
          </a:p>
          <a:p>
            <a:pPr marL="352425" indent="-352425">
              <a:buFont typeface="Arial" charset="0"/>
              <a:buChar char="•"/>
            </a:pPr>
            <a:r>
              <a:rPr lang="en-US" sz="2400" dirty="0"/>
              <a:t>Steep learning curve</a:t>
            </a:r>
          </a:p>
          <a:p>
            <a:pPr marL="352425" indent="-352425">
              <a:buFont typeface="Arial" charset="0"/>
              <a:buChar char="•"/>
            </a:pPr>
            <a:r>
              <a:rPr lang="en-US" sz="2400" dirty="0"/>
              <a:t>Volume and complexity of issues</a:t>
            </a:r>
          </a:p>
          <a:p>
            <a:pPr marL="352425" indent="-352425">
              <a:buFont typeface="Arial" charset="0"/>
              <a:buChar char="•"/>
            </a:pPr>
            <a:r>
              <a:rPr lang="en-US" sz="2400" dirty="0"/>
              <a:t>Finite time and energy</a:t>
            </a:r>
          </a:p>
          <a:p>
            <a:pPr marL="352425" indent="-352425">
              <a:buFont typeface="Arial" charset="0"/>
              <a:buChar char="•"/>
            </a:pPr>
            <a:r>
              <a:rPr lang="en-US" sz="2400" dirty="0"/>
              <a:t>Isolation from colleagues</a:t>
            </a:r>
          </a:p>
          <a:p>
            <a:pPr marL="352425" indent="-352425">
              <a:buFont typeface="Arial" charset="0"/>
              <a:buChar char="•"/>
            </a:pPr>
            <a:r>
              <a:rPr lang="en-US" sz="2400" dirty="0"/>
              <a:t>Place in between faculty and upper administration</a:t>
            </a:r>
          </a:p>
          <a:p>
            <a:pPr marL="352425" indent="-352425">
              <a:buFont typeface="Arial" charset="0"/>
              <a:buChar char="•"/>
            </a:pPr>
            <a:r>
              <a:rPr lang="en-US" sz="2400" dirty="0"/>
              <a:t>High and low stakes mixed together</a:t>
            </a:r>
          </a:p>
          <a:p>
            <a:pPr marL="352425" indent="-352425">
              <a:buFont typeface="Arial" charset="0"/>
              <a:buChar char="•"/>
            </a:pPr>
            <a:r>
              <a:rPr lang="en-US" sz="2400" dirty="0"/>
              <a:t>Limited resources</a:t>
            </a:r>
          </a:p>
          <a:p>
            <a:pPr marL="352425" indent="-352425">
              <a:buFont typeface="Arial" charset="0"/>
              <a:buChar char="•"/>
              <a:tabLst>
                <a:tab pos="50800" algn="l"/>
              </a:tabLst>
            </a:pPr>
            <a:r>
              <a:rPr lang="en-US" sz="2400" dirty="0"/>
              <a:t>Highly contextualized						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65430" y="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729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1" y="208722"/>
            <a:ext cx="7790798" cy="1485900"/>
          </a:xfrm>
        </p:spPr>
        <p:txBody>
          <a:bodyPr>
            <a:normAutofit/>
          </a:bodyPr>
          <a:lstStyle/>
          <a:p>
            <a:r>
              <a:rPr lang="en-US" sz="4400" dirty="0"/>
              <a:t>3. Managing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00" y="1835200"/>
            <a:ext cx="8124499" cy="46245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Turn off email alerts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Only check email at the start and end of the day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a timer – 30 minutes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Limit replies to 5 lines or 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8998" y="2087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15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073B-79D6-C54D-89E1-1B6A0832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 fontScale="90000"/>
          </a:bodyPr>
          <a:lstStyle/>
          <a:p>
            <a:r>
              <a:rPr lang="en-US" dirty="0"/>
              <a:t>Five lines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325AC-BE1D-B14B-9B1E-1CFA3154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F317B0-D69C-A145-A445-A567482CD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8" y="838201"/>
            <a:ext cx="7749471" cy="548434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92BF3-5F36-9B40-BBDA-8588CBA7C093}"/>
              </a:ext>
            </a:extLst>
          </p:cNvPr>
          <p:cNvSpPr txBox="1"/>
          <p:nvPr/>
        </p:nvSpPr>
        <p:spPr>
          <a:xfrm>
            <a:off x="8673442" y="101939"/>
            <a:ext cx="45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3746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1" y="208722"/>
            <a:ext cx="7790798" cy="1485900"/>
          </a:xfrm>
        </p:spPr>
        <p:txBody>
          <a:bodyPr>
            <a:normAutofit/>
          </a:bodyPr>
          <a:lstStyle/>
          <a:p>
            <a:r>
              <a:rPr lang="en-US" sz="4400" dirty="0"/>
              <a:t>3. Managing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00" y="1835200"/>
            <a:ext cx="8124499" cy="46245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Turn off email alerts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Only check email at the start and end of the day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a timer – 30 minutes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Limit replies to 5 lines or less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Create email templates for commonly sent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8998" y="2087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065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email template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46263"/>
            <a:ext cx="5418875" cy="402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91B76-E184-C640-8332-0984179D1AD2}"/>
              </a:ext>
            </a:extLst>
          </p:cNvPr>
          <p:cNvSpPr txBox="1"/>
          <p:nvPr/>
        </p:nvSpPr>
        <p:spPr>
          <a:xfrm>
            <a:off x="8686800" y="101938"/>
            <a:ext cx="58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2993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1" y="208722"/>
            <a:ext cx="7790798" cy="1485900"/>
          </a:xfrm>
        </p:spPr>
        <p:txBody>
          <a:bodyPr>
            <a:normAutofit/>
          </a:bodyPr>
          <a:lstStyle/>
          <a:p>
            <a:r>
              <a:rPr lang="en-US" sz="4400" dirty="0"/>
              <a:t>3. Managing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00" y="1835200"/>
            <a:ext cx="8124499" cy="46245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Turn off email alerts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Only check email at the start and end of the day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a timer – 30 minutes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Limit replies to 5 lines or less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Create email templates for commonly sent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Remember inbox is not a to-do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Construct a simple filing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Options: Reply or Forward or File or </a:t>
            </a:r>
            <a:r>
              <a:rPr lang="en-US" sz="2800" b="1" dirty="0"/>
              <a:t>Wait</a:t>
            </a:r>
            <a:r>
              <a:rPr lang="en-US" sz="2800" dirty="0"/>
              <a:t> or </a:t>
            </a:r>
            <a:r>
              <a:rPr lang="en-US" sz="2800" b="1" dirty="0"/>
              <a:t>Delete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8998" y="2087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177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30"/>
            <a:ext cx="8042276" cy="1336956"/>
          </a:xfrm>
        </p:spPr>
        <p:txBody>
          <a:bodyPr>
            <a:normAutofit/>
          </a:bodyPr>
          <a:lstStyle/>
          <a:p>
            <a:r>
              <a:rPr lang="en-US" dirty="0"/>
              <a:t>4. Working with the Dean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141"/>
            <a:ext cx="6858000" cy="47122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Take time to learn the dean’s pressures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Understand that trust has to go both 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Invite the dean </a:t>
            </a:r>
            <a:r>
              <a:rPr lang="mr-IN" sz="3200" dirty="0"/>
              <a:t>–</a:t>
            </a:r>
            <a:r>
              <a:rPr lang="en-US" sz="3200" dirty="0"/>
              <a:t> to a meeting, to an event,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Pick your battles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Bring a written list/agenda to meetings: </a:t>
            </a:r>
          </a:p>
          <a:p>
            <a:pPr marL="1264158" lvl="4" indent="-514350">
              <a:buFont typeface="+mj-lt"/>
              <a:buAutoNum type="arabicParenR"/>
            </a:pPr>
            <a:r>
              <a:rPr lang="en-US" sz="2600" dirty="0"/>
              <a:t>Good news to share</a:t>
            </a:r>
          </a:p>
          <a:p>
            <a:pPr marL="1264158" lvl="4" indent="-514350">
              <a:buFont typeface="+mj-lt"/>
              <a:buAutoNum type="arabicParenR"/>
            </a:pPr>
            <a:r>
              <a:rPr lang="en-US" sz="2600" dirty="0"/>
              <a:t>Your greatest need at the moment</a:t>
            </a:r>
          </a:p>
          <a:p>
            <a:pPr marL="1264158" lvl="4" indent="-514350">
              <a:buFont typeface="+mj-lt"/>
              <a:buAutoNum type="arabicParenR"/>
            </a:pPr>
            <a:r>
              <a:rPr lang="en-US" sz="2600" dirty="0"/>
              <a:t>Other items in order of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67570" y="2056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CBEF-B0A7-2741-9ADC-0FFCCD28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1580"/>
            <a:ext cx="7543800" cy="551596"/>
          </a:xfrm>
        </p:spPr>
        <p:txBody>
          <a:bodyPr>
            <a:normAutofit fontScale="90000"/>
          </a:bodyPr>
          <a:lstStyle/>
          <a:p>
            <a:r>
              <a:rPr lang="en-US" dirty="0"/>
              <a:t>Nightmare memo for the dean…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17E411-439C-0943-A701-5C56EBB6B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01" y="673176"/>
            <a:ext cx="4600105" cy="55752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FB3-6A25-FB45-8E01-00D02303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50FAA-C832-A749-B573-B8CEF4597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73176"/>
            <a:ext cx="4696416" cy="56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7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8FFA-B7CB-844E-B489-0B092134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13596"/>
          </a:xfrm>
        </p:spPr>
        <p:txBody>
          <a:bodyPr>
            <a:normAutofit/>
          </a:bodyPr>
          <a:lstStyle/>
          <a:p>
            <a:r>
              <a:rPr lang="en-US" dirty="0"/>
              <a:t>Small group discussion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537B-F421-0E4F-A752-A020E22D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40041" cy="4326466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Reflect on the four strategies covered so far: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Responding to complaints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Constructing schedules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Managing email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Working with the dean</a:t>
            </a:r>
          </a:p>
          <a:p>
            <a:pPr marL="0" indent="0">
              <a:buNone/>
            </a:pPr>
            <a:r>
              <a:rPr lang="en-US" sz="3600" dirty="0"/>
              <a:t>Discuss briefly your experiences with these issues, sharing ideas and practical strategies.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37A87-E803-4148-A6C7-369B62B8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92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3DD4-7DB7-DA40-9301-ABAE5485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64CB-1978-4044-BFAC-930446589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Reminder to please fill out session evaluations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B4C5B-4BAD-4240-B823-7BC3EAAC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93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C181-DF10-5543-8BB6-27C8D6FA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Break – 30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BECD-6767-1749-B276-925C96560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Grab a cup of coffee or a snack as you continue your conversation. We will reconvene at 11:00.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FC09-11CE-DB48-A374-59A1A4F9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6405-8F57-824F-B716-B6B54647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piece of note paper…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AD6B-BFED-E440-B255-8FACD5F99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one key question or issue you are wondering how to address?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3D5FE-79EE-0D45-B2D9-AB5B298A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42276" cy="1336956"/>
          </a:xfrm>
        </p:spPr>
        <p:txBody>
          <a:bodyPr>
            <a:normAutofit/>
          </a:bodyPr>
          <a:lstStyle/>
          <a:p>
            <a:r>
              <a:rPr lang="en-US" dirty="0"/>
              <a:t>5. Handling Difficult Colleagues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071"/>
            <a:ext cx="7661276" cy="458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24023" y="120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073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300C-081A-7C4C-A0C8-73DB8922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wish for…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882C1F-E1D8-C24D-A63D-2E692C5D5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1939925"/>
            <a:ext cx="5715000" cy="3835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802A8-273B-1747-8CB6-D6A63155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9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6394-C8B0-0A47-91DF-98AC2EA8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often get.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66D07-A3DE-B746-B046-57F7BDD13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7" y="1846263"/>
            <a:ext cx="7205716" cy="4022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66FDD-67AF-744F-AE9C-117C1985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80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C4DF-00BA-9146-A43D-2F01B6FC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When difficult colleagues attack...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1D3F-9FD4-6041-A44B-A742E637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25662"/>
          </a:xfrm>
        </p:spPr>
        <p:txBody>
          <a:bodyPr>
            <a:normAutofit fontScale="92500" lnSpcReduction="10000"/>
          </a:bodyPr>
          <a:lstStyle/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I just want to play devil’s advocate here….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I’m not doing this for me, I’m concerned about others.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We tried that a long time ago and it didn’t work.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After all these years, I don’t think I should have to ______. 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I don’t know why you won’t go to bat on this. You don’t get it.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Why does so-and-so get to…?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Apparently, I’m the only one who…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That’s not in the contract.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[GLARING]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dirty="0"/>
              <a:t>[LOUD SIGHING]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b="1" dirty="0"/>
              <a:t>[SHOUTING]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C0D00-6AA4-0349-8CF0-500AC202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42276" cy="1336956"/>
          </a:xfrm>
        </p:spPr>
        <p:txBody>
          <a:bodyPr>
            <a:normAutofit/>
          </a:bodyPr>
          <a:lstStyle/>
          <a:p>
            <a:r>
              <a:rPr lang="en-US" dirty="0"/>
              <a:t>5. Handling Difficult Colleagues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071"/>
            <a:ext cx="7661276" cy="458071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Understand that very few people act poorly on purpose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Stay calm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Calm down some more.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Learn the issues that set off difficult colleagues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Explain what you need to be helpful – Be specific and assertive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Find a way to value difficult faculty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Work towards closure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24023" y="120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828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113"/>
            <a:ext cx="8610600" cy="1336956"/>
          </a:xfrm>
        </p:spPr>
        <p:txBody>
          <a:bodyPr>
            <a:normAutofit fontScale="90000"/>
          </a:bodyPr>
          <a:lstStyle/>
          <a:p>
            <a:r>
              <a:rPr lang="en-US" dirty="0"/>
              <a:t>6. Promoting Departmental Harmony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80727"/>
            <a:ext cx="7494963" cy="406287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Apologize for situations and circumstances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Send thank you notes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Recognize achievements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Record key details you hear from colleagues (trips, milestones, events, etc.)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Enlist administrative assistant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MBWA </a:t>
            </a:r>
            <a:r>
              <a:rPr lang="mr-IN" sz="3200" dirty="0"/>
              <a:t>–</a:t>
            </a:r>
            <a:r>
              <a:rPr lang="en-US" sz="3200" dirty="0"/>
              <a:t> Manage By Walking Around</a:t>
            </a:r>
          </a:p>
          <a:p>
            <a:pPr marL="0" indent="0">
              <a:buNone/>
            </a:pPr>
            <a:r>
              <a:rPr lang="en-US" sz="3200" dirty="0"/>
              <a:t>			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24023" y="1234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31C9-DD06-FE43-967B-607E48F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 value of mandatory fun…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912A73-B2AD-FF40-A67D-38E999356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7196"/>
            <a:ext cx="5257800" cy="631155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B5BA-2820-3E4E-A961-738DFF2D6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68D86-1E62-734E-8446-D3745A3A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38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78B6-B4C7-2F4A-909A-83B559D8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Managing Time Effectively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04AE-043C-2B4B-A520-2B19FA8B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16241" cy="417406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Set no more than three goals for each 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Enlist administrative assistant as resource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Practice effective email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Two-minute drill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Periodic review of department goals/priorities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Block time for individual goals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E2AA6-CE45-FA48-8DC0-1E61CCBC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58057-1C54-AD4C-965C-843503F1A751}"/>
              </a:ext>
            </a:extLst>
          </p:cNvPr>
          <p:cNvSpPr txBox="1"/>
          <p:nvPr/>
        </p:nvSpPr>
        <p:spPr>
          <a:xfrm>
            <a:off x="8686800" y="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167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653"/>
            <a:ext cx="7200900" cy="1485900"/>
          </a:xfrm>
        </p:spPr>
        <p:txBody>
          <a:bodyPr/>
          <a:lstStyle/>
          <a:p>
            <a:r>
              <a:rPr lang="en-US" dirty="0"/>
              <a:t>8. Maintaining Mental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71162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Remember the chair is a role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Work towards the 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Stay out of the weeds (as much as possible)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Have a chair confidant</a:t>
            </a:r>
          </a:p>
          <a:p>
            <a:pPr marL="0" indent="0">
              <a:buNone/>
            </a:pPr>
            <a:r>
              <a:rPr lang="en-US" sz="3600" dirty="0"/>
              <a:t>	    </a:t>
            </a: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6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10600" y="1916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265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B3C1C-4C4D-AB4C-87EB-DD075780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70" y="1363209"/>
            <a:ext cx="2744434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Confiding over a competitive round of (mini</a:t>
            </a:r>
            <a:r>
              <a:rPr lang="en-US" sz="3800">
                <a:solidFill>
                  <a:srgbClr val="FFFFFF"/>
                </a:solidFill>
              </a:rPr>
              <a:t>) golf…</a:t>
            </a:r>
            <a:br>
              <a:rPr lang="en-US" sz="3800" dirty="0">
                <a:solidFill>
                  <a:srgbClr val="FFFFFF"/>
                </a:solidFill>
              </a:rPr>
            </a:br>
            <a:br>
              <a:rPr lang="en-US" sz="3800" dirty="0">
                <a:solidFill>
                  <a:srgbClr val="FFFFFF"/>
                </a:solidFill>
              </a:rPr>
            </a:br>
            <a:br>
              <a:rPr lang="en-US" sz="3800" dirty="0"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F0B3-B6C4-964F-B246-F46D5DAE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439712A-DA58-2342-AC2D-C0B0D9D9D1C4}" type="slidenum">
              <a:rPr lang="en-US" smtClean="0">
                <a:latin typeface="+mn-lt"/>
              </a:rPr>
              <a:pPr algn="l">
                <a:spcAft>
                  <a:spcPts val="600"/>
                </a:spcAft>
              </a:pPr>
              <a:t>40</a:t>
            </a:fld>
            <a:endParaRPr lang="en-US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CBCD14-B1CF-E540-81E0-BA67E6303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r="2" b="814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08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79462" y="445699"/>
            <a:ext cx="8042276" cy="1336956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Calibri" charset="0"/>
                <a:ea typeface="MS PGothic" charset="0"/>
              </a:rPr>
              <a:t>Gian</a:t>
            </a:r>
            <a:r>
              <a:rPr lang="en-US" sz="4000" b="1" dirty="0">
                <a:latin typeface="Calibri" charset="0"/>
                <a:ea typeface="MS PGothic" charset="0"/>
              </a:rPr>
              <a:t> </a:t>
            </a:r>
            <a:r>
              <a:rPr lang="en-US" sz="4000" b="1" dirty="0" err="1">
                <a:latin typeface="Calibri" charset="0"/>
                <a:ea typeface="MS PGothic" charset="0"/>
              </a:rPr>
              <a:t>Pagnucci</a:t>
            </a:r>
            <a:br>
              <a:rPr lang="en-US" sz="4000" dirty="0">
                <a:latin typeface="Calibri" charset="0"/>
                <a:ea typeface="MS PGothic" charset="0"/>
              </a:rPr>
            </a:br>
            <a:r>
              <a:rPr lang="en-US" sz="4000" dirty="0">
                <a:latin typeface="Calibri" charset="0"/>
                <a:ea typeface="MS PGothic" charset="0"/>
              </a:rPr>
              <a:t>Indiana University of Pennsylvania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91209" y="1981200"/>
            <a:ext cx="8229600" cy="41910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English Department chair for 10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Midsize university: 10,000 students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Chairs elected for 3-year term (no maximum)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Unionized faculty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Responsible for schedule, evaluation, day-to-day operation, curriculum, student problems, resource management, budgets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Fun Fact: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  Avid comic book collector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  Still playing Pokémon Go (even though it’s no longer cool)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457200" lvl="1" indent="-457200">
              <a:buFont typeface="Arial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653"/>
            <a:ext cx="7200900" cy="1485900"/>
          </a:xfrm>
        </p:spPr>
        <p:txBody>
          <a:bodyPr/>
          <a:lstStyle/>
          <a:p>
            <a:r>
              <a:rPr lang="en-US" dirty="0"/>
              <a:t>8. Maintaining Mental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71162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Remember the chair is a role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Work towards the 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Stay out of the weeds (as much as possible)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Have a chair confidant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Exercise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Walk away at the end of the day	    </a:t>
            </a: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6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10600" y="1916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069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CC9C-576A-BD42-9949-9DB89784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5831-6393-5A43-95F2-5723FB60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Reflect on the last four strategies covered: 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200" dirty="0"/>
              <a:t>Handling difficult colleagues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200" dirty="0"/>
              <a:t>Promoting departmental harmony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200" dirty="0"/>
              <a:t>Managing time effectively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200" dirty="0"/>
              <a:t>Maintaining mental health</a:t>
            </a:r>
          </a:p>
          <a:p>
            <a:pPr marL="0" indent="0">
              <a:buNone/>
            </a:pPr>
            <a:r>
              <a:rPr lang="en-US" sz="3200" dirty="0"/>
              <a:t>Discuss briefly your experiences with these issues, sharing ideas and practical strategies.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EA389-4174-4C46-A439-315A8401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83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91914"/>
            <a:ext cx="7200900" cy="940693"/>
          </a:xfrm>
        </p:spPr>
        <p:txBody>
          <a:bodyPr/>
          <a:lstStyle/>
          <a:p>
            <a:r>
              <a:rPr lang="en-US" dirty="0"/>
              <a:t>Concluding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81200"/>
            <a:ext cx="7200900" cy="3581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Questions from either of your small group discussions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Additional thoughts, strategies, or issues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43</a:t>
            </a:fld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9760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3DD4-7DB7-DA40-9301-ABAE5485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64CB-1978-4044-BFAC-930446589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Reminder to please fill out session evaluations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B4C5B-4BAD-4240-B823-7BC3EAAC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5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BEAA-840E-0E4B-A26E-DBC93199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reasons to be chair…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5040-FDEE-504A-8410-97F86C0A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801624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Help a student in 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Recognize excellence in a faculty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Reward staff for a job well done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Move the department forward on a key 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Solve a persistent problem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0E053-0D2F-4741-853E-4D7BC9B7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86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55719"/>
            <a:ext cx="8651876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Help for Academic Departments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505"/>
            <a:ext cx="8042276" cy="42906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Email us for scheduling information: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Ethan Krase, Ph.D.</a:t>
            </a:r>
          </a:p>
          <a:p>
            <a:pPr marL="630936" lvl="2" indent="0">
              <a:buNone/>
            </a:pPr>
            <a:r>
              <a:rPr lang="en-US" sz="3600" b="1" dirty="0" err="1">
                <a:solidFill>
                  <a:srgbClr val="3366FF"/>
                </a:solidFill>
              </a:rPr>
              <a:t>ekrase@winona.edu</a:t>
            </a:r>
            <a:endParaRPr lang="en-US" sz="3600" b="1" dirty="0">
              <a:solidFill>
                <a:srgbClr val="3366FF"/>
              </a:solidFill>
            </a:endParaRP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Gian Pagnucci, Ph.D.</a:t>
            </a:r>
          </a:p>
          <a:p>
            <a:pPr marL="630936" lvl="2" indent="0">
              <a:buNone/>
            </a:pPr>
            <a:r>
              <a:rPr lang="en-US" sz="3600" b="1" dirty="0" err="1">
                <a:solidFill>
                  <a:srgbClr val="3366FF"/>
                </a:solidFill>
              </a:rPr>
              <a:t>pagnucci@iup.edu</a:t>
            </a:r>
            <a:endParaRPr lang="en-US" sz="3600" b="1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2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93611" y="439333"/>
            <a:ext cx="8042276" cy="133695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charset="0"/>
                <a:ea typeface="MS PGothic" charset="0"/>
              </a:rPr>
              <a:t>Ethan Krase</a:t>
            </a:r>
            <a:br>
              <a:rPr lang="en-US" sz="4000" b="1" dirty="0">
                <a:latin typeface="Calibri" charset="0"/>
                <a:ea typeface="MS PGothic" charset="0"/>
              </a:rPr>
            </a:br>
            <a:r>
              <a:rPr lang="en-US" sz="4000" dirty="0">
                <a:latin typeface="Calibri" charset="0"/>
                <a:ea typeface="MS PGothic" charset="0"/>
              </a:rPr>
              <a:t>Winona State University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42672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English Department chair for 9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Midsize university: 7,500 students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Chairs elected for 3-year term (maximum of 3 terms)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Unionized faculty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Responsible for schedule, evaluation, day-to-day operation, curriculum, student problems, resource management, budgets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Fun Facts: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 Group fitness instructor on the side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 Compulsive fisherman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457200" lvl="1" indent="-4572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4BE83-6D28-7B4C-A196-CA9B7082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Happy chairperson with smallmouth bass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E54AA-220B-6040-A9B1-0E0ED7E1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439712A-DA58-2342-AC2D-C0B0D9D9D1C4}" type="slidenum">
              <a:rPr lang="en-US" smtClean="0">
                <a:latin typeface="+mn-lt"/>
              </a:rPr>
              <a:pPr algn="l">
                <a:spcAft>
                  <a:spcPts val="600"/>
                </a:spcAft>
              </a:pPr>
              <a:t>7</a:t>
            </a:fld>
            <a:endParaRPr lang="en-US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9C0A72-289F-5641-8F12-3471BBD24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195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97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94EC-8D90-8248-BDA8-C5F4DF33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FF7C9-51C5-704E-8CFE-B8058F519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4400" dirty="0"/>
              <a:t>Unfortunately, we do not have a slide of Gian playing Pokémon Go.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4400" dirty="0"/>
              <a:t>Ethan feels bad about that and will try to address this in future presentations.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B3FE-C81F-6940-8980-379CB9E3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51" y="304800"/>
            <a:ext cx="7543800" cy="1450757"/>
          </a:xfrm>
        </p:spPr>
        <p:txBody>
          <a:bodyPr/>
          <a:lstStyle/>
          <a:p>
            <a:r>
              <a:rPr lang="en-US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6873"/>
            <a:ext cx="8686800" cy="4898038"/>
          </a:xfrm>
        </p:spPr>
        <p:txBody>
          <a:bodyPr>
            <a:normAutofit fontScale="92500" lnSpcReduction="20000"/>
          </a:bodyPr>
          <a:lstStyle/>
          <a:p>
            <a:pPr marL="404813" indent="-404813">
              <a:buFont typeface="Arial" charset="0"/>
              <a:buChar char="•"/>
            </a:pPr>
            <a:r>
              <a:rPr lang="en-US" sz="3500" dirty="0"/>
              <a:t>Review strategies for helping newer chairs be more effective in eight key areas: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Responding to complaints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Constructing schedules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Managing email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Working with the dean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Handling difficult colleagues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Promoting departmental harmony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Managing time effectively</a:t>
            </a:r>
          </a:p>
          <a:p>
            <a:pPr marL="1172718" lvl="3" indent="-514350">
              <a:buFont typeface="+mj-lt"/>
              <a:buAutoNum type="arabicPeriod"/>
            </a:pPr>
            <a:r>
              <a:rPr lang="en-US" sz="3000" dirty="0"/>
              <a:t>Maintaining mental health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			</a:t>
            </a:r>
            <a:endParaRPr lang="en-US" sz="2400" dirty="0"/>
          </a:p>
          <a:p>
            <a:pPr marL="404813" indent="-404813">
              <a:buFont typeface="Arial" charset="0"/>
              <a:buChar char="•"/>
            </a:pPr>
            <a:endParaRPr lang="en-US" sz="3200" dirty="0"/>
          </a:p>
          <a:p>
            <a:pPr marL="404813" indent="-404813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08783" y="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51" y="304800"/>
            <a:ext cx="7543800" cy="1450757"/>
          </a:xfrm>
        </p:spPr>
        <p:txBody>
          <a:bodyPr/>
          <a:lstStyle/>
          <a:p>
            <a:r>
              <a:rPr lang="en-US" dirty="0"/>
              <a:t>Session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6872"/>
            <a:ext cx="7238999" cy="4532914"/>
          </a:xfrm>
        </p:spPr>
        <p:txBody>
          <a:bodyPr>
            <a:normAutofit fontScale="47500" lnSpcReduction="20000"/>
          </a:bodyPr>
          <a:lstStyle/>
          <a:p>
            <a:pPr marL="404813" indent="-404813">
              <a:buFont typeface="Arial" charset="0"/>
              <a:buChar char="•"/>
            </a:pPr>
            <a:r>
              <a:rPr lang="en-US" sz="6700" dirty="0"/>
              <a:t>Focus on practical strategies </a:t>
            </a:r>
          </a:p>
          <a:p>
            <a:pPr marL="404813" indent="-404813">
              <a:buFont typeface="Arial" charset="0"/>
              <a:buChar char="•"/>
            </a:pPr>
            <a:r>
              <a:rPr lang="en-US" sz="6700" dirty="0"/>
              <a:t>Tap into shared knowledge</a:t>
            </a:r>
          </a:p>
          <a:p>
            <a:pPr marL="404813" indent="-404813">
              <a:buFont typeface="Arial" charset="0"/>
              <a:buChar char="•"/>
            </a:pPr>
            <a:r>
              <a:rPr lang="en-US" sz="6700" dirty="0"/>
              <a:t>Allow time for discussion</a:t>
            </a:r>
          </a:p>
          <a:p>
            <a:pPr marL="404813" indent="-404813">
              <a:buFont typeface="Arial" charset="0"/>
              <a:buChar char="•"/>
            </a:pPr>
            <a:r>
              <a:rPr lang="en-US" sz="6700" dirty="0"/>
              <a:t>Create space for connection</a:t>
            </a:r>
          </a:p>
          <a:p>
            <a:pPr marL="404813" indent="-404813">
              <a:buFont typeface="Arial" charset="0"/>
              <a:buChar char="•"/>
            </a:pPr>
            <a:r>
              <a:rPr lang="en-US" sz="6700" dirty="0"/>
              <a:t>Address universal questions</a:t>
            </a:r>
          </a:p>
          <a:p>
            <a:pPr marL="404813" indent="-404813">
              <a:buFont typeface="Arial" charset="0"/>
              <a:buChar char="•"/>
            </a:pPr>
            <a:r>
              <a:rPr lang="en-US" sz="6700" dirty="0"/>
              <a:t>Motivate purposeful reflection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			</a:t>
            </a:r>
            <a:endParaRPr lang="en-US" sz="2400" dirty="0"/>
          </a:p>
          <a:p>
            <a:pPr marL="404813" indent="-404813">
              <a:buFont typeface="Arial" charset="0"/>
              <a:buChar char="•"/>
            </a:pPr>
            <a:endParaRPr lang="en-US" sz="3200" dirty="0"/>
          </a:p>
          <a:p>
            <a:pPr marL="404813" indent="-404813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712A-DA58-2342-AC2D-C0B0D9D9D1C4}" type="slidenum">
              <a:rPr lang="en-US" smtClean="0"/>
              <a:pPr/>
              <a:t>10</a:t>
            </a:fld>
            <a:r>
              <a:rPr lang="en-US" dirty="0"/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8708783" y="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812512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1376</Words>
  <Application>Microsoft Macintosh PowerPoint</Application>
  <PresentationFormat>On-screen Show (4:3)</PresentationFormat>
  <Paragraphs>313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Retrospect</vt:lpstr>
      <vt:lpstr>From Surviving to Thriving: Top Tips to Help Newer Chairs</vt:lpstr>
      <vt:lpstr>Department Chair – most difficult job in higher education? </vt:lpstr>
      <vt:lpstr>On a piece of note paper…</vt:lpstr>
      <vt:lpstr>Gian Pagnucci Indiana University of Pennsylvania</vt:lpstr>
      <vt:lpstr>Ethan Krase Winona State University</vt:lpstr>
      <vt:lpstr>Happy chairperson with smallmouth bass</vt:lpstr>
      <vt:lpstr>Note:</vt:lpstr>
      <vt:lpstr>Session Objectives</vt:lpstr>
      <vt:lpstr>Session Description</vt:lpstr>
      <vt:lpstr>Schedule</vt:lpstr>
      <vt:lpstr>If you remember just one thing from this presentation…</vt:lpstr>
      <vt:lpstr>1. Responding to Complaints</vt:lpstr>
      <vt:lpstr>1. Responding to Complaints</vt:lpstr>
      <vt:lpstr>Handwritten notes for complaint meeting</vt:lpstr>
      <vt:lpstr>2. Constructing Schedules</vt:lpstr>
      <vt:lpstr>Faculty course preference sheet </vt:lpstr>
      <vt:lpstr>2. Constructing Schedules</vt:lpstr>
      <vt:lpstr>Tracking faculty course assignments</vt:lpstr>
      <vt:lpstr>2. Constructing Schedules</vt:lpstr>
      <vt:lpstr>3. Managing Email</vt:lpstr>
      <vt:lpstr>Five lines or less?</vt:lpstr>
      <vt:lpstr>3. Managing Email</vt:lpstr>
      <vt:lpstr>Sample email template</vt:lpstr>
      <vt:lpstr>3. Managing Email</vt:lpstr>
      <vt:lpstr>4. Working with the Dean</vt:lpstr>
      <vt:lpstr>Nightmare memo for the dean…</vt:lpstr>
      <vt:lpstr>Small group discussion #1</vt:lpstr>
      <vt:lpstr>Session evaluations</vt:lpstr>
      <vt:lpstr>Session Break – 30 minutes</vt:lpstr>
      <vt:lpstr>5. Handling Difficult Colleagues</vt:lpstr>
      <vt:lpstr>What we wish for…</vt:lpstr>
      <vt:lpstr>What we often get.</vt:lpstr>
      <vt:lpstr>When difficult colleagues attack...</vt:lpstr>
      <vt:lpstr>5. Handling Difficult Colleagues</vt:lpstr>
      <vt:lpstr>6. Promoting Departmental Harmony</vt:lpstr>
      <vt:lpstr>Remember the value of mandatory fun…</vt:lpstr>
      <vt:lpstr>7. Managing Time Effectively</vt:lpstr>
      <vt:lpstr>8. Maintaining Mental Health </vt:lpstr>
      <vt:lpstr>Confiding over a competitive round of (mini) golf…   </vt:lpstr>
      <vt:lpstr>8. Maintaining Mental Health </vt:lpstr>
      <vt:lpstr>Small group discussion #2</vt:lpstr>
      <vt:lpstr>Concluding discussion</vt:lpstr>
      <vt:lpstr>Session evaluations</vt:lpstr>
      <vt:lpstr>The good reasons to be chair…</vt:lpstr>
      <vt:lpstr>More Help for Academic Departments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Surviving to Thriving: Top Tips to Help Newer Chairs</dc:title>
  <dc:creator>REVISION</dc:creator>
  <cp:lastModifiedBy>Krase, Ethan</cp:lastModifiedBy>
  <cp:revision>2</cp:revision>
  <dcterms:created xsi:type="dcterms:W3CDTF">2019-02-08T12:12:08Z</dcterms:created>
  <dcterms:modified xsi:type="dcterms:W3CDTF">2020-02-06T16:42:01Z</dcterms:modified>
</cp:coreProperties>
</file>