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4238" r:id="rId1"/>
  </p:sldMasterIdLst>
  <p:notesMasterIdLst>
    <p:notesMasterId r:id="rId47"/>
  </p:notesMasterIdLst>
  <p:handoutMasterIdLst>
    <p:handoutMasterId r:id="rId48"/>
  </p:handoutMasterIdLst>
  <p:sldIdLst>
    <p:sldId id="258" r:id="rId2"/>
    <p:sldId id="330" r:id="rId3"/>
    <p:sldId id="368" r:id="rId4"/>
    <p:sldId id="264" r:id="rId5"/>
    <p:sldId id="288" r:id="rId6"/>
    <p:sldId id="373" r:id="rId7"/>
    <p:sldId id="374" r:id="rId8"/>
    <p:sldId id="334" r:id="rId9"/>
    <p:sldId id="359" r:id="rId10"/>
    <p:sldId id="365" r:id="rId11"/>
    <p:sldId id="367" r:id="rId12"/>
    <p:sldId id="358" r:id="rId13"/>
    <p:sldId id="340" r:id="rId14"/>
    <p:sldId id="366" r:id="rId15"/>
    <p:sldId id="341" r:id="rId16"/>
    <p:sldId id="346" r:id="rId17"/>
    <p:sldId id="361" r:id="rId18"/>
    <p:sldId id="348" r:id="rId19"/>
    <p:sldId id="360" r:id="rId20"/>
    <p:sldId id="339" r:id="rId21"/>
    <p:sldId id="349" r:id="rId22"/>
    <p:sldId id="362" r:id="rId23"/>
    <p:sldId id="347" r:id="rId24"/>
    <p:sldId id="363" r:id="rId25"/>
    <p:sldId id="342" r:id="rId26"/>
    <p:sldId id="350" r:id="rId27"/>
    <p:sldId id="353" r:id="rId28"/>
    <p:sldId id="377" r:id="rId29"/>
    <p:sldId id="355" r:id="rId30"/>
    <p:sldId id="343" r:id="rId31"/>
    <p:sldId id="375" r:id="rId32"/>
    <p:sldId id="376" r:id="rId33"/>
    <p:sldId id="369" r:id="rId34"/>
    <p:sldId id="370" r:id="rId35"/>
    <p:sldId id="344" r:id="rId36"/>
    <p:sldId id="351" r:id="rId37"/>
    <p:sldId id="352" r:id="rId38"/>
    <p:sldId id="345" r:id="rId39"/>
    <p:sldId id="372" r:id="rId40"/>
    <p:sldId id="371" r:id="rId41"/>
    <p:sldId id="356" r:id="rId42"/>
    <p:sldId id="329" r:id="rId43"/>
    <p:sldId id="378" r:id="rId44"/>
    <p:sldId id="357" r:id="rId45"/>
    <p:sldId id="338" r:id="rId4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than Krase" initials="EK" lastIdx="12" clrIdx="0"/>
  <p:cmAuthor id="1" name="Gian Pagnucci" initials="GP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99A6EA-F11B-7445-91F5-4A2DF2CDDF30}" v="15" dt="2020-02-06T16:40:51.4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20" autoAdjust="0"/>
    <p:restoredTop sz="94771"/>
  </p:normalViewPr>
  <p:slideViewPr>
    <p:cSldViewPr>
      <p:cViewPr varScale="1">
        <p:scale>
          <a:sx n="100" d="100"/>
          <a:sy n="100" d="100"/>
        </p:scale>
        <p:origin x="640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ase, Ethan" userId="d0003b93-a40f-46b3-99fb-fd849923c5c4" providerId="ADAL" clId="{3799A6EA-F11B-7445-91F5-4A2DF2CDDF30}"/>
    <pc:docChg chg="undo custSel addSld modSld sldOrd">
      <pc:chgData name="Krase, Ethan" userId="d0003b93-a40f-46b3-99fb-fd849923c5c4" providerId="ADAL" clId="{3799A6EA-F11B-7445-91F5-4A2DF2CDDF30}" dt="2020-02-06T16:41:54.479" v="587" actId="5793"/>
      <pc:docMkLst>
        <pc:docMk/>
      </pc:docMkLst>
      <pc:sldChg chg="modSp">
        <pc:chgData name="Krase, Ethan" userId="d0003b93-a40f-46b3-99fb-fd849923c5c4" providerId="ADAL" clId="{3799A6EA-F11B-7445-91F5-4A2DF2CDDF30}" dt="2020-02-06T16:06:34.821" v="56" actId="20577"/>
        <pc:sldMkLst>
          <pc:docMk/>
          <pc:sldMk cId="0" sldId="264"/>
        </pc:sldMkLst>
        <pc:spChg chg="mod">
          <ac:chgData name="Krase, Ethan" userId="d0003b93-a40f-46b3-99fb-fd849923c5c4" providerId="ADAL" clId="{3799A6EA-F11B-7445-91F5-4A2DF2CDDF30}" dt="2020-02-06T16:06:34.821" v="56" actId="20577"/>
          <ac:spMkLst>
            <pc:docMk/>
            <pc:sldMk cId="0" sldId="264"/>
            <ac:spMk id="17411" creationId="{00000000-0000-0000-0000-000000000000}"/>
          </ac:spMkLst>
        </pc:spChg>
      </pc:sldChg>
      <pc:sldChg chg="modSp">
        <pc:chgData name="Krase, Ethan" userId="d0003b93-a40f-46b3-99fb-fd849923c5c4" providerId="ADAL" clId="{3799A6EA-F11B-7445-91F5-4A2DF2CDDF30}" dt="2020-02-06T16:07:12.285" v="58" actId="20577"/>
        <pc:sldMkLst>
          <pc:docMk/>
          <pc:sldMk cId="0" sldId="288"/>
        </pc:sldMkLst>
        <pc:spChg chg="mod">
          <ac:chgData name="Krase, Ethan" userId="d0003b93-a40f-46b3-99fb-fd849923c5c4" providerId="ADAL" clId="{3799A6EA-F11B-7445-91F5-4A2DF2CDDF30}" dt="2020-02-06T16:07:12.285" v="58" actId="20577"/>
          <ac:spMkLst>
            <pc:docMk/>
            <pc:sldMk cId="0" sldId="288"/>
            <ac:spMk id="17411" creationId="{00000000-0000-0000-0000-000000000000}"/>
          </ac:spMkLst>
        </pc:spChg>
      </pc:sldChg>
      <pc:sldChg chg="modSp">
        <pc:chgData name="Krase, Ethan" userId="d0003b93-a40f-46b3-99fb-fd849923c5c4" providerId="ADAL" clId="{3799A6EA-F11B-7445-91F5-4A2DF2CDDF30}" dt="2020-02-06T16:38:08.127" v="388" actId="20577"/>
        <pc:sldMkLst>
          <pc:docMk/>
          <pc:sldMk cId="1879760918" sldId="329"/>
        </pc:sldMkLst>
        <pc:spChg chg="mod">
          <ac:chgData name="Krase, Ethan" userId="d0003b93-a40f-46b3-99fb-fd849923c5c4" providerId="ADAL" clId="{3799A6EA-F11B-7445-91F5-4A2DF2CDDF30}" dt="2020-02-06T16:38:08.127" v="388" actId="20577"/>
          <ac:spMkLst>
            <pc:docMk/>
            <pc:sldMk cId="1879760918" sldId="329"/>
            <ac:spMk id="2" creationId="{00000000-0000-0000-0000-000000000000}"/>
          </ac:spMkLst>
        </pc:spChg>
      </pc:sldChg>
      <pc:sldChg chg="modSp">
        <pc:chgData name="Krase, Ethan" userId="d0003b93-a40f-46b3-99fb-fd849923c5c4" providerId="ADAL" clId="{3799A6EA-F11B-7445-91F5-4A2DF2CDDF30}" dt="2020-02-06T16:25:47.616" v="183" actId="20577"/>
        <pc:sldMkLst>
          <pc:docMk/>
          <pc:sldMk cId="1667692408" sldId="353"/>
        </pc:sldMkLst>
        <pc:spChg chg="mod">
          <ac:chgData name="Krase, Ethan" userId="d0003b93-a40f-46b3-99fb-fd849923c5c4" providerId="ADAL" clId="{3799A6EA-F11B-7445-91F5-4A2DF2CDDF30}" dt="2020-02-06T16:25:47.616" v="183" actId="20577"/>
          <ac:spMkLst>
            <pc:docMk/>
            <pc:sldMk cId="1667692408" sldId="353"/>
            <ac:spMk id="3" creationId="{21F0537B-F421-0E4F-A752-A020E22DA594}"/>
          </ac:spMkLst>
        </pc:spChg>
      </pc:sldChg>
      <pc:sldChg chg="modSp">
        <pc:chgData name="Krase, Ethan" userId="d0003b93-a40f-46b3-99fb-fd849923c5c4" providerId="ADAL" clId="{3799A6EA-F11B-7445-91F5-4A2DF2CDDF30}" dt="2020-02-06T16:22:42.811" v="63" actId="20577"/>
        <pc:sldMkLst>
          <pc:docMk/>
          <pc:sldMk cId="450131443" sldId="355"/>
        </pc:sldMkLst>
        <pc:spChg chg="mod">
          <ac:chgData name="Krase, Ethan" userId="d0003b93-a40f-46b3-99fb-fd849923c5c4" providerId="ADAL" clId="{3799A6EA-F11B-7445-91F5-4A2DF2CDDF30}" dt="2020-02-06T16:22:38.732" v="60" actId="20577"/>
          <ac:spMkLst>
            <pc:docMk/>
            <pc:sldMk cId="450131443" sldId="355"/>
            <ac:spMk id="2" creationId="{E23CC181-DF10-5543-8BB6-27C8D6FABC99}"/>
          </ac:spMkLst>
        </pc:spChg>
        <pc:spChg chg="mod">
          <ac:chgData name="Krase, Ethan" userId="d0003b93-a40f-46b3-99fb-fd849923c5c4" providerId="ADAL" clId="{3799A6EA-F11B-7445-91F5-4A2DF2CDDF30}" dt="2020-02-06T16:22:42.811" v="63" actId="20577"/>
          <ac:spMkLst>
            <pc:docMk/>
            <pc:sldMk cId="450131443" sldId="355"/>
            <ac:spMk id="3" creationId="{8520BECD-6767-1749-B276-925C965606F0}"/>
          </ac:spMkLst>
        </pc:spChg>
      </pc:sldChg>
      <pc:sldChg chg="modSp">
        <pc:chgData name="Krase, Ethan" userId="d0003b93-a40f-46b3-99fb-fd849923c5c4" providerId="ADAL" clId="{3799A6EA-F11B-7445-91F5-4A2DF2CDDF30}" dt="2020-02-06T16:36:30.554" v="319" actId="27636"/>
        <pc:sldMkLst>
          <pc:docMk/>
          <pc:sldMk cId="3244183131" sldId="356"/>
        </pc:sldMkLst>
        <pc:spChg chg="mod">
          <ac:chgData name="Krase, Ethan" userId="d0003b93-a40f-46b3-99fb-fd849923c5c4" providerId="ADAL" clId="{3799A6EA-F11B-7445-91F5-4A2DF2CDDF30}" dt="2020-02-06T16:36:30.554" v="319" actId="27636"/>
          <ac:spMkLst>
            <pc:docMk/>
            <pc:sldMk cId="3244183131" sldId="356"/>
            <ac:spMk id="3" creationId="{78805831-6393-5A43-95F2-5723FB6096A3}"/>
          </ac:spMkLst>
        </pc:spChg>
      </pc:sldChg>
      <pc:sldChg chg="modSp">
        <pc:chgData name="Krase, Ethan" userId="d0003b93-a40f-46b3-99fb-fd849923c5c4" providerId="ADAL" clId="{3799A6EA-F11B-7445-91F5-4A2DF2CDDF30}" dt="2020-02-06T15:46:21.524" v="10" actId="27636"/>
        <pc:sldMkLst>
          <pc:docMk/>
          <pc:sldMk cId="1036172387" sldId="366"/>
        </pc:sldMkLst>
        <pc:spChg chg="mod">
          <ac:chgData name="Krase, Ethan" userId="d0003b93-a40f-46b3-99fb-fd849923c5c4" providerId="ADAL" clId="{3799A6EA-F11B-7445-91F5-4A2DF2CDDF30}" dt="2020-02-06T15:46:21.524" v="10" actId="27636"/>
          <ac:spMkLst>
            <pc:docMk/>
            <pc:sldMk cId="1036172387" sldId="366"/>
            <ac:spMk id="2" creationId="{6963C784-DF70-4B4F-9B86-F15E69150CAB}"/>
          </ac:spMkLst>
        </pc:spChg>
      </pc:sldChg>
      <pc:sldChg chg="modSp modAnim">
        <pc:chgData name="Krase, Ethan" userId="d0003b93-a40f-46b3-99fb-fd849923c5c4" providerId="ADAL" clId="{3799A6EA-F11B-7445-91F5-4A2DF2CDDF30}" dt="2020-02-06T15:42:32.525" v="8" actId="20577"/>
        <pc:sldMkLst>
          <pc:docMk/>
          <pc:sldMk cId="2236335531" sldId="367"/>
        </pc:sldMkLst>
        <pc:spChg chg="mod">
          <ac:chgData name="Krase, Ethan" userId="d0003b93-a40f-46b3-99fb-fd849923c5c4" providerId="ADAL" clId="{3799A6EA-F11B-7445-91F5-4A2DF2CDDF30}" dt="2020-02-06T15:42:29.320" v="7" actId="20577"/>
          <ac:spMkLst>
            <pc:docMk/>
            <pc:sldMk cId="2236335531" sldId="367"/>
            <ac:spMk id="4" creationId="{5EDD2E0D-D5E7-544D-A6D9-B51607A4D462}"/>
          </ac:spMkLst>
        </pc:spChg>
      </pc:sldChg>
      <pc:sldChg chg="modSp">
        <pc:chgData name="Krase, Ethan" userId="d0003b93-a40f-46b3-99fb-fd849923c5c4" providerId="ADAL" clId="{3799A6EA-F11B-7445-91F5-4A2DF2CDDF30}" dt="2020-02-06T15:51:17.468" v="31" actId="20577"/>
        <pc:sldMkLst>
          <pc:docMk/>
          <pc:sldMk cId="2528385799" sldId="368"/>
        </pc:sldMkLst>
        <pc:spChg chg="mod">
          <ac:chgData name="Krase, Ethan" userId="d0003b93-a40f-46b3-99fb-fd849923c5c4" providerId="ADAL" clId="{3799A6EA-F11B-7445-91F5-4A2DF2CDDF30}" dt="2020-02-06T15:51:17.468" v="31" actId="20577"/>
          <ac:spMkLst>
            <pc:docMk/>
            <pc:sldMk cId="2528385799" sldId="368"/>
            <ac:spMk id="2" creationId="{6AF76405-8F57-824F-B716-B6B54647D7B0}"/>
          </ac:spMkLst>
        </pc:spChg>
      </pc:sldChg>
      <pc:sldChg chg="addSp delSp modSp add">
        <pc:chgData name="Krase, Ethan" userId="d0003b93-a40f-46b3-99fb-fd849923c5c4" providerId="ADAL" clId="{3799A6EA-F11B-7445-91F5-4A2DF2CDDF30}" dt="2020-02-06T16:32:57.630" v="299" actId="20577"/>
        <pc:sldMkLst>
          <pc:docMk/>
          <pc:sldMk cId="3222992108" sldId="375"/>
        </pc:sldMkLst>
        <pc:spChg chg="mod">
          <ac:chgData name="Krase, Ethan" userId="d0003b93-a40f-46b3-99fb-fd849923c5c4" providerId="ADAL" clId="{3799A6EA-F11B-7445-91F5-4A2DF2CDDF30}" dt="2020-02-06T16:32:57.630" v="299" actId="20577"/>
          <ac:spMkLst>
            <pc:docMk/>
            <pc:sldMk cId="3222992108" sldId="375"/>
            <ac:spMk id="2" creationId="{7893300C-081A-7C4C-A0C8-73DB8922DE57}"/>
          </ac:spMkLst>
        </pc:spChg>
        <pc:spChg chg="del">
          <ac:chgData name="Krase, Ethan" userId="d0003b93-a40f-46b3-99fb-fd849923c5c4" providerId="ADAL" clId="{3799A6EA-F11B-7445-91F5-4A2DF2CDDF30}" dt="2020-02-06T16:27:26.014" v="185"/>
          <ac:spMkLst>
            <pc:docMk/>
            <pc:sldMk cId="3222992108" sldId="375"/>
            <ac:spMk id="3" creationId="{0F6A00C4-08EC-1647-A5E2-6FAB4FED79FD}"/>
          </ac:spMkLst>
        </pc:spChg>
        <pc:picChg chg="add mod">
          <ac:chgData name="Krase, Ethan" userId="d0003b93-a40f-46b3-99fb-fd849923c5c4" providerId="ADAL" clId="{3799A6EA-F11B-7445-91F5-4A2DF2CDDF30}" dt="2020-02-06T16:27:26.014" v="185"/>
          <ac:picMkLst>
            <pc:docMk/>
            <pc:sldMk cId="3222992108" sldId="375"/>
            <ac:picMk id="6" creationId="{6A882C1F-E1D8-C24D-A63D-2E692C5D5F37}"/>
          </ac:picMkLst>
        </pc:picChg>
      </pc:sldChg>
      <pc:sldChg chg="addSp delSp modSp add">
        <pc:chgData name="Krase, Ethan" userId="d0003b93-a40f-46b3-99fb-fd849923c5c4" providerId="ADAL" clId="{3799A6EA-F11B-7445-91F5-4A2DF2CDDF30}" dt="2020-02-06T16:33:04.522" v="317" actId="20577"/>
        <pc:sldMkLst>
          <pc:docMk/>
          <pc:sldMk cId="3632080743" sldId="376"/>
        </pc:sldMkLst>
        <pc:spChg chg="mod">
          <ac:chgData name="Krase, Ethan" userId="d0003b93-a40f-46b3-99fb-fd849923c5c4" providerId="ADAL" clId="{3799A6EA-F11B-7445-91F5-4A2DF2CDDF30}" dt="2020-02-06T16:33:04.522" v="317" actId="20577"/>
          <ac:spMkLst>
            <pc:docMk/>
            <pc:sldMk cId="3632080743" sldId="376"/>
            <ac:spMk id="2" creationId="{E37C6394-C8B0-0A47-91DF-98AC2EA86849}"/>
          </ac:spMkLst>
        </pc:spChg>
        <pc:spChg chg="del">
          <ac:chgData name="Krase, Ethan" userId="d0003b93-a40f-46b3-99fb-fd849923c5c4" providerId="ADAL" clId="{3799A6EA-F11B-7445-91F5-4A2DF2CDDF30}" dt="2020-02-06T16:31:50.688" v="234"/>
          <ac:spMkLst>
            <pc:docMk/>
            <pc:sldMk cId="3632080743" sldId="376"/>
            <ac:spMk id="3" creationId="{E7D448DE-97F6-5740-87E7-D6F88D3B41B0}"/>
          </ac:spMkLst>
        </pc:spChg>
        <pc:picChg chg="add mod">
          <ac:chgData name="Krase, Ethan" userId="d0003b93-a40f-46b3-99fb-fd849923c5c4" providerId="ADAL" clId="{3799A6EA-F11B-7445-91F5-4A2DF2CDDF30}" dt="2020-02-06T16:31:50.688" v="234"/>
          <ac:picMkLst>
            <pc:docMk/>
            <pc:sldMk cId="3632080743" sldId="376"/>
            <ac:picMk id="6" creationId="{3D866D07-A3DE-B746-B046-57F7BDD13F9F}"/>
          </ac:picMkLst>
        </pc:picChg>
      </pc:sldChg>
      <pc:sldChg chg="modSp add">
        <pc:chgData name="Krase, Ethan" userId="d0003b93-a40f-46b3-99fb-fd849923c5c4" providerId="ADAL" clId="{3799A6EA-F11B-7445-91F5-4A2DF2CDDF30}" dt="2020-02-06T16:40:34.799" v="538" actId="20577"/>
        <pc:sldMkLst>
          <pc:docMk/>
          <pc:sldMk cId="2567793936" sldId="377"/>
        </pc:sldMkLst>
        <pc:spChg chg="mod">
          <ac:chgData name="Krase, Ethan" userId="d0003b93-a40f-46b3-99fb-fd849923c5c4" providerId="ADAL" clId="{3799A6EA-F11B-7445-91F5-4A2DF2CDDF30}" dt="2020-02-06T16:39:07.580" v="408" actId="20577"/>
          <ac:spMkLst>
            <pc:docMk/>
            <pc:sldMk cId="2567793936" sldId="377"/>
            <ac:spMk id="2" creationId="{B0073DD4-7DB7-DA40-9301-ABAE54854B18}"/>
          </ac:spMkLst>
        </pc:spChg>
        <pc:spChg chg="mod">
          <ac:chgData name="Krase, Ethan" userId="d0003b93-a40f-46b3-99fb-fd849923c5c4" providerId="ADAL" clId="{3799A6EA-F11B-7445-91F5-4A2DF2CDDF30}" dt="2020-02-06T16:40:34.799" v="538" actId="20577"/>
          <ac:spMkLst>
            <pc:docMk/>
            <pc:sldMk cId="2567793936" sldId="377"/>
            <ac:spMk id="3" creationId="{560C64CB-1978-4044-BFAC-9304465894C7}"/>
          </ac:spMkLst>
        </pc:spChg>
      </pc:sldChg>
      <pc:sldChg chg="modSp add ord">
        <pc:chgData name="Krase, Ethan" userId="d0003b93-a40f-46b3-99fb-fd849923c5c4" providerId="ADAL" clId="{3799A6EA-F11B-7445-91F5-4A2DF2CDDF30}" dt="2020-02-06T16:41:54.479" v="587" actId="5793"/>
        <pc:sldMkLst>
          <pc:docMk/>
          <pc:sldMk cId="533125732" sldId="378"/>
        </pc:sldMkLst>
        <pc:spChg chg="mod">
          <ac:chgData name="Krase, Ethan" userId="d0003b93-a40f-46b3-99fb-fd849923c5c4" providerId="ADAL" clId="{3799A6EA-F11B-7445-91F5-4A2DF2CDDF30}" dt="2020-02-06T16:41:54.479" v="587" actId="5793"/>
          <ac:spMkLst>
            <pc:docMk/>
            <pc:sldMk cId="533125732" sldId="378"/>
            <ac:spMk id="3" creationId="{560C64CB-1978-4044-BFAC-9304465894C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43263CD-9D63-5C45-BAE5-00F62F43CE0C}" type="datetime1">
              <a:rPr lang="en-US"/>
              <a:pPr/>
              <a:t>2/6/20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0B791D6-32AE-4242-928B-5F8AFC638ED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9405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5825D7-BA7A-D342-B937-8A8AD33D4EFB}" type="datetime1">
              <a:rPr lang="en-US"/>
              <a:pPr/>
              <a:t>2/6/20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20D7B13-3577-3B4E-899E-E6F1E6730E30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7390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2FC3-892A-7244-B190-87450205C1DD}" type="datetime1">
              <a:rPr lang="en-US" smtClean="0"/>
              <a:t>2/6/20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6258B-0AC6-5040-81E6-2796CC9AB424}" type="datetime1">
              <a:rPr lang="en-US" smtClean="0"/>
              <a:t>2/6/20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C125-D27C-C249-98A4-DE0C3EA7FA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398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365DC-A66F-E745-87D7-FEA18FBF855A}" type="datetime1">
              <a:rPr lang="en-US" smtClean="0"/>
              <a:t>2/6/20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B61C7-2539-FD48-A614-FD8A8297289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510F0B0-9F49-E94E-82F2-995DCE9272DA}" type="datetime1">
              <a:rPr lang="en-US" smtClean="0"/>
              <a:t>2/6/20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B7F69-32EC-3042-9C85-1A389111AA6B}" type="datetime1">
              <a:rPr lang="en-US" smtClean="0"/>
              <a:t>2/6/20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3D41-E0B2-C843-9124-291103C57CE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3D03-3974-C04B-9944-4B28B793ECC7}" type="datetime1">
              <a:rPr lang="en-US" smtClean="0"/>
              <a:t>2/6/20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F2EC-6B6E-B446-8D90-528629AA01E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B145E-A908-3444-A844-2B07B2FE0078}" type="datetime1">
              <a:rPr lang="en-US" smtClean="0"/>
              <a:t>2/6/20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D718-FD92-5E49-8A85-CB074D521F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7A650740-46B8-AF45-B151-BC3ED88B853F}" type="datetime1">
              <a:rPr lang="en-US" smtClean="0"/>
              <a:t>2/6/20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8E25D-B7A8-3343-8E14-E4ECA7AE78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AB82-F434-694E-AED6-0E9E8E550F76}" type="datetime1">
              <a:rPr lang="en-US" smtClean="0"/>
              <a:t>2/6/20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C844-0B2B-2040-90AF-A57A67575A0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 algn="r" eaLnBrk="1" latinLnBrk="0" hangingPunct="1"/>
            <a:fld id="{B43D41CB-A166-F44B-9A84-CF65DCC37971}" type="datetime1">
              <a:rPr lang="en-US" smtClean="0"/>
              <a:t>2/6/20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A7583F60-9133-9B49-81A9-1275595E6890}" type="datetime1">
              <a:rPr lang="en-US" smtClean="0"/>
              <a:t>2/6/20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B3BC-736A-8347-AB2C-A06AA72429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4D587149-3566-9345-A3B4-39068FC9A5E2}" type="datetime1">
              <a:rPr lang="en-US" smtClean="0"/>
              <a:t>2/6/20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DE4383E-D028-FD4B-A8EB-1B6DB2A974F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67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  <p:sldLayoutId id="2147484242" r:id="rId4"/>
    <p:sldLayoutId id="2147484243" r:id="rId5"/>
    <p:sldLayoutId id="2147484244" r:id="rId6"/>
    <p:sldLayoutId id="2147484245" r:id="rId7"/>
    <p:sldLayoutId id="2147484246" r:id="rId8"/>
    <p:sldLayoutId id="2147484247" r:id="rId9"/>
    <p:sldLayoutId id="2147484248" r:id="rId10"/>
    <p:sldLayoutId id="2147484249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itle 1"/>
          <p:cNvSpPr>
            <a:spLocks noGrp="1"/>
          </p:cNvSpPr>
          <p:nvPr>
            <p:ph type="ctrTitle"/>
          </p:nvPr>
        </p:nvSpPr>
        <p:spPr>
          <a:xfrm>
            <a:off x="609600" y="1066800"/>
            <a:ext cx="7772400" cy="1371600"/>
          </a:xfrm>
        </p:spPr>
        <p:txBody>
          <a:bodyPr>
            <a:normAutofit/>
          </a:bodyPr>
          <a:lstStyle/>
          <a:p>
            <a:pPr algn="ctr"/>
            <a:r>
              <a:rPr lang="en-US" sz="4444" b="1" dirty="0">
                <a:solidFill>
                  <a:schemeClr val="tx1"/>
                </a:solidFill>
                <a:latin typeface="Calibri"/>
                <a:ea typeface="ＭＳ Ｐゴシック" charset="-128"/>
                <a:cs typeface="Calibri"/>
              </a:rPr>
              <a:t>From Surviving to Thriving:</a:t>
            </a:r>
            <a:br>
              <a:rPr lang="en-US" sz="4444" b="1" dirty="0">
                <a:solidFill>
                  <a:schemeClr val="tx1"/>
                </a:solidFill>
                <a:latin typeface="Calibri"/>
                <a:ea typeface="ＭＳ Ｐゴシック" charset="-128"/>
                <a:cs typeface="Calibri"/>
              </a:rPr>
            </a:br>
            <a:r>
              <a:rPr lang="en-US" sz="3800" b="1" dirty="0">
                <a:solidFill>
                  <a:schemeClr val="tx1"/>
                </a:solidFill>
                <a:latin typeface="Calibri"/>
                <a:ea typeface="ＭＳ Ｐゴシック" charset="-128"/>
                <a:cs typeface="Calibri"/>
              </a:rPr>
              <a:t>Top Tips to Help Newer Chairs</a:t>
            </a:r>
            <a:endParaRPr lang="en-US" sz="3800" dirty="0">
              <a:solidFill>
                <a:schemeClr val="accent1"/>
              </a:solidFill>
              <a:latin typeface="Calibri"/>
              <a:ea typeface="ＭＳ Ｐゴシック" charset="-128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5410200"/>
            <a:ext cx="533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2020 Academic Chairpersons Conference</a:t>
            </a:r>
          </a:p>
          <a:p>
            <a:r>
              <a:rPr lang="en-US" dirty="0"/>
              <a:t>Savannah, GA</a:t>
            </a:r>
          </a:p>
          <a:p>
            <a:r>
              <a:rPr lang="en-US" dirty="0"/>
              <a:t>Feb. 7, 2020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71800"/>
            <a:ext cx="914400" cy="6963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2824796"/>
            <a:ext cx="838200" cy="7439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231" y="2971800"/>
            <a:ext cx="914400" cy="6963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583" y="2927456"/>
            <a:ext cx="838200" cy="7439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81200" y="2897979"/>
            <a:ext cx="243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Dr.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Pagnucci</a:t>
            </a:r>
            <a:endParaRPr lang="en-US" dirty="0"/>
          </a:p>
          <a:p>
            <a:r>
              <a:rPr lang="en-US" dirty="0"/>
              <a:t>Chair of English</a:t>
            </a:r>
          </a:p>
          <a:p>
            <a:r>
              <a:rPr lang="en-US" dirty="0"/>
              <a:t>Indiana University of Pennsylvania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35782" y="2620980"/>
            <a:ext cx="317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Dr. Ethan Krase</a:t>
            </a:r>
          </a:p>
          <a:p>
            <a:r>
              <a:rPr lang="en-US" dirty="0"/>
              <a:t>Chair of English</a:t>
            </a:r>
          </a:p>
          <a:p>
            <a:r>
              <a:rPr lang="en-US" dirty="0"/>
              <a:t>Winona State University</a:t>
            </a: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-1391478" y="6228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11</a:t>
            </a:fld>
            <a:r>
              <a:rPr lang="en-US" dirty="0"/>
              <a:t>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95965" y="291994"/>
            <a:ext cx="7543800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Schedule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5800" y="977794"/>
            <a:ext cx="9296400" cy="5834063"/>
          </a:xfrm>
        </p:spPr>
        <p:txBody>
          <a:bodyPr>
            <a:normAutofit fontScale="62500" lnSpcReduction="20000"/>
          </a:bodyPr>
          <a:lstStyle/>
          <a:p>
            <a:pPr marL="658368" lvl="3" indent="0">
              <a:buNone/>
            </a:pPr>
            <a:r>
              <a:rPr lang="en-US" sz="3000" dirty="0"/>
              <a:t>Introduction</a:t>
            </a:r>
          </a:p>
          <a:p>
            <a:pPr marL="1172718" lvl="3" indent="-514350">
              <a:buFont typeface="+mj-lt"/>
              <a:buAutoNum type="arabicPeriod"/>
            </a:pPr>
            <a:r>
              <a:rPr lang="en-US" sz="3000" dirty="0"/>
              <a:t>Responding to complaints</a:t>
            </a:r>
          </a:p>
          <a:p>
            <a:pPr marL="1172718" lvl="3" indent="-514350">
              <a:buFont typeface="+mj-lt"/>
              <a:buAutoNum type="arabicPeriod"/>
            </a:pPr>
            <a:r>
              <a:rPr lang="en-US" sz="3000" dirty="0"/>
              <a:t>Constructing schedules</a:t>
            </a:r>
          </a:p>
          <a:p>
            <a:pPr marL="1172718" lvl="3" indent="-514350">
              <a:buFont typeface="+mj-lt"/>
              <a:buAutoNum type="arabicPeriod" startAt="3"/>
            </a:pPr>
            <a:r>
              <a:rPr lang="en-US" sz="3000" dirty="0"/>
              <a:t>Managing email</a:t>
            </a:r>
          </a:p>
          <a:p>
            <a:pPr marL="1172718" lvl="3" indent="-514350">
              <a:buFont typeface="+mj-lt"/>
              <a:buAutoNum type="arabicPeriod" startAt="3"/>
            </a:pPr>
            <a:r>
              <a:rPr lang="en-US" sz="3000" dirty="0"/>
              <a:t>Working with the dean</a:t>
            </a:r>
          </a:p>
          <a:p>
            <a:pPr marL="658368" lvl="3" indent="0">
              <a:buNone/>
            </a:pPr>
            <a:endParaRPr lang="en-US" sz="3000" dirty="0"/>
          </a:p>
          <a:p>
            <a:pPr marL="658368" lvl="3" indent="0">
              <a:buNone/>
            </a:pPr>
            <a:r>
              <a:rPr lang="en-US" sz="3000" dirty="0"/>
              <a:t>Small group discussion #1 </a:t>
            </a:r>
          </a:p>
          <a:p>
            <a:pPr marL="658368" lvl="3" indent="0">
              <a:buNone/>
            </a:pPr>
            <a:endParaRPr lang="en-US" sz="3000" dirty="0"/>
          </a:p>
          <a:p>
            <a:pPr marL="658368" lvl="3" indent="0">
              <a:buNone/>
            </a:pPr>
            <a:r>
              <a:rPr lang="en-US" sz="3000" dirty="0"/>
              <a:t>15-minute break</a:t>
            </a:r>
          </a:p>
          <a:p>
            <a:pPr marL="658368" lvl="3" indent="0">
              <a:buNone/>
            </a:pPr>
            <a:endParaRPr lang="en-US" sz="3000" dirty="0"/>
          </a:p>
          <a:p>
            <a:pPr marL="1172718" lvl="3" indent="-514350">
              <a:buFont typeface="+mj-lt"/>
              <a:buAutoNum type="arabicPeriod" startAt="5"/>
            </a:pPr>
            <a:r>
              <a:rPr lang="en-US" sz="3000" dirty="0"/>
              <a:t>Handling difficult colleagues</a:t>
            </a:r>
          </a:p>
          <a:p>
            <a:pPr marL="1172718" lvl="3" indent="-514350">
              <a:buFont typeface="+mj-lt"/>
              <a:buAutoNum type="arabicPeriod" startAt="5"/>
            </a:pPr>
            <a:r>
              <a:rPr lang="en-US" sz="3000" dirty="0"/>
              <a:t>Promoting departmental harmony</a:t>
            </a:r>
          </a:p>
          <a:p>
            <a:pPr marL="1172718" lvl="3" indent="-514350">
              <a:buFont typeface="+mj-lt"/>
              <a:buAutoNum type="arabicPeriod" startAt="5"/>
            </a:pPr>
            <a:r>
              <a:rPr lang="en-US" sz="3000" dirty="0"/>
              <a:t>Managing time effectively</a:t>
            </a:r>
          </a:p>
          <a:p>
            <a:pPr marL="1172718" lvl="3" indent="-514350">
              <a:buFont typeface="+mj-lt"/>
              <a:buAutoNum type="arabicPeriod" startAt="5"/>
            </a:pPr>
            <a:r>
              <a:rPr lang="en-US" sz="3000" dirty="0"/>
              <a:t>Maintaining mental health</a:t>
            </a:r>
          </a:p>
          <a:p>
            <a:pPr marL="658368" lvl="3" indent="0">
              <a:buNone/>
            </a:pPr>
            <a:endParaRPr lang="en-US" sz="3200" dirty="0"/>
          </a:p>
          <a:p>
            <a:pPr marL="658368" lvl="3" indent="0">
              <a:buNone/>
            </a:pPr>
            <a:r>
              <a:rPr lang="en-US" sz="3200" dirty="0"/>
              <a:t>Small group discussion #2</a:t>
            </a:r>
          </a:p>
          <a:p>
            <a:pPr marL="658368" lvl="3" indent="0">
              <a:buNone/>
            </a:pPr>
            <a:endParaRPr lang="en-US" sz="3200" dirty="0"/>
          </a:p>
          <a:p>
            <a:pPr marL="658368" lvl="3" indent="0">
              <a:buNone/>
            </a:pPr>
            <a:r>
              <a:rPr lang="en-US" sz="3200" dirty="0"/>
              <a:t>Concluding discussion</a:t>
            </a:r>
          </a:p>
          <a:p>
            <a:pPr marL="0" indent="0">
              <a:buNone/>
            </a:pPr>
            <a:r>
              <a:rPr lang="en-US" sz="3200" dirty="0"/>
              <a:t>								</a:t>
            </a:r>
            <a:endParaRPr lang="en-US" sz="2400" dirty="0"/>
          </a:p>
          <a:p>
            <a:pPr marL="404813" indent="-404813">
              <a:buFont typeface="Arial" charset="0"/>
              <a:buChar char="•"/>
            </a:pPr>
            <a:endParaRPr lang="en-US" sz="3200" dirty="0"/>
          </a:p>
          <a:p>
            <a:pPr marL="404813" indent="-404813"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CF640D-DF92-614E-ABF4-B6BFCAFA284C}"/>
              </a:ext>
            </a:extLst>
          </p:cNvPr>
          <p:cNvSpPr txBox="1"/>
          <p:nvPr/>
        </p:nvSpPr>
        <p:spPr>
          <a:xfrm>
            <a:off x="8673149" y="46143"/>
            <a:ext cx="643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102419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85B67A-F16F-1E49-93D9-D3FB53BF1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6604"/>
            <a:ext cx="7909560" cy="1450757"/>
          </a:xfrm>
        </p:spPr>
        <p:txBody>
          <a:bodyPr/>
          <a:lstStyle/>
          <a:p>
            <a:r>
              <a:rPr lang="en-US" dirty="0"/>
              <a:t>If you remember just one thing from this presentation…</a:t>
            </a:r>
          </a:p>
        </p:txBody>
      </p:sp>
      <p:sp>
        <p:nvSpPr>
          <p:cNvPr id="4" name="Vertical Text Placeholder 3">
            <a:extLst>
              <a:ext uri="{FF2B5EF4-FFF2-40B4-BE49-F238E27FC236}">
                <a16:creationId xmlns:a16="http://schemas.microsoft.com/office/drawing/2014/main" id="{5EDD2E0D-D5E7-544D-A6D9-B51607A4D4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6200000">
            <a:off x="765138" y="1574114"/>
            <a:ext cx="4114800" cy="4730675"/>
          </a:xfrm>
        </p:spPr>
        <p:txBody>
          <a:bodyPr>
            <a:noAutofit/>
          </a:bodyPr>
          <a:lstStyle/>
          <a:p>
            <a:r>
              <a:rPr lang="en-US" sz="2800" dirty="0"/>
              <a:t>2020 Administrative Professionals' Day</a:t>
            </a:r>
          </a:p>
          <a:p>
            <a:endParaRPr lang="en-US" sz="2800" dirty="0"/>
          </a:p>
          <a:p>
            <a:r>
              <a:rPr lang="en-US" sz="2800" dirty="0"/>
              <a:t>Wednesday, April 22</a:t>
            </a:r>
          </a:p>
          <a:p>
            <a:endParaRPr lang="en-US" sz="2800" dirty="0"/>
          </a:p>
          <a:p>
            <a:r>
              <a:rPr lang="en-US" sz="2800" dirty="0"/>
              <a:t>Always occurs on the Wednesday of the last full  week in April.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D47171-9D2B-1B49-B9D0-FCA4AF46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C844-0B2B-2040-90AF-A57A67575A01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5497E1-F40F-D14E-A13C-BB2FE1CD4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868913"/>
            <a:ext cx="3533733" cy="440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3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8A5E7-F791-AB44-A6B0-FF08C53D4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747"/>
            <a:ext cx="9372600" cy="1066800"/>
          </a:xfrm>
        </p:spPr>
        <p:txBody>
          <a:bodyPr>
            <a:normAutofit/>
          </a:bodyPr>
          <a:lstStyle/>
          <a:p>
            <a:r>
              <a:rPr lang="en-US" dirty="0"/>
              <a:t>1. Responding to Complaints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975541-BDB0-4547-9871-08E79114A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68A477E-5B1B-F648-ACE7-342E53F6B6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371600"/>
            <a:ext cx="7097499" cy="482208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DBA545-46BD-FD49-983F-C455DD6432D4}"/>
              </a:ext>
            </a:extLst>
          </p:cNvPr>
          <p:cNvSpPr txBox="1"/>
          <p:nvPr/>
        </p:nvSpPr>
        <p:spPr>
          <a:xfrm>
            <a:off x="8610600" y="0"/>
            <a:ext cx="838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  e</a:t>
            </a:r>
          </a:p>
        </p:txBody>
      </p:sp>
    </p:spTree>
    <p:extLst>
      <p:ext uri="{BB962C8B-B14F-4D97-AF65-F5344CB8AC3E}">
        <p14:creationId xmlns:p14="http://schemas.microsoft.com/office/powerpoint/2010/main" val="1914710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696" y="304800"/>
            <a:ext cx="8332304" cy="1336956"/>
          </a:xfrm>
        </p:spPr>
        <p:txBody>
          <a:bodyPr>
            <a:normAutofit/>
          </a:bodyPr>
          <a:lstStyle/>
          <a:p>
            <a:r>
              <a:rPr lang="en-US" dirty="0"/>
              <a:t>1. Responding to Complaints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932268"/>
            <a:ext cx="7753351" cy="43434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/>
              <a:t>Always take notes and use them as you respond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Listen reflectively </a:t>
            </a:r>
            <a:r>
              <a:rPr lang="mr-IN" sz="3200" dirty="0"/>
              <a:t>–</a:t>
            </a:r>
            <a:r>
              <a:rPr lang="en-US" sz="3200" dirty="0"/>
              <a:t> “What I hear you saying</a:t>
            </a:r>
            <a:r>
              <a:rPr lang="mr-IN" sz="3200" dirty="0"/>
              <a:t>…</a:t>
            </a:r>
            <a:r>
              <a:rPr lang="en-US" sz="3200" dirty="0"/>
              <a:t>”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Ask “What would you like to see happen here?”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Tell the person what you need (more time, continued patience, others’ input, etc.) 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Keep your focus on the greater good</a:t>
            </a:r>
          </a:p>
          <a:p>
            <a:pPr marL="0" indent="0">
              <a:buNone/>
            </a:pPr>
            <a:r>
              <a:rPr lang="en-US" sz="3200" dirty="0"/>
              <a:t>								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633050" y="120134"/>
            <a:ext cx="537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B30117-B29C-A848-9D1E-A86121825B84}"/>
              </a:ext>
            </a:extLst>
          </p:cNvPr>
          <p:cNvSpPr txBox="1"/>
          <p:nvPr/>
        </p:nvSpPr>
        <p:spPr>
          <a:xfrm>
            <a:off x="9506607" y="43985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95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7008D65-4C48-4CAB-8600-9F4C427C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286FC8-DD5D-4402-A2C0-8739BDAFE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CC23917-FA20-4DBD-BA3C-868A3EA84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0019A4C8-BE43-456A-AF42-40F13D145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" y="0"/>
            <a:ext cx="343855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63C784-DF70-4B4F-9B86-F15E69150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70" y="609600"/>
            <a:ext cx="2744434" cy="23469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dirty="0">
                <a:solidFill>
                  <a:srgbClr val="FFFFFF"/>
                </a:solidFill>
              </a:rPr>
              <a:t>Handwritten notes for complaint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1840A-58A7-D249-B753-6E7AC44FC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5107" y="6459785"/>
            <a:ext cx="54416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1439712A-DA58-2342-AC2D-C0B0D9D9D1C4}" type="slidenum">
              <a:rPr lang="en-US" smtClean="0">
                <a:latin typeface="+mn-lt"/>
              </a:rPr>
              <a:pPr algn="l">
                <a:spcAft>
                  <a:spcPts val="600"/>
                </a:spcAft>
              </a:pPr>
              <a:t>15</a:t>
            </a:fld>
            <a:endParaRPr lang="en-US">
              <a:latin typeface="+mn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73CF34-5321-4224-9257-582F661F2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3856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74305911-0801-9642-9298-27A184F14F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761" y="-36786"/>
            <a:ext cx="5316168" cy="6861696"/>
          </a:xfrm>
        </p:spPr>
      </p:pic>
    </p:spTree>
    <p:extLst>
      <p:ext uri="{BB962C8B-B14F-4D97-AF65-F5344CB8AC3E}">
        <p14:creationId xmlns:p14="http://schemas.microsoft.com/office/powerpoint/2010/main" val="1036172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593" y="457199"/>
            <a:ext cx="8042276" cy="1019673"/>
          </a:xfrm>
        </p:spPr>
        <p:txBody>
          <a:bodyPr>
            <a:normAutofit/>
          </a:bodyPr>
          <a:lstStyle/>
          <a:p>
            <a:r>
              <a:rPr lang="en-US" dirty="0"/>
              <a:t>2. Constructing Schedules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51730"/>
            <a:ext cx="7737476" cy="462458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/>
              <a:t>Obtain a written indication of faculty preferences (courses, times, etc.)</a:t>
            </a:r>
          </a:p>
          <a:p>
            <a:pPr marL="0" indent="0">
              <a:buNone/>
            </a:pPr>
            <a:r>
              <a:rPr lang="en-US" sz="3200" dirty="0"/>
              <a:t>					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575676" y="18820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53923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654424"/>
          </a:xfrm>
        </p:spPr>
        <p:txBody>
          <a:bodyPr>
            <a:normAutofit fontScale="90000"/>
          </a:bodyPr>
          <a:lstStyle/>
          <a:p>
            <a:r>
              <a:rPr lang="en-US" dirty="0"/>
              <a:t>Faculty course preference sheet 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3" y="762000"/>
            <a:ext cx="8957556" cy="5486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2050" name="Picture 2" descr="age1image10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B986FF-E1FE-7A42-AC3C-E84FD7FB38A2}"/>
              </a:ext>
            </a:extLst>
          </p:cNvPr>
          <p:cNvSpPr txBox="1"/>
          <p:nvPr/>
        </p:nvSpPr>
        <p:spPr>
          <a:xfrm>
            <a:off x="-753035" y="15195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950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593" y="457199"/>
            <a:ext cx="8042276" cy="1019673"/>
          </a:xfrm>
        </p:spPr>
        <p:txBody>
          <a:bodyPr>
            <a:normAutofit/>
          </a:bodyPr>
          <a:lstStyle/>
          <a:p>
            <a:r>
              <a:rPr lang="en-US" dirty="0"/>
              <a:t>2. Constructing Schedules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51730"/>
            <a:ext cx="7737476" cy="462458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/>
              <a:t>Obtain a written indication of faculty preferences (courses, times, etc.)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Use past teaching assignments to create a record of course rotations</a:t>
            </a:r>
          </a:p>
          <a:p>
            <a:pPr marL="0" indent="0">
              <a:buNone/>
            </a:pPr>
            <a:r>
              <a:rPr lang="en-US" sz="3200" dirty="0"/>
              <a:t>					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575676" y="18820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253111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4F9C7-733E-9D44-8C9D-FD5E2444A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"/>
            <a:ext cx="7543800" cy="914400"/>
          </a:xfrm>
        </p:spPr>
        <p:txBody>
          <a:bodyPr>
            <a:normAutofit/>
          </a:bodyPr>
          <a:lstStyle/>
          <a:p>
            <a:r>
              <a:rPr lang="en-US" sz="4000" dirty="0"/>
              <a:t>Tracking faculty course assignments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F12380-AD1B-0A44-A2DF-4F7DC9931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A3C4073-0BB0-AC48-94E6-6AE4859C20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98636"/>
            <a:ext cx="8544635" cy="5812728"/>
          </a:xfrm>
        </p:spPr>
      </p:pic>
    </p:spTree>
    <p:extLst>
      <p:ext uri="{BB962C8B-B14F-4D97-AF65-F5344CB8AC3E}">
        <p14:creationId xmlns:p14="http://schemas.microsoft.com/office/powerpoint/2010/main" val="3884080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91939-692C-4749-8DFE-FA5C1D14B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Constructing Schedules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65345-A49E-454D-93F2-1DEECA659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8092441" cy="4614052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/>
              <a:t>Obtain a written indication of faculty preferences (courses, times, etc.)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Use past teaching assignments to create a record of course rotations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Spread responsibility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Create a common meeting time for committees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Track key information</a:t>
            </a:r>
          </a:p>
          <a:p>
            <a:pPr marL="749808" lvl="1" indent="-457200"/>
            <a:r>
              <a:rPr lang="en-US" sz="3000" dirty="0"/>
              <a:t>Enrollment data</a:t>
            </a:r>
          </a:p>
          <a:p>
            <a:pPr marL="749808" lvl="1" indent="-457200"/>
            <a:r>
              <a:rPr lang="en-US" sz="3000" dirty="0"/>
              <a:t>Faculty preferences</a:t>
            </a:r>
          </a:p>
          <a:p>
            <a:pPr marL="749808" lvl="1" indent="-457200"/>
            <a:r>
              <a:rPr lang="en-US" sz="3000" dirty="0"/>
              <a:t>Committee assignments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Be fair</a:t>
            </a:r>
            <a:r>
              <a:rPr lang="en-US" dirty="0"/>
              <a:t>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6027DF-951B-E94B-A9E1-5714DE7E0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94F50C-B61F-4940-996F-4949FF757ED1}"/>
              </a:ext>
            </a:extLst>
          </p:cNvPr>
          <p:cNvSpPr txBox="1"/>
          <p:nvPr/>
        </p:nvSpPr>
        <p:spPr>
          <a:xfrm>
            <a:off x="8776681" y="0"/>
            <a:ext cx="734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77674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56785"/>
            <a:ext cx="8042276" cy="1336956"/>
          </a:xfrm>
        </p:spPr>
        <p:txBody>
          <a:bodyPr>
            <a:normAutofit fontScale="90000"/>
          </a:bodyPr>
          <a:lstStyle/>
          <a:p>
            <a:r>
              <a:rPr lang="en-US" dirty="0"/>
              <a:t>Department Chair </a:t>
            </a:r>
            <a:r>
              <a:rPr lang="mr-IN" dirty="0"/>
              <a:t>–</a:t>
            </a:r>
            <a:r>
              <a:rPr lang="en-US" dirty="0"/>
              <a:t> most difficult job in higher education?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78494"/>
            <a:ext cx="8042276" cy="4681292"/>
          </a:xfrm>
        </p:spPr>
        <p:txBody>
          <a:bodyPr>
            <a:noAutofit/>
          </a:bodyPr>
          <a:lstStyle/>
          <a:p>
            <a:pPr marL="352425" indent="-352425">
              <a:buFont typeface="Arial" charset="0"/>
              <a:buChar char="•"/>
            </a:pPr>
            <a:r>
              <a:rPr lang="en-US" sz="2400" dirty="0"/>
              <a:t>Very little formal training</a:t>
            </a:r>
          </a:p>
          <a:p>
            <a:pPr marL="352425" indent="-352425">
              <a:buFont typeface="Arial" charset="0"/>
              <a:buChar char="•"/>
            </a:pPr>
            <a:r>
              <a:rPr lang="en-US" sz="2400" dirty="0"/>
              <a:t>Steep learning curve</a:t>
            </a:r>
          </a:p>
          <a:p>
            <a:pPr marL="352425" indent="-352425">
              <a:buFont typeface="Arial" charset="0"/>
              <a:buChar char="•"/>
            </a:pPr>
            <a:r>
              <a:rPr lang="en-US" sz="2400" dirty="0"/>
              <a:t>Volume and complexity of issues</a:t>
            </a:r>
          </a:p>
          <a:p>
            <a:pPr marL="352425" indent="-352425">
              <a:buFont typeface="Arial" charset="0"/>
              <a:buChar char="•"/>
            </a:pPr>
            <a:r>
              <a:rPr lang="en-US" sz="2400" dirty="0"/>
              <a:t>Finite time and energy</a:t>
            </a:r>
          </a:p>
          <a:p>
            <a:pPr marL="352425" indent="-352425">
              <a:buFont typeface="Arial" charset="0"/>
              <a:buChar char="•"/>
            </a:pPr>
            <a:r>
              <a:rPr lang="en-US" sz="2400" dirty="0"/>
              <a:t>Isolation from colleagues</a:t>
            </a:r>
          </a:p>
          <a:p>
            <a:pPr marL="352425" indent="-352425">
              <a:buFont typeface="Arial" charset="0"/>
              <a:buChar char="•"/>
            </a:pPr>
            <a:r>
              <a:rPr lang="en-US" sz="2400" dirty="0"/>
              <a:t>Place in between faculty and upper administration</a:t>
            </a:r>
          </a:p>
          <a:p>
            <a:pPr marL="352425" indent="-352425">
              <a:buFont typeface="Arial" charset="0"/>
              <a:buChar char="•"/>
            </a:pPr>
            <a:r>
              <a:rPr lang="en-US" sz="2400" dirty="0"/>
              <a:t>High and low stakes mixed together</a:t>
            </a:r>
          </a:p>
          <a:p>
            <a:pPr marL="352425" indent="-352425">
              <a:buFont typeface="Arial" charset="0"/>
              <a:buChar char="•"/>
            </a:pPr>
            <a:r>
              <a:rPr lang="en-US" sz="2400" dirty="0"/>
              <a:t>Limited resources</a:t>
            </a:r>
          </a:p>
          <a:p>
            <a:pPr marL="352425" indent="-352425">
              <a:buFont typeface="Arial" charset="0"/>
              <a:buChar char="•"/>
              <a:tabLst>
                <a:tab pos="50800" algn="l"/>
              </a:tabLst>
            </a:pPr>
            <a:r>
              <a:rPr lang="en-US" sz="2400" dirty="0"/>
              <a:t>Highly contextualized								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865430" y="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37293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901" y="208722"/>
            <a:ext cx="7790798" cy="1485900"/>
          </a:xfrm>
        </p:spPr>
        <p:txBody>
          <a:bodyPr>
            <a:normAutofit/>
          </a:bodyPr>
          <a:lstStyle/>
          <a:p>
            <a:r>
              <a:rPr lang="en-US" sz="4400" dirty="0"/>
              <a:t>3. Managing Email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900" y="1835200"/>
            <a:ext cx="8124499" cy="462458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Turn off email alerts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Only check email at the start and end of the day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Set a timer – 30 minutes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Limit replies to 5 lines or less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628998" y="20872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0157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F073B-79D6-C54D-89E1-1B6A0832D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03996"/>
          </a:xfrm>
        </p:spPr>
        <p:txBody>
          <a:bodyPr>
            <a:normAutofit fontScale="90000"/>
          </a:bodyPr>
          <a:lstStyle/>
          <a:p>
            <a:r>
              <a:rPr lang="en-US" dirty="0"/>
              <a:t>Five lines or less?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325AC-BE1D-B14B-9B1E-1CFA31546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3F317B0-D69C-A145-A445-A567482CDE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28" y="838201"/>
            <a:ext cx="7749471" cy="5484348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D92BF3-5F36-9B40-BBDA-8588CBA7C093}"/>
              </a:ext>
            </a:extLst>
          </p:cNvPr>
          <p:cNvSpPr txBox="1"/>
          <p:nvPr/>
        </p:nvSpPr>
        <p:spPr>
          <a:xfrm>
            <a:off x="8673442" y="101939"/>
            <a:ext cx="452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737467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901" y="208722"/>
            <a:ext cx="7790798" cy="1485900"/>
          </a:xfrm>
        </p:spPr>
        <p:txBody>
          <a:bodyPr>
            <a:normAutofit/>
          </a:bodyPr>
          <a:lstStyle/>
          <a:p>
            <a:r>
              <a:rPr lang="en-US" sz="4400" dirty="0"/>
              <a:t>3. Managing Email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900" y="1835200"/>
            <a:ext cx="8124499" cy="462458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Turn off email alerts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Only check email at the start and end of the day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Set a timer – 30 minutes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Limit replies to 5 lines or less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Create email templates for commonly sent messages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628998" y="20872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10652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email template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846263"/>
            <a:ext cx="5418875" cy="40227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091B76-E184-C640-8332-0984179D1AD2}"/>
              </a:ext>
            </a:extLst>
          </p:cNvPr>
          <p:cNvSpPr txBox="1"/>
          <p:nvPr/>
        </p:nvSpPr>
        <p:spPr>
          <a:xfrm>
            <a:off x="8686800" y="101938"/>
            <a:ext cx="58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3299317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901" y="208722"/>
            <a:ext cx="7790798" cy="1485900"/>
          </a:xfrm>
        </p:spPr>
        <p:txBody>
          <a:bodyPr>
            <a:normAutofit/>
          </a:bodyPr>
          <a:lstStyle/>
          <a:p>
            <a:r>
              <a:rPr lang="en-US" sz="4400" dirty="0"/>
              <a:t>3. Managing Email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900" y="1835200"/>
            <a:ext cx="8124499" cy="462458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Turn off email alerts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Only check email at the start and end of the day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Set a timer – 30 minutes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Limit replies to 5 lines or less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Create email templates for commonly sent messages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Remember inbox is not a to-do list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Construct a simple filing system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Options: Reply or Forward or File or </a:t>
            </a:r>
            <a:r>
              <a:rPr lang="en-US" sz="2800" b="1" dirty="0"/>
              <a:t>Wait</a:t>
            </a:r>
            <a:r>
              <a:rPr lang="en-US" sz="2800" dirty="0"/>
              <a:t> or </a:t>
            </a:r>
            <a:r>
              <a:rPr lang="en-US" sz="2800" b="1" dirty="0"/>
              <a:t>Delete</a:t>
            </a:r>
            <a:endParaRPr lang="en-US" sz="1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628998" y="20872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61778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5530"/>
            <a:ext cx="8042276" cy="1336956"/>
          </a:xfrm>
        </p:spPr>
        <p:txBody>
          <a:bodyPr>
            <a:normAutofit/>
          </a:bodyPr>
          <a:lstStyle/>
          <a:p>
            <a:r>
              <a:rPr lang="en-US" dirty="0"/>
              <a:t>4. Working with the Dean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30141"/>
            <a:ext cx="6858000" cy="4712207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/>
              <a:t>Take time to learn the dean’s pressures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Understand that trust has to go both ways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Invite the dean </a:t>
            </a:r>
            <a:r>
              <a:rPr lang="mr-IN" sz="3200" dirty="0"/>
              <a:t>–</a:t>
            </a:r>
            <a:r>
              <a:rPr lang="en-US" sz="3200" dirty="0"/>
              <a:t> to a meeting, to an event, etc.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Pick your battles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Bring a written list/agenda to meetings: </a:t>
            </a:r>
          </a:p>
          <a:p>
            <a:pPr marL="1264158" lvl="4" indent="-514350">
              <a:buFont typeface="+mj-lt"/>
              <a:buAutoNum type="arabicParenR"/>
            </a:pPr>
            <a:r>
              <a:rPr lang="en-US" sz="2600" dirty="0"/>
              <a:t>Good news to share</a:t>
            </a:r>
          </a:p>
          <a:p>
            <a:pPr marL="1264158" lvl="4" indent="-514350">
              <a:buFont typeface="+mj-lt"/>
              <a:buAutoNum type="arabicParenR"/>
            </a:pPr>
            <a:r>
              <a:rPr lang="en-US" sz="2600" dirty="0"/>
              <a:t>Your greatest need at the moment</a:t>
            </a:r>
          </a:p>
          <a:p>
            <a:pPr marL="1264158" lvl="4" indent="-514350">
              <a:buFont typeface="+mj-lt"/>
              <a:buAutoNum type="arabicParenR"/>
            </a:pPr>
            <a:r>
              <a:rPr lang="en-US" sz="2600" dirty="0"/>
              <a:t>Other items in order of importance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567570" y="20565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60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DCBEF-B0A7-2741-9ADC-0FFCCD289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21580"/>
            <a:ext cx="7543800" cy="551596"/>
          </a:xfrm>
        </p:spPr>
        <p:txBody>
          <a:bodyPr>
            <a:normAutofit fontScale="90000"/>
          </a:bodyPr>
          <a:lstStyle/>
          <a:p>
            <a:r>
              <a:rPr lang="en-US" dirty="0"/>
              <a:t>Nightmare memo for the dean…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517E411-439C-0943-A701-5C56EBB6BE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801" y="673176"/>
            <a:ext cx="4600105" cy="557522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480FB3-6A25-FB45-8E01-00D023034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F50FAA-C832-A749-B573-B8CEF4597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673176"/>
            <a:ext cx="4696416" cy="565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27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68FFA-B7CB-844E-B489-0B0921346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313596"/>
          </a:xfrm>
        </p:spPr>
        <p:txBody>
          <a:bodyPr>
            <a:normAutofit/>
          </a:bodyPr>
          <a:lstStyle/>
          <a:p>
            <a:r>
              <a:rPr lang="en-US" dirty="0"/>
              <a:t>Small group discussion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0537B-F421-0E4F-A752-A020E22DA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940041" cy="4326466"/>
          </a:xfrm>
        </p:spPr>
        <p:txBody>
          <a:bodyPr>
            <a:normAutofit fontScale="92500"/>
          </a:bodyPr>
          <a:lstStyle/>
          <a:p>
            <a:r>
              <a:rPr lang="en-US" sz="3600" dirty="0"/>
              <a:t>Reflect on the four strategies covered so far: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Responding to complaints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Constructing schedules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Managing email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Working with the dean</a:t>
            </a:r>
          </a:p>
          <a:p>
            <a:pPr marL="0" indent="0">
              <a:buNone/>
            </a:pPr>
            <a:r>
              <a:rPr lang="en-US" sz="3600" dirty="0"/>
              <a:t>Discuss briefly your experiences with these issues, sharing ideas and practical strategies.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537A87-E803-4148-A6C7-369B62B86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6924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73DD4-7DB7-DA40-9301-ABAE54854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evaluations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C64CB-1978-4044-BFAC-930446589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Reminder to please fill out session evaluations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B4C5B-4BAD-4240-B823-7BC3EAACA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793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CC181-DF10-5543-8BB6-27C8D6FAB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Break – 30 minutes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0BECD-6767-1749-B276-925C96560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Grab a cup of coffee or a snack as you continue your conversation. We will reconvene at 11:00.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1AFC09-11CE-DB48-A374-59A1A4F9C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131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76405-8F57-824F-B716-B6B54647D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a piece of note paper…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5AD6B-BFED-E440-B255-8FACD5F99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What is one key question or issue you are wondering how to address?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3D5FE-79EE-0D45-B2D9-AB5B298A5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857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8042276" cy="1336956"/>
          </a:xfrm>
        </p:spPr>
        <p:txBody>
          <a:bodyPr>
            <a:normAutofit/>
          </a:bodyPr>
          <a:lstStyle/>
          <a:p>
            <a:r>
              <a:rPr lang="en-US" dirty="0"/>
              <a:t>5. Handling Difficult Colleagues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9071"/>
            <a:ext cx="7661276" cy="45807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		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724023" y="12013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70732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3300C-081A-7C4C-A0C8-73DB8922D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wish for…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A882C1F-E1D8-C24D-A63D-2E692C5D5F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725" y="1939925"/>
            <a:ext cx="5715000" cy="38354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D802A8-273B-1747-8CB6-D6A63155F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9921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C6394-C8B0-0A47-91DF-98AC2EA86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often get.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D866D07-A3DE-B746-B046-57F7BDD13F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67" y="1846263"/>
            <a:ext cx="7205716" cy="402272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266FDD-67AF-744F-AE9C-117C1985B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0807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1C4DF-00BA-9146-A43D-2F01B6FC9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dirty="0"/>
              <a:t>When difficult colleagues attack...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51D3F-9FD4-6041-A44B-A742E6376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725662"/>
          </a:xfrm>
        </p:spPr>
        <p:txBody>
          <a:bodyPr>
            <a:normAutofit fontScale="92500" lnSpcReduction="10000"/>
          </a:bodyPr>
          <a:lstStyle/>
          <a:p>
            <a:pPr marL="296863" indent="-296863">
              <a:buFont typeface="Arial" panose="020B0604020202020204" pitchFamily="34" charset="0"/>
              <a:buChar char="•"/>
            </a:pPr>
            <a:r>
              <a:rPr lang="en-US" dirty="0"/>
              <a:t>I just want to play devil’s advocate here….</a:t>
            </a:r>
          </a:p>
          <a:p>
            <a:pPr marL="296863" indent="-296863">
              <a:buFont typeface="Arial" panose="020B0604020202020204" pitchFamily="34" charset="0"/>
              <a:buChar char="•"/>
            </a:pPr>
            <a:r>
              <a:rPr lang="en-US" dirty="0"/>
              <a:t>I’m not doing this for me, I’m concerned about others.</a:t>
            </a:r>
          </a:p>
          <a:p>
            <a:pPr marL="296863" indent="-296863">
              <a:buFont typeface="Arial" panose="020B0604020202020204" pitchFamily="34" charset="0"/>
              <a:buChar char="•"/>
            </a:pPr>
            <a:r>
              <a:rPr lang="en-US" dirty="0"/>
              <a:t>We tried that a long time ago and it didn’t work.</a:t>
            </a:r>
          </a:p>
          <a:p>
            <a:pPr marL="296863" indent="-296863">
              <a:buFont typeface="Arial" panose="020B0604020202020204" pitchFamily="34" charset="0"/>
              <a:buChar char="•"/>
            </a:pPr>
            <a:r>
              <a:rPr lang="en-US" dirty="0"/>
              <a:t>After all these years, I don’t think I should have to ______. </a:t>
            </a:r>
          </a:p>
          <a:p>
            <a:pPr marL="296863" indent="-296863">
              <a:buFont typeface="Arial" panose="020B0604020202020204" pitchFamily="34" charset="0"/>
              <a:buChar char="•"/>
            </a:pPr>
            <a:r>
              <a:rPr lang="en-US" dirty="0"/>
              <a:t>I don’t know why you won’t go to bat on this. You don’t get it.</a:t>
            </a:r>
          </a:p>
          <a:p>
            <a:pPr marL="296863" indent="-296863">
              <a:buFont typeface="Arial" panose="020B0604020202020204" pitchFamily="34" charset="0"/>
              <a:buChar char="•"/>
            </a:pPr>
            <a:r>
              <a:rPr lang="en-US" dirty="0"/>
              <a:t>Why does so-and-so get to…?</a:t>
            </a:r>
          </a:p>
          <a:p>
            <a:pPr marL="296863" indent="-296863">
              <a:buFont typeface="Arial" panose="020B0604020202020204" pitchFamily="34" charset="0"/>
              <a:buChar char="•"/>
            </a:pPr>
            <a:r>
              <a:rPr lang="en-US" dirty="0"/>
              <a:t>Apparently, I’m the only one who…</a:t>
            </a:r>
          </a:p>
          <a:p>
            <a:pPr marL="296863" indent="-296863">
              <a:buFont typeface="Arial" panose="020B0604020202020204" pitchFamily="34" charset="0"/>
              <a:buChar char="•"/>
            </a:pPr>
            <a:r>
              <a:rPr lang="en-US" dirty="0"/>
              <a:t>That’s not in the contract.</a:t>
            </a:r>
          </a:p>
          <a:p>
            <a:pPr marL="296863" indent="-296863">
              <a:buFont typeface="Arial" panose="020B0604020202020204" pitchFamily="34" charset="0"/>
              <a:buChar char="•"/>
            </a:pPr>
            <a:r>
              <a:rPr lang="en-US" dirty="0"/>
              <a:t>[GLARING]</a:t>
            </a:r>
          </a:p>
          <a:p>
            <a:pPr marL="296863" indent="-296863">
              <a:buFont typeface="Arial" panose="020B0604020202020204" pitchFamily="34" charset="0"/>
              <a:buChar char="•"/>
            </a:pPr>
            <a:r>
              <a:rPr lang="en-US" dirty="0"/>
              <a:t>[LOUD SIGHING]</a:t>
            </a:r>
          </a:p>
          <a:p>
            <a:pPr marL="296863" indent="-296863">
              <a:buFont typeface="Arial" panose="020B0604020202020204" pitchFamily="34" charset="0"/>
              <a:buChar char="•"/>
            </a:pPr>
            <a:r>
              <a:rPr lang="en-US" b="1" dirty="0"/>
              <a:t>[SHOUTING]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5C0D00-6AA4-0349-8CF0-500AC202E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20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8042276" cy="1336956"/>
          </a:xfrm>
        </p:spPr>
        <p:txBody>
          <a:bodyPr>
            <a:normAutofit/>
          </a:bodyPr>
          <a:lstStyle/>
          <a:p>
            <a:r>
              <a:rPr lang="en-US" dirty="0"/>
              <a:t>5. Handling Difficult Colleagues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9071"/>
            <a:ext cx="7661276" cy="4580715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/>
              <a:t>Understand that very few people act poorly on purpose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Stay calm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Calm down some more.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Learn the issues that set off difficult colleagues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Explain what you need to be helpful – Be specific and assertive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Find a way to value difficult faculty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Work towards closure			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724023" y="12013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88283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8113"/>
            <a:ext cx="8610600" cy="1336956"/>
          </a:xfrm>
        </p:spPr>
        <p:txBody>
          <a:bodyPr>
            <a:normAutofit fontScale="90000"/>
          </a:bodyPr>
          <a:lstStyle/>
          <a:p>
            <a:r>
              <a:rPr lang="en-US" dirty="0"/>
              <a:t>6. Promoting Departmental Harmony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80727"/>
            <a:ext cx="7494963" cy="406287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/>
              <a:t>Apologize for situations and circumstances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Send thank you notes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Recognize achievements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Record key details you hear from colleagues (trips, milestones, events, etc.)</a:t>
            </a:r>
          </a:p>
          <a:p>
            <a:pPr marL="749808" lvl="1" indent="-457200">
              <a:buFont typeface="Arial" panose="020B0604020202020204" pitchFamily="34" charset="0"/>
              <a:buChar char="•"/>
            </a:pPr>
            <a:r>
              <a:rPr lang="en-US" sz="3000" dirty="0"/>
              <a:t>Enlist administrative assistant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MBWA </a:t>
            </a:r>
            <a:r>
              <a:rPr lang="mr-IN" sz="3200" dirty="0"/>
              <a:t>–</a:t>
            </a:r>
            <a:r>
              <a:rPr lang="en-US" sz="3200" dirty="0"/>
              <a:t> Manage By Walking Around</a:t>
            </a:r>
          </a:p>
          <a:p>
            <a:pPr marL="0" indent="0">
              <a:buNone/>
            </a:pPr>
            <a:r>
              <a:rPr lang="en-US" sz="3200" dirty="0"/>
              <a:t>							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724023" y="12344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30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C31C9-DD06-FE43-967B-607E48F32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Remember the value of mandatory fun…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6912A73-B2AD-FF40-A67D-38E9993563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57196"/>
            <a:ext cx="5257800" cy="6311555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5B5BA-2820-3E4E-A961-738DFF2D6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68D86-1E62-734E-8446-D3745A3A0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0382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A78B6-B4C7-2F4A-909A-83B559D85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 Managing Time Effectively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104AE-043C-2B4B-A520-2B19FA8BE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8016241" cy="4174066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600" dirty="0"/>
              <a:t>Set no more than three goals for each day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Enlist administrative assistant as resource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Practice effective email strategies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Two-minute drill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Periodic review of department goals/priorities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Block time for individual goals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E2AA6-CE45-FA48-8DC0-1E61CCBC7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558057-1C54-AD4C-965C-843503F1A751}"/>
              </a:ext>
            </a:extLst>
          </p:cNvPr>
          <p:cNvSpPr txBox="1"/>
          <p:nvPr/>
        </p:nvSpPr>
        <p:spPr>
          <a:xfrm>
            <a:off x="8686800" y="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391676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1653"/>
            <a:ext cx="7200900" cy="1485900"/>
          </a:xfrm>
        </p:spPr>
        <p:txBody>
          <a:bodyPr/>
          <a:lstStyle/>
          <a:p>
            <a:r>
              <a:rPr lang="en-US" dirty="0"/>
              <a:t>8. Maintaining Mental Health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5400"/>
            <a:ext cx="7571162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dirty="0"/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Remember the chair is a role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Work towards the mission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Stay out of the weeds (as much as possible)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Have a chair confidant</a:t>
            </a:r>
          </a:p>
          <a:p>
            <a:pPr marL="0" indent="0">
              <a:buNone/>
            </a:pPr>
            <a:r>
              <a:rPr lang="en-US" sz="3600" dirty="0"/>
              <a:t>	    </a:t>
            </a:r>
            <a:endParaRPr lang="en-US" dirty="0"/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3600" dirty="0"/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610600" y="19165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02659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7008D65-4C48-4CAB-8600-9F4C427C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286FC8-DD5D-4402-A2C0-8739BDAFE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CC23917-FA20-4DBD-BA3C-868A3EA84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0019A4C8-BE43-456A-AF42-40F13D145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" y="0"/>
            <a:ext cx="343855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3B3C1C-4C4D-AB4C-87EB-DD0757801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70" y="1363209"/>
            <a:ext cx="2744434" cy="29260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800" dirty="0">
                <a:solidFill>
                  <a:srgbClr val="FFFFFF"/>
                </a:solidFill>
              </a:rPr>
              <a:t>Confiding over a competitive round of (mini</a:t>
            </a:r>
            <a:r>
              <a:rPr lang="en-US" sz="3800">
                <a:solidFill>
                  <a:srgbClr val="FFFFFF"/>
                </a:solidFill>
              </a:rPr>
              <a:t>) golf…</a:t>
            </a:r>
            <a:br>
              <a:rPr lang="en-US" sz="3800" dirty="0">
                <a:solidFill>
                  <a:srgbClr val="FFFFFF"/>
                </a:solidFill>
              </a:rPr>
            </a:br>
            <a:br>
              <a:rPr lang="en-US" sz="3800" dirty="0">
                <a:solidFill>
                  <a:srgbClr val="FFFFFF"/>
                </a:solidFill>
              </a:rPr>
            </a:br>
            <a:br>
              <a:rPr lang="en-US" sz="3800" dirty="0">
                <a:solidFill>
                  <a:srgbClr val="FFFFFF"/>
                </a:solidFill>
              </a:rPr>
            </a:br>
            <a:endParaRPr lang="en-US" sz="3800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08F0B3-B6C4-964F-B246-F46D5DAEE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5107" y="6459785"/>
            <a:ext cx="54416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1439712A-DA58-2342-AC2D-C0B0D9D9D1C4}" type="slidenum">
              <a:rPr lang="en-US" smtClean="0">
                <a:latin typeface="+mn-lt"/>
              </a:rPr>
              <a:pPr algn="l">
                <a:spcAft>
                  <a:spcPts val="600"/>
                </a:spcAft>
              </a:pPr>
              <a:t>40</a:t>
            </a:fld>
            <a:endParaRPr lang="en-US">
              <a:latin typeface="+mn-lt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CBCD14-B1CF-E540-81E0-BA67E6303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1" r="2" b="814"/>
          <a:stretch/>
        </p:blipFill>
        <p:spPr>
          <a:xfrm>
            <a:off x="3479799" y="10"/>
            <a:ext cx="566420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F73CF34-5321-4224-9257-582F661F2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3856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56085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779462" y="445699"/>
            <a:ext cx="8042276" cy="1336956"/>
          </a:xfrm>
        </p:spPr>
        <p:txBody>
          <a:bodyPr>
            <a:noAutofit/>
          </a:bodyPr>
          <a:lstStyle/>
          <a:p>
            <a:r>
              <a:rPr lang="en-US" sz="4000" b="1" dirty="0" err="1">
                <a:latin typeface="Calibri" charset="0"/>
                <a:ea typeface="MS PGothic" charset="0"/>
              </a:rPr>
              <a:t>Gian</a:t>
            </a:r>
            <a:r>
              <a:rPr lang="en-US" sz="4000" b="1" dirty="0">
                <a:latin typeface="Calibri" charset="0"/>
                <a:ea typeface="MS PGothic" charset="0"/>
              </a:rPr>
              <a:t> </a:t>
            </a:r>
            <a:r>
              <a:rPr lang="en-US" sz="4000" b="1" dirty="0" err="1">
                <a:latin typeface="Calibri" charset="0"/>
                <a:ea typeface="MS PGothic" charset="0"/>
              </a:rPr>
              <a:t>Pagnucci</a:t>
            </a:r>
            <a:br>
              <a:rPr lang="en-US" sz="4000" dirty="0">
                <a:latin typeface="Calibri" charset="0"/>
                <a:ea typeface="MS PGothic" charset="0"/>
              </a:rPr>
            </a:br>
            <a:r>
              <a:rPr lang="en-US" sz="4000" dirty="0">
                <a:latin typeface="Calibri" charset="0"/>
                <a:ea typeface="MS PGothic" charset="0"/>
              </a:rPr>
              <a:t>Indiana University of Pennsylvania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891209" y="1981200"/>
            <a:ext cx="8229600" cy="4191000"/>
          </a:xfrm>
        </p:spPr>
        <p:txBody>
          <a:bodyPr>
            <a:no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English Department chair for 10 years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Midsize university: 10,000 students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Chairs elected for 3-year term (no maximum)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Unionized faculty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Responsible for schedule, evaluation, day-to-day operation, curriculum, student problems, resource management, budgets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ea typeface="ＭＳ Ｐゴシック" charset="-128"/>
                <a:cs typeface="ＭＳ Ｐゴシック" charset="-128"/>
              </a:rPr>
              <a:t>Fun Fact: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</a:t>
            </a:r>
          </a:p>
          <a:p>
            <a:pPr lvl="4">
              <a:buFont typeface="Courier New" panose="02070309020205020404" pitchFamily="49" charset="0"/>
              <a:buChar char="o"/>
            </a:pPr>
            <a:r>
              <a:rPr lang="en-US" sz="1800" dirty="0">
                <a:ea typeface="ＭＳ Ｐゴシック" charset="-128"/>
                <a:cs typeface="ＭＳ Ｐゴシック" charset="-128"/>
              </a:rPr>
              <a:t>  Avid comic book collector</a:t>
            </a:r>
          </a:p>
          <a:p>
            <a:pPr lvl="4">
              <a:buFont typeface="Courier New" panose="02070309020205020404" pitchFamily="49" charset="0"/>
              <a:buChar char="o"/>
            </a:pPr>
            <a:r>
              <a:rPr lang="en-US" sz="1800" dirty="0">
                <a:ea typeface="ＭＳ Ｐゴシック" charset="-128"/>
                <a:cs typeface="ＭＳ Ｐゴシック" charset="-128"/>
              </a:rPr>
              <a:t>  Still playing Pokémon Go (even though it’s no longer cool)</a:t>
            </a:r>
          </a:p>
          <a:p>
            <a:pPr marL="457200" indent="-457200">
              <a:buFont typeface="Arial" charset="0"/>
              <a:buChar char="•"/>
            </a:pPr>
            <a:endParaRPr lang="en-US" sz="2400" dirty="0">
              <a:ea typeface="ＭＳ Ｐゴシック" charset="-128"/>
              <a:cs typeface="ＭＳ Ｐゴシック" charset="-128"/>
            </a:endParaRPr>
          </a:p>
          <a:p>
            <a:pPr marL="457200" lvl="1" indent="-457200">
              <a:buFont typeface="Arial" charset="0"/>
              <a:buChar char="•"/>
            </a:pPr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1653"/>
            <a:ext cx="7200900" cy="1485900"/>
          </a:xfrm>
        </p:spPr>
        <p:txBody>
          <a:bodyPr/>
          <a:lstStyle/>
          <a:p>
            <a:r>
              <a:rPr lang="en-US" dirty="0"/>
              <a:t>8. Maintaining Mental Health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5400"/>
            <a:ext cx="7571162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3600" dirty="0"/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Remember the chair is a role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Work towards the mission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Stay out of the weeds (as much as possible)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Have a chair confidant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Exercise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Walk away at the end of the day	    </a:t>
            </a:r>
            <a:endParaRPr lang="en-US" dirty="0"/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3600" dirty="0"/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610600" y="19165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00690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6CC9C-576A-BD42-9949-9DB89784F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group discussion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05831-6393-5A43-95F2-5723FB609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Reflect on the last four strategies covered: 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 sz="3200" dirty="0"/>
              <a:t>Handling difficult colleagues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 sz="3200" dirty="0"/>
              <a:t>Promoting departmental harmony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 sz="3200" dirty="0"/>
              <a:t>Managing time effectively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 sz="3200" dirty="0"/>
              <a:t>Maintaining mental health</a:t>
            </a:r>
          </a:p>
          <a:p>
            <a:pPr marL="0" indent="0">
              <a:buNone/>
            </a:pPr>
            <a:r>
              <a:rPr lang="en-US" sz="3200" dirty="0"/>
              <a:t>Discuss briefly your experiences with these issues, sharing ideas and practical strategies.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EA389-4174-4C46-A439-315A84012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1831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91914"/>
            <a:ext cx="7200900" cy="940693"/>
          </a:xfrm>
        </p:spPr>
        <p:txBody>
          <a:bodyPr/>
          <a:lstStyle/>
          <a:p>
            <a:r>
              <a:rPr lang="en-US" dirty="0"/>
              <a:t>Concluding discussion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981200"/>
            <a:ext cx="7200900" cy="35814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Questions from either of your small group discussions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Additional thoughts, strategies, or issues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43</a:t>
            </a:fld>
            <a:r>
              <a:rPr lang="en-US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8797609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73DD4-7DB7-DA40-9301-ABAE54854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evaluations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C64CB-1978-4044-BFAC-930446589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Reminder to please fill out session evaluations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B4C5B-4BAD-4240-B823-7BC3EAACA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1257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EBEAA-840E-0E4B-A26E-DBC931999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good reasons to be chair…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D5040-FDEE-504A-8410-97F86C0AA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845734"/>
            <a:ext cx="8016240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  Help a student in crisis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  Recognize excellence in a faculty member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  Reward staff for a job well done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  Move the department forward on a key issue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  Solve a persistent problem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80E053-0D2F-4741-853E-4D7BC9B7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9861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55719"/>
            <a:ext cx="8651876" cy="838200"/>
          </a:xfrm>
        </p:spPr>
        <p:txBody>
          <a:bodyPr>
            <a:normAutofit fontScale="90000"/>
          </a:bodyPr>
          <a:lstStyle/>
          <a:p>
            <a:r>
              <a:rPr lang="en-US" dirty="0"/>
              <a:t>More Help for Academic Departments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1505"/>
            <a:ext cx="8042276" cy="429069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Email us for scheduling information:</a:t>
            </a:r>
          </a:p>
          <a:p>
            <a:pPr lvl="1"/>
            <a:r>
              <a:rPr lang="en-US" sz="3600" dirty="0">
                <a:solidFill>
                  <a:srgbClr val="000000"/>
                </a:solidFill>
              </a:rPr>
              <a:t>Ethan Krase, Ph.D.</a:t>
            </a:r>
          </a:p>
          <a:p>
            <a:pPr marL="630936" lvl="2" indent="0">
              <a:buNone/>
            </a:pPr>
            <a:r>
              <a:rPr lang="en-US" sz="3600" b="1" dirty="0" err="1">
                <a:solidFill>
                  <a:srgbClr val="3366FF"/>
                </a:solidFill>
              </a:rPr>
              <a:t>ekrase@winona.edu</a:t>
            </a:r>
            <a:endParaRPr lang="en-US" sz="3600" b="1" dirty="0">
              <a:solidFill>
                <a:srgbClr val="3366FF"/>
              </a:solidFill>
            </a:endParaRPr>
          </a:p>
          <a:p>
            <a:pPr lvl="1"/>
            <a:r>
              <a:rPr lang="en-US" sz="3600" dirty="0">
                <a:solidFill>
                  <a:srgbClr val="000000"/>
                </a:solidFill>
              </a:rPr>
              <a:t>Gian Pagnucci, Ph.D.</a:t>
            </a:r>
          </a:p>
          <a:p>
            <a:pPr marL="630936" lvl="2" indent="0">
              <a:buNone/>
            </a:pPr>
            <a:r>
              <a:rPr lang="en-US" sz="3600" b="1" dirty="0" err="1">
                <a:solidFill>
                  <a:srgbClr val="3366FF"/>
                </a:solidFill>
              </a:rPr>
              <a:t>pagnucci@iup.edu</a:t>
            </a:r>
            <a:endParaRPr lang="en-US" sz="3600" b="1" dirty="0">
              <a:solidFill>
                <a:srgbClr val="3366FF"/>
              </a:solidFill>
            </a:endParaRP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229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793611" y="439333"/>
            <a:ext cx="8042276" cy="1336956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libri" charset="0"/>
                <a:ea typeface="MS PGothic" charset="0"/>
              </a:rPr>
              <a:t>Ethan Krase</a:t>
            </a:r>
            <a:br>
              <a:rPr lang="en-US" sz="4000" b="1" dirty="0">
                <a:latin typeface="Calibri" charset="0"/>
                <a:ea typeface="MS PGothic" charset="0"/>
              </a:rPr>
            </a:br>
            <a:r>
              <a:rPr lang="en-US" sz="4000" dirty="0">
                <a:latin typeface="Calibri" charset="0"/>
                <a:ea typeface="MS PGothic" charset="0"/>
              </a:rPr>
              <a:t>Winona State University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914400" y="1905000"/>
            <a:ext cx="8229600" cy="4267200"/>
          </a:xfrm>
        </p:spPr>
        <p:txBody>
          <a:bodyPr>
            <a:no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English Department chair for 9 years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Midsize university: 7,500 students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Chairs elected for 3-year term (maximum of 3 terms)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Unionized faculty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Responsible for schedule, evaluation, day-to-day operation, curriculum, student problems, resource management, budgets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ea typeface="ＭＳ Ｐゴシック" charset="-128"/>
                <a:cs typeface="ＭＳ Ｐゴシック" charset="-128"/>
              </a:rPr>
              <a:t>Fun Facts: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</a:t>
            </a:r>
          </a:p>
          <a:p>
            <a:pPr lvl="3">
              <a:buFont typeface="Courier New" panose="02070309020205020404" pitchFamily="49" charset="0"/>
              <a:buChar char="o"/>
            </a:pPr>
            <a:r>
              <a:rPr lang="en-US" sz="1800" dirty="0">
                <a:ea typeface="ＭＳ Ｐゴシック" charset="-128"/>
                <a:cs typeface="ＭＳ Ｐゴシック" charset="-128"/>
              </a:rPr>
              <a:t> Group fitness instructor on the side</a:t>
            </a:r>
          </a:p>
          <a:p>
            <a:pPr lvl="3">
              <a:buFont typeface="Courier New" panose="02070309020205020404" pitchFamily="49" charset="0"/>
              <a:buChar char="o"/>
            </a:pPr>
            <a:r>
              <a:rPr lang="en-US" sz="1800" dirty="0">
                <a:ea typeface="ＭＳ Ｐゴシック" charset="-128"/>
                <a:cs typeface="ＭＳ Ｐゴシック" charset="-128"/>
              </a:rPr>
              <a:t> Compulsive fisherman</a:t>
            </a:r>
          </a:p>
          <a:p>
            <a:pPr marL="457200" indent="-457200">
              <a:buFont typeface="Arial" charset="0"/>
              <a:buChar char="•"/>
            </a:pPr>
            <a:endParaRPr lang="en-US" sz="2400" dirty="0">
              <a:ea typeface="ＭＳ Ｐゴシック" charset="-128"/>
              <a:cs typeface="ＭＳ Ｐゴシック" charset="-128"/>
            </a:endParaRPr>
          </a:p>
          <a:p>
            <a:pPr marL="457200" lvl="1" indent="-457200">
              <a:buFont typeface="Arial" charset="0"/>
              <a:buChar char="•"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7008D65-4C48-4CAB-8600-9F4C427C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286FC8-DD5D-4402-A2C0-8739BDAFE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CC23917-FA20-4DBD-BA3C-868A3EA84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0019A4C8-BE43-456A-AF42-40F13D145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" y="0"/>
            <a:ext cx="343855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4BE83-6D28-7B4C-A196-CA9B7082B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640080"/>
            <a:ext cx="2744434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dirty="0">
                <a:solidFill>
                  <a:srgbClr val="FFFFFF"/>
                </a:solidFill>
              </a:rPr>
              <a:t>Happy chairperson with smallmouth bass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E54AA-220B-6040-A9B1-0E0ED7E13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5107" y="6459785"/>
            <a:ext cx="54416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1439712A-DA58-2342-AC2D-C0B0D9D9D1C4}" type="slidenum">
              <a:rPr lang="en-US" smtClean="0">
                <a:latin typeface="+mn-lt"/>
              </a:rPr>
              <a:pPr algn="l">
                <a:spcAft>
                  <a:spcPts val="600"/>
                </a:spcAft>
              </a:pPr>
              <a:t>7</a:t>
            </a:fld>
            <a:endParaRPr lang="en-US">
              <a:latin typeface="+mn-lt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29C0A72-289F-5641-8F12-3471BBD244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9195"/>
          <a:stretch/>
        </p:blipFill>
        <p:spPr>
          <a:xfrm>
            <a:off x="3479799" y="10"/>
            <a:ext cx="566420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F73CF34-5321-4224-9257-582F661F2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3856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6970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F94EC-8D90-8248-BDA8-C5F4DF33A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Note: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3FF7C9-51C5-704E-8CFE-B8058F519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4488" indent="-344488">
              <a:buFont typeface="Arial" panose="020B0604020202020204" pitchFamily="34" charset="0"/>
              <a:buChar char="•"/>
            </a:pPr>
            <a:r>
              <a:rPr lang="en-US" sz="4400" dirty="0"/>
              <a:t>Unfortunately, we do not have a slide of Gian playing Pokémon Go.</a:t>
            </a:r>
          </a:p>
          <a:p>
            <a:pPr marL="344488" indent="-344488">
              <a:buFont typeface="Arial" panose="020B0604020202020204" pitchFamily="34" charset="0"/>
              <a:buChar char="•"/>
            </a:pPr>
            <a:r>
              <a:rPr lang="en-US" sz="4400" dirty="0"/>
              <a:t>Ethan feels bad about that and will try to address this in future presentations.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7B3FE-C81F-6940-8980-379CB9E3B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01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151" y="304800"/>
            <a:ext cx="7543800" cy="1450757"/>
          </a:xfrm>
        </p:spPr>
        <p:txBody>
          <a:bodyPr/>
          <a:lstStyle/>
          <a:p>
            <a:r>
              <a:rPr lang="en-US"/>
              <a:t>Session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26873"/>
            <a:ext cx="8686800" cy="4898038"/>
          </a:xfrm>
        </p:spPr>
        <p:txBody>
          <a:bodyPr>
            <a:normAutofit fontScale="92500" lnSpcReduction="20000"/>
          </a:bodyPr>
          <a:lstStyle/>
          <a:p>
            <a:pPr marL="404813" indent="-404813">
              <a:buFont typeface="Arial" charset="0"/>
              <a:buChar char="•"/>
            </a:pPr>
            <a:r>
              <a:rPr lang="en-US" sz="3500" dirty="0"/>
              <a:t>Review strategies for helping newer chairs be more effective in eight key areas:</a:t>
            </a:r>
          </a:p>
          <a:p>
            <a:pPr marL="1172718" lvl="3" indent="-514350">
              <a:buFont typeface="+mj-lt"/>
              <a:buAutoNum type="arabicPeriod"/>
            </a:pPr>
            <a:r>
              <a:rPr lang="en-US" sz="3000" dirty="0"/>
              <a:t>Responding to complaints</a:t>
            </a:r>
          </a:p>
          <a:p>
            <a:pPr marL="1172718" lvl="3" indent="-514350">
              <a:buFont typeface="+mj-lt"/>
              <a:buAutoNum type="arabicPeriod"/>
            </a:pPr>
            <a:r>
              <a:rPr lang="en-US" sz="3000" dirty="0"/>
              <a:t>Constructing schedules</a:t>
            </a:r>
          </a:p>
          <a:p>
            <a:pPr marL="1172718" lvl="3" indent="-514350">
              <a:buFont typeface="+mj-lt"/>
              <a:buAutoNum type="arabicPeriod"/>
            </a:pPr>
            <a:r>
              <a:rPr lang="en-US" sz="3000" dirty="0"/>
              <a:t>Managing email</a:t>
            </a:r>
          </a:p>
          <a:p>
            <a:pPr marL="1172718" lvl="3" indent="-514350">
              <a:buFont typeface="+mj-lt"/>
              <a:buAutoNum type="arabicPeriod"/>
            </a:pPr>
            <a:r>
              <a:rPr lang="en-US" sz="3000" dirty="0"/>
              <a:t>Working with the dean</a:t>
            </a:r>
          </a:p>
          <a:p>
            <a:pPr marL="1172718" lvl="3" indent="-514350">
              <a:buFont typeface="+mj-lt"/>
              <a:buAutoNum type="arabicPeriod"/>
            </a:pPr>
            <a:r>
              <a:rPr lang="en-US" sz="3000" dirty="0"/>
              <a:t>Handling difficult colleagues</a:t>
            </a:r>
          </a:p>
          <a:p>
            <a:pPr marL="1172718" lvl="3" indent="-514350">
              <a:buFont typeface="+mj-lt"/>
              <a:buAutoNum type="arabicPeriod"/>
            </a:pPr>
            <a:r>
              <a:rPr lang="en-US" sz="3000" dirty="0"/>
              <a:t>Promoting departmental harmony</a:t>
            </a:r>
          </a:p>
          <a:p>
            <a:pPr marL="1172718" lvl="3" indent="-514350">
              <a:buFont typeface="+mj-lt"/>
              <a:buAutoNum type="arabicPeriod"/>
            </a:pPr>
            <a:r>
              <a:rPr lang="en-US" sz="3000" dirty="0"/>
              <a:t>Managing time effectively</a:t>
            </a:r>
          </a:p>
          <a:p>
            <a:pPr marL="1172718" lvl="3" indent="-514350">
              <a:buFont typeface="+mj-lt"/>
              <a:buAutoNum type="arabicPeriod"/>
            </a:pPr>
            <a:r>
              <a:rPr lang="en-US" sz="3000" dirty="0"/>
              <a:t>Maintaining mental health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								</a:t>
            </a:r>
            <a:endParaRPr lang="en-US" sz="2400" dirty="0"/>
          </a:p>
          <a:p>
            <a:pPr marL="404813" indent="-404813">
              <a:buFont typeface="Arial" charset="0"/>
              <a:buChar char="•"/>
            </a:pPr>
            <a:endParaRPr lang="en-US" sz="3200" dirty="0"/>
          </a:p>
          <a:p>
            <a:pPr marL="404813" indent="-404813">
              <a:buFont typeface="Arial" charset="0"/>
              <a:buChar char="•"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08783" y="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17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151" y="304800"/>
            <a:ext cx="7543800" cy="1450757"/>
          </a:xfrm>
        </p:spPr>
        <p:txBody>
          <a:bodyPr/>
          <a:lstStyle/>
          <a:p>
            <a:r>
              <a:rPr lang="en-US" dirty="0"/>
              <a:t>Session Description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26872"/>
            <a:ext cx="7238999" cy="4532914"/>
          </a:xfrm>
        </p:spPr>
        <p:txBody>
          <a:bodyPr>
            <a:normAutofit fontScale="47500" lnSpcReduction="20000"/>
          </a:bodyPr>
          <a:lstStyle/>
          <a:p>
            <a:pPr marL="404813" indent="-404813">
              <a:buFont typeface="Arial" charset="0"/>
              <a:buChar char="•"/>
            </a:pPr>
            <a:r>
              <a:rPr lang="en-US" sz="6700" dirty="0"/>
              <a:t>Focus on practical strategies </a:t>
            </a:r>
          </a:p>
          <a:p>
            <a:pPr marL="404813" indent="-404813">
              <a:buFont typeface="Arial" charset="0"/>
              <a:buChar char="•"/>
            </a:pPr>
            <a:r>
              <a:rPr lang="en-US" sz="6700" dirty="0"/>
              <a:t>Tap into shared knowledge</a:t>
            </a:r>
          </a:p>
          <a:p>
            <a:pPr marL="404813" indent="-404813">
              <a:buFont typeface="Arial" charset="0"/>
              <a:buChar char="•"/>
            </a:pPr>
            <a:r>
              <a:rPr lang="en-US" sz="6700" dirty="0"/>
              <a:t>Allow time for discussion</a:t>
            </a:r>
          </a:p>
          <a:p>
            <a:pPr marL="404813" indent="-404813">
              <a:buFont typeface="Arial" charset="0"/>
              <a:buChar char="•"/>
            </a:pPr>
            <a:r>
              <a:rPr lang="en-US" sz="6700" dirty="0"/>
              <a:t>Create space for connection</a:t>
            </a:r>
          </a:p>
          <a:p>
            <a:pPr marL="404813" indent="-404813">
              <a:buFont typeface="Arial" charset="0"/>
              <a:buChar char="•"/>
            </a:pPr>
            <a:r>
              <a:rPr lang="en-US" sz="6700" dirty="0"/>
              <a:t>Address universal questions</a:t>
            </a:r>
          </a:p>
          <a:p>
            <a:pPr marL="404813" indent="-404813">
              <a:buFont typeface="Arial" charset="0"/>
              <a:buChar char="•"/>
            </a:pPr>
            <a:r>
              <a:rPr lang="en-US" sz="6700" dirty="0"/>
              <a:t>Motivate purposeful reflection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								</a:t>
            </a:r>
            <a:endParaRPr lang="en-US" sz="2400" dirty="0"/>
          </a:p>
          <a:p>
            <a:pPr marL="404813" indent="-404813">
              <a:buFont typeface="Arial" charset="0"/>
              <a:buChar char="•"/>
            </a:pPr>
            <a:endParaRPr lang="en-US" sz="3200" dirty="0"/>
          </a:p>
          <a:p>
            <a:pPr marL="404813" indent="-404813">
              <a:buFont typeface="Arial" charset="0"/>
              <a:buChar char="•"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712A-DA58-2342-AC2D-C0B0D9D9D1C4}" type="slidenum">
              <a:rPr lang="en-US" smtClean="0"/>
              <a:pPr/>
              <a:t>10</a:t>
            </a:fld>
            <a:r>
              <a:rPr lang="en-US" dirty="0"/>
              <a:t>G</a:t>
            </a:r>
          </a:p>
        </p:txBody>
      </p:sp>
      <p:sp>
        <p:nvSpPr>
          <p:cNvPr id="4" name="Rectangle 3"/>
          <p:cNvSpPr/>
          <p:nvPr/>
        </p:nvSpPr>
        <p:spPr>
          <a:xfrm>
            <a:off x="8708783" y="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88125123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1376</Words>
  <Application>Microsoft Macintosh PowerPoint</Application>
  <PresentationFormat>On-screen Show (4:3)</PresentationFormat>
  <Paragraphs>313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Courier New</vt:lpstr>
      <vt:lpstr>Retrospect</vt:lpstr>
      <vt:lpstr>From Surviving to Thriving: Top Tips to Help Newer Chairs</vt:lpstr>
      <vt:lpstr>Department Chair – most difficult job in higher education? </vt:lpstr>
      <vt:lpstr>On a piece of note paper…</vt:lpstr>
      <vt:lpstr>Gian Pagnucci Indiana University of Pennsylvania</vt:lpstr>
      <vt:lpstr>Ethan Krase Winona State University</vt:lpstr>
      <vt:lpstr>Happy chairperson with smallmouth bass</vt:lpstr>
      <vt:lpstr>Note:</vt:lpstr>
      <vt:lpstr>Session Objectives</vt:lpstr>
      <vt:lpstr>Session Description</vt:lpstr>
      <vt:lpstr>Schedule</vt:lpstr>
      <vt:lpstr>If you remember just one thing from this presentation…</vt:lpstr>
      <vt:lpstr>1. Responding to Complaints</vt:lpstr>
      <vt:lpstr>1. Responding to Complaints</vt:lpstr>
      <vt:lpstr>Handwritten notes for complaint meeting</vt:lpstr>
      <vt:lpstr>2. Constructing Schedules</vt:lpstr>
      <vt:lpstr>Faculty course preference sheet </vt:lpstr>
      <vt:lpstr>2. Constructing Schedules</vt:lpstr>
      <vt:lpstr>Tracking faculty course assignments</vt:lpstr>
      <vt:lpstr>2. Constructing Schedules</vt:lpstr>
      <vt:lpstr>3. Managing Email</vt:lpstr>
      <vt:lpstr>Five lines or less?</vt:lpstr>
      <vt:lpstr>3. Managing Email</vt:lpstr>
      <vt:lpstr>Sample email template</vt:lpstr>
      <vt:lpstr>3. Managing Email</vt:lpstr>
      <vt:lpstr>4. Working with the Dean</vt:lpstr>
      <vt:lpstr>Nightmare memo for the dean…</vt:lpstr>
      <vt:lpstr>Small group discussion #1</vt:lpstr>
      <vt:lpstr>Session evaluations</vt:lpstr>
      <vt:lpstr>Session Break – 30 minutes</vt:lpstr>
      <vt:lpstr>5. Handling Difficult Colleagues</vt:lpstr>
      <vt:lpstr>What we wish for…</vt:lpstr>
      <vt:lpstr>What we often get.</vt:lpstr>
      <vt:lpstr>When difficult colleagues attack...</vt:lpstr>
      <vt:lpstr>5. Handling Difficult Colleagues</vt:lpstr>
      <vt:lpstr>6. Promoting Departmental Harmony</vt:lpstr>
      <vt:lpstr>Remember the value of mandatory fun…</vt:lpstr>
      <vt:lpstr>7. Managing Time Effectively</vt:lpstr>
      <vt:lpstr>8. Maintaining Mental Health </vt:lpstr>
      <vt:lpstr>Confiding over a competitive round of (mini) golf…   </vt:lpstr>
      <vt:lpstr>8. Maintaining Mental Health </vt:lpstr>
      <vt:lpstr>Small group discussion #2</vt:lpstr>
      <vt:lpstr>Concluding discussion</vt:lpstr>
      <vt:lpstr>Session evaluations</vt:lpstr>
      <vt:lpstr>The good reasons to be chair…</vt:lpstr>
      <vt:lpstr>More Help for Academic Departments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Surviving to Thriving: Top Tips to Help Newer Chairs</dc:title>
  <dc:creator>REVISION</dc:creator>
  <cp:lastModifiedBy>Krase, Ethan</cp:lastModifiedBy>
  <cp:revision>2</cp:revision>
  <dcterms:created xsi:type="dcterms:W3CDTF">2019-02-08T12:12:08Z</dcterms:created>
  <dcterms:modified xsi:type="dcterms:W3CDTF">2020-02-06T16:42:01Z</dcterms:modified>
</cp:coreProperties>
</file>