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91" r:id="rId2"/>
    <p:sldId id="275" r:id="rId3"/>
    <p:sldId id="267" r:id="rId4"/>
    <p:sldId id="293" r:id="rId5"/>
    <p:sldId id="294" r:id="rId6"/>
    <p:sldId id="268" r:id="rId7"/>
    <p:sldId id="261" r:id="rId8"/>
    <p:sldId id="295" r:id="rId9"/>
    <p:sldId id="272" r:id="rId10"/>
    <p:sldId id="271" r:id="rId11"/>
    <p:sldId id="269" r:id="rId12"/>
    <p:sldId id="296" r:id="rId13"/>
    <p:sldId id="290" r:id="rId14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5F47"/>
    <a:srgbClr val="49502E"/>
    <a:srgbClr val="F36A5F"/>
    <a:srgbClr val="CC0000"/>
    <a:srgbClr val="0A4484"/>
    <a:srgbClr val="145293"/>
    <a:srgbClr val="66643D"/>
    <a:srgbClr val="6B6845"/>
    <a:srgbClr val="636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5"/>
    <p:restoredTop sz="94816" autoAdjust="0"/>
  </p:normalViewPr>
  <p:slideViewPr>
    <p:cSldViewPr snapToGrid="0" snapToObjects="1">
      <p:cViewPr varScale="1">
        <p:scale>
          <a:sx n="105" d="100"/>
          <a:sy n="105" d="100"/>
        </p:scale>
        <p:origin x="82" y="3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9E6ECE-E564-4E80-84C4-773DF3C058A6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E4D380-DF2D-49C3-83FF-5B349D5F227A}">
      <dgm:prSet phldrT="[Text]" custT="1"/>
      <dgm:spPr/>
      <dgm:t>
        <a:bodyPr/>
        <a:lstStyle/>
        <a:p>
          <a:r>
            <a:rPr lang="en-US" sz="1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College of Arts &amp; Sciences</a:t>
          </a:r>
        </a:p>
        <a:p>
          <a:r>
            <a:rPr lang="en-US" sz="1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CAS</a:t>
          </a:r>
        </a:p>
      </dgm:t>
    </dgm:pt>
    <dgm:pt modelId="{6BC1A0DB-B2C6-4442-A5F9-9D4F7A82E6AB}" type="parTrans" cxnId="{2BDC3256-D72E-4662-92BA-1BEBDF289E0E}">
      <dgm:prSet/>
      <dgm:spPr/>
      <dgm:t>
        <a:bodyPr/>
        <a:lstStyle/>
        <a:p>
          <a:endParaRPr lang="en-US"/>
        </a:p>
      </dgm:t>
    </dgm:pt>
    <dgm:pt modelId="{F571D63F-99FF-41FA-86A9-D095EA4D066B}" type="sibTrans" cxnId="{2BDC3256-D72E-4662-92BA-1BEBDF289E0E}">
      <dgm:prSet/>
      <dgm:spPr/>
      <dgm:t>
        <a:bodyPr/>
        <a:lstStyle/>
        <a:p>
          <a:endParaRPr lang="en-US"/>
        </a:p>
      </dgm:t>
    </dgm:pt>
    <dgm:pt modelId="{D9551C39-39DC-4DC3-8E21-EA106C01CC68}">
      <dgm:prSet phldrT="[Text]" custT="1"/>
      <dgm:spPr/>
      <dgm:t>
        <a:bodyPr/>
        <a:lstStyle/>
        <a:p>
          <a:r>
            <a:rPr lang="en-US" sz="1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Jack Welch College of Business &amp; Technology</a:t>
          </a:r>
        </a:p>
        <a:p>
          <a:r>
            <a:rPr lang="en-US" sz="1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WCBT</a:t>
          </a:r>
        </a:p>
      </dgm:t>
    </dgm:pt>
    <dgm:pt modelId="{033270B0-E678-48FF-894E-D6D4563E689D}" type="parTrans" cxnId="{432C4F41-0791-4EB3-89E7-5F6E0774B450}">
      <dgm:prSet/>
      <dgm:spPr/>
      <dgm:t>
        <a:bodyPr/>
        <a:lstStyle/>
        <a:p>
          <a:endParaRPr lang="en-US"/>
        </a:p>
      </dgm:t>
    </dgm:pt>
    <dgm:pt modelId="{A9F6ACB5-7C0C-4D14-87DA-24F951AA5692}" type="sibTrans" cxnId="{432C4F41-0791-4EB3-89E7-5F6E0774B450}">
      <dgm:prSet/>
      <dgm:spPr/>
      <dgm:t>
        <a:bodyPr/>
        <a:lstStyle/>
        <a:p>
          <a:endParaRPr lang="en-US"/>
        </a:p>
      </dgm:t>
    </dgm:pt>
    <dgm:pt modelId="{86B9D997-904B-493E-A415-2E3122C5C7B8}">
      <dgm:prSet phldrT="[Text]" custT="1"/>
      <dgm:spPr/>
      <dgm:t>
        <a:bodyPr/>
        <a:lstStyle/>
        <a:p>
          <a:r>
            <a:rPr lang="en-US" sz="1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College of Health Professions</a:t>
          </a:r>
        </a:p>
        <a:p>
          <a:r>
            <a:rPr lang="en-US" sz="1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CHP</a:t>
          </a:r>
        </a:p>
      </dgm:t>
    </dgm:pt>
    <dgm:pt modelId="{0983F851-C6EB-4D04-912F-1C10EC3815DF}" type="parTrans" cxnId="{E0CF1BAC-0F75-4EC5-BBAA-D48906A0E76A}">
      <dgm:prSet/>
      <dgm:spPr/>
      <dgm:t>
        <a:bodyPr/>
        <a:lstStyle/>
        <a:p>
          <a:endParaRPr lang="en-US"/>
        </a:p>
      </dgm:t>
    </dgm:pt>
    <dgm:pt modelId="{AEF5A51A-2D38-44CF-BD59-A64EB55AB94C}" type="sibTrans" cxnId="{E0CF1BAC-0F75-4EC5-BBAA-D48906A0E76A}">
      <dgm:prSet/>
      <dgm:spPr/>
      <dgm:t>
        <a:bodyPr/>
        <a:lstStyle/>
        <a:p>
          <a:endParaRPr lang="en-US"/>
        </a:p>
      </dgm:t>
    </dgm:pt>
    <dgm:pt modelId="{D8A6DAF7-5AB5-4A16-962F-7ED8AC38FBE7}">
      <dgm:prSet phldrT="[Text]" custT="1"/>
      <dgm:spPr/>
      <dgm:t>
        <a:bodyPr/>
        <a:lstStyle/>
        <a:p>
          <a:r>
            <a:rPr lang="en-US" sz="1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Isabelle Farrington College of Education</a:t>
          </a:r>
        </a:p>
        <a:p>
          <a:r>
            <a:rPr lang="en-US" sz="1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IFCE</a:t>
          </a:r>
        </a:p>
      </dgm:t>
    </dgm:pt>
    <dgm:pt modelId="{479A1D46-90C1-49E4-89F7-A41E9D722BB1}" type="parTrans" cxnId="{132308C6-2F73-4BE4-B15E-F0E32BF91AA2}">
      <dgm:prSet/>
      <dgm:spPr/>
      <dgm:t>
        <a:bodyPr/>
        <a:lstStyle/>
        <a:p>
          <a:endParaRPr lang="en-US"/>
        </a:p>
      </dgm:t>
    </dgm:pt>
    <dgm:pt modelId="{1C4E87C2-9FC0-461F-AB41-4B28D68BBD74}" type="sibTrans" cxnId="{132308C6-2F73-4BE4-B15E-F0E32BF91AA2}">
      <dgm:prSet/>
      <dgm:spPr/>
      <dgm:t>
        <a:bodyPr/>
        <a:lstStyle/>
        <a:p>
          <a:endParaRPr lang="en-US"/>
        </a:p>
      </dgm:t>
    </dgm:pt>
    <dgm:pt modelId="{CB435C38-CAB1-494A-B1F7-1598CAA355C7}">
      <dgm:prSet custT="1"/>
      <dgm:spPr/>
      <dgm:t>
        <a:bodyPr/>
        <a:lstStyle/>
        <a:p>
          <a:r>
            <a:rPr lang="en-US" sz="1000" b="1" i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Dr. Susan L. Davis, RN, &amp; Richard J. Henley College of Nursing </a:t>
          </a:r>
        </a:p>
        <a:p>
          <a:r>
            <a:rPr lang="en-US" sz="1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CN</a:t>
          </a:r>
        </a:p>
      </dgm:t>
    </dgm:pt>
    <dgm:pt modelId="{C5081453-64B2-4DF8-92B1-0826290FC299}" type="parTrans" cxnId="{23DA2BC2-4064-42E9-A666-8EF9DF47A1AB}">
      <dgm:prSet/>
      <dgm:spPr/>
      <dgm:t>
        <a:bodyPr/>
        <a:lstStyle/>
        <a:p>
          <a:endParaRPr lang="en-US"/>
        </a:p>
      </dgm:t>
    </dgm:pt>
    <dgm:pt modelId="{6E01EF9D-B102-4574-B02D-6646DEE77A7D}" type="sibTrans" cxnId="{23DA2BC2-4064-42E9-A666-8EF9DF47A1AB}">
      <dgm:prSet/>
      <dgm:spPr/>
      <dgm:t>
        <a:bodyPr/>
        <a:lstStyle/>
        <a:p>
          <a:endParaRPr lang="en-US"/>
        </a:p>
      </dgm:t>
    </dgm:pt>
    <dgm:pt modelId="{C8973D41-7FFE-4560-904B-6A0C35E36770}" type="pres">
      <dgm:prSet presAssocID="{439E6ECE-E564-4E80-84C4-773DF3C058A6}" presName="Name0" presStyleCnt="0">
        <dgm:presLayoutVars>
          <dgm:dir/>
          <dgm:resizeHandles val="exact"/>
        </dgm:presLayoutVars>
      </dgm:prSet>
      <dgm:spPr/>
    </dgm:pt>
    <dgm:pt modelId="{D381C3DB-DDAB-4B67-B653-38E44D2DA145}" type="pres">
      <dgm:prSet presAssocID="{B8E4D380-DF2D-49C3-83FF-5B349D5F227A}" presName="composite" presStyleCnt="0"/>
      <dgm:spPr/>
    </dgm:pt>
    <dgm:pt modelId="{1A97032E-4BFA-43D9-B9D1-1030923B93B8}" type="pres">
      <dgm:prSet presAssocID="{B8E4D380-DF2D-49C3-83FF-5B349D5F227A}" presName="rect1" presStyleLbl="bgImgPlace1" presStyleIdx="0" presStyleCnt="5" custScaleX="94861" custScaleY="9634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710E9B2C-428B-4385-9122-B5374C2B668F}" type="pres">
      <dgm:prSet presAssocID="{B8E4D380-DF2D-49C3-83FF-5B349D5F227A}" presName="wedgeRectCallout1" presStyleLbl="node1" presStyleIdx="0" presStyleCnt="5" custScaleX="109695">
        <dgm:presLayoutVars>
          <dgm:bulletEnabled val="1"/>
        </dgm:presLayoutVars>
      </dgm:prSet>
      <dgm:spPr/>
    </dgm:pt>
    <dgm:pt modelId="{13413A4C-65DF-4FE1-961F-973F4520CA62}" type="pres">
      <dgm:prSet presAssocID="{F571D63F-99FF-41FA-86A9-D095EA4D066B}" presName="sibTrans" presStyleCnt="0"/>
      <dgm:spPr/>
    </dgm:pt>
    <dgm:pt modelId="{0DE568E4-DBF2-411C-9924-AE339486871E}" type="pres">
      <dgm:prSet presAssocID="{D9551C39-39DC-4DC3-8E21-EA106C01CC68}" presName="composite" presStyleCnt="0"/>
      <dgm:spPr/>
    </dgm:pt>
    <dgm:pt modelId="{018DC388-B21C-4123-AEEB-6D6D4FC39EEA}" type="pres">
      <dgm:prSet presAssocID="{D9551C39-39DC-4DC3-8E21-EA106C01CC68}" presName="rect1" presStyleLbl="b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3BAB84E0-31D7-4C70-97AB-B1D938223D05}" type="pres">
      <dgm:prSet presAssocID="{D9551C39-39DC-4DC3-8E21-EA106C01CC68}" presName="wedgeRectCallout1" presStyleLbl="node1" presStyleIdx="1" presStyleCnt="5" custScaleX="112629">
        <dgm:presLayoutVars>
          <dgm:bulletEnabled val="1"/>
        </dgm:presLayoutVars>
      </dgm:prSet>
      <dgm:spPr/>
    </dgm:pt>
    <dgm:pt modelId="{9B996F2D-FFD8-4CC2-BDBA-6FA33BA8A19B}" type="pres">
      <dgm:prSet presAssocID="{A9F6ACB5-7C0C-4D14-87DA-24F951AA5692}" presName="sibTrans" presStyleCnt="0"/>
      <dgm:spPr/>
    </dgm:pt>
    <dgm:pt modelId="{12448A0C-BFC8-473A-8517-0AFFEB5006B9}" type="pres">
      <dgm:prSet presAssocID="{86B9D997-904B-493E-A415-2E3122C5C7B8}" presName="composite" presStyleCnt="0"/>
      <dgm:spPr/>
    </dgm:pt>
    <dgm:pt modelId="{AEBE02E1-162E-416A-9BFC-3733E3B4668C}" type="pres">
      <dgm:prSet presAssocID="{86B9D997-904B-493E-A415-2E3122C5C7B8}" presName="rect1" presStyleLbl="b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BB8A55F7-C97B-4DD1-9F94-EC600FB8F5E9}" type="pres">
      <dgm:prSet presAssocID="{86B9D997-904B-493E-A415-2E3122C5C7B8}" presName="wedgeRectCallout1" presStyleLbl="node1" presStyleIdx="2" presStyleCnt="5" custScaleX="116048">
        <dgm:presLayoutVars>
          <dgm:bulletEnabled val="1"/>
        </dgm:presLayoutVars>
      </dgm:prSet>
      <dgm:spPr/>
    </dgm:pt>
    <dgm:pt modelId="{5B73A6EF-88C3-4BAC-94D8-17E0310C38EA}" type="pres">
      <dgm:prSet presAssocID="{AEF5A51A-2D38-44CF-BD59-A64EB55AB94C}" presName="sibTrans" presStyleCnt="0"/>
      <dgm:spPr/>
    </dgm:pt>
    <dgm:pt modelId="{6BCF6825-F341-4CC4-9C1D-9E0529FD9F17}" type="pres">
      <dgm:prSet presAssocID="{CB435C38-CAB1-494A-B1F7-1598CAA355C7}" presName="composite" presStyleCnt="0"/>
      <dgm:spPr/>
    </dgm:pt>
    <dgm:pt modelId="{2402E4C8-AEC8-498E-9084-C741F55F4FF2}" type="pres">
      <dgm:prSet presAssocID="{CB435C38-CAB1-494A-B1F7-1598CAA355C7}" presName="rect1" presStyleLbl="b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0ED37C7C-0B77-4A25-A2C5-5C007BC5E23D}" type="pres">
      <dgm:prSet presAssocID="{CB435C38-CAB1-494A-B1F7-1598CAA355C7}" presName="wedgeRectCallout1" presStyleLbl="node1" presStyleIdx="3" presStyleCnt="5" custScaleX="155190">
        <dgm:presLayoutVars>
          <dgm:bulletEnabled val="1"/>
        </dgm:presLayoutVars>
      </dgm:prSet>
      <dgm:spPr/>
    </dgm:pt>
    <dgm:pt modelId="{E2C5D741-1051-4EE6-BF4D-053DA66C65D6}" type="pres">
      <dgm:prSet presAssocID="{6E01EF9D-B102-4574-B02D-6646DEE77A7D}" presName="sibTrans" presStyleCnt="0"/>
      <dgm:spPr/>
    </dgm:pt>
    <dgm:pt modelId="{EAF8A53F-8DC1-4382-9288-A8DBA5EB482C}" type="pres">
      <dgm:prSet presAssocID="{D8A6DAF7-5AB5-4A16-962F-7ED8AC38FBE7}" presName="composite" presStyleCnt="0"/>
      <dgm:spPr/>
    </dgm:pt>
    <dgm:pt modelId="{EBB7CBAA-9A24-493C-8B7C-6A9E4A7D5DF4}" type="pres">
      <dgm:prSet presAssocID="{D8A6DAF7-5AB5-4A16-962F-7ED8AC38FBE7}" presName="rect1" presStyleLbl="b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F56CD641-C6D4-4325-A54B-D55BB9A54CB0}" type="pres">
      <dgm:prSet presAssocID="{D8A6DAF7-5AB5-4A16-962F-7ED8AC38FBE7}" presName="wedgeRectCallout1" presStyleLbl="node1" presStyleIdx="4" presStyleCnt="5" custScaleX="125650">
        <dgm:presLayoutVars>
          <dgm:bulletEnabled val="1"/>
        </dgm:presLayoutVars>
      </dgm:prSet>
      <dgm:spPr/>
    </dgm:pt>
  </dgm:ptLst>
  <dgm:cxnLst>
    <dgm:cxn modelId="{9FBA9234-4AEA-41EA-A4B7-30F825DD2932}" type="presOf" srcId="{86B9D997-904B-493E-A415-2E3122C5C7B8}" destId="{BB8A55F7-C97B-4DD1-9F94-EC600FB8F5E9}" srcOrd="0" destOrd="0" presId="urn:microsoft.com/office/officeart/2008/layout/BendingPictureCaptionList"/>
    <dgm:cxn modelId="{432C4F41-0791-4EB3-89E7-5F6E0774B450}" srcId="{439E6ECE-E564-4E80-84C4-773DF3C058A6}" destId="{D9551C39-39DC-4DC3-8E21-EA106C01CC68}" srcOrd="1" destOrd="0" parTransId="{033270B0-E678-48FF-894E-D6D4563E689D}" sibTransId="{A9F6ACB5-7C0C-4D14-87DA-24F951AA5692}"/>
    <dgm:cxn modelId="{B1D1856B-7260-424F-96CE-BF1DB9E788E9}" type="presOf" srcId="{D8A6DAF7-5AB5-4A16-962F-7ED8AC38FBE7}" destId="{F56CD641-C6D4-4325-A54B-D55BB9A54CB0}" srcOrd="0" destOrd="0" presId="urn:microsoft.com/office/officeart/2008/layout/BendingPictureCaptionList"/>
    <dgm:cxn modelId="{8C49FE53-96D6-446B-A026-8EEC91EA0037}" type="presOf" srcId="{B8E4D380-DF2D-49C3-83FF-5B349D5F227A}" destId="{710E9B2C-428B-4385-9122-B5374C2B668F}" srcOrd="0" destOrd="0" presId="urn:microsoft.com/office/officeart/2008/layout/BendingPictureCaptionList"/>
    <dgm:cxn modelId="{59035354-5F7E-4370-97D9-A352750148F1}" type="presOf" srcId="{439E6ECE-E564-4E80-84C4-773DF3C058A6}" destId="{C8973D41-7FFE-4560-904B-6A0C35E36770}" srcOrd="0" destOrd="0" presId="urn:microsoft.com/office/officeart/2008/layout/BendingPictureCaptionList"/>
    <dgm:cxn modelId="{2BDC3256-D72E-4662-92BA-1BEBDF289E0E}" srcId="{439E6ECE-E564-4E80-84C4-773DF3C058A6}" destId="{B8E4D380-DF2D-49C3-83FF-5B349D5F227A}" srcOrd="0" destOrd="0" parTransId="{6BC1A0DB-B2C6-4442-A5F9-9D4F7A82E6AB}" sibTransId="{F571D63F-99FF-41FA-86A9-D095EA4D066B}"/>
    <dgm:cxn modelId="{E7355F9F-6F3E-4FD0-8136-CA0C18CA7ADB}" type="presOf" srcId="{D9551C39-39DC-4DC3-8E21-EA106C01CC68}" destId="{3BAB84E0-31D7-4C70-97AB-B1D938223D05}" srcOrd="0" destOrd="0" presId="urn:microsoft.com/office/officeart/2008/layout/BendingPictureCaptionList"/>
    <dgm:cxn modelId="{E0CF1BAC-0F75-4EC5-BBAA-D48906A0E76A}" srcId="{439E6ECE-E564-4E80-84C4-773DF3C058A6}" destId="{86B9D997-904B-493E-A415-2E3122C5C7B8}" srcOrd="2" destOrd="0" parTransId="{0983F851-C6EB-4D04-912F-1C10EC3815DF}" sibTransId="{AEF5A51A-2D38-44CF-BD59-A64EB55AB94C}"/>
    <dgm:cxn modelId="{23DA2BC2-4064-42E9-A666-8EF9DF47A1AB}" srcId="{439E6ECE-E564-4E80-84C4-773DF3C058A6}" destId="{CB435C38-CAB1-494A-B1F7-1598CAA355C7}" srcOrd="3" destOrd="0" parTransId="{C5081453-64B2-4DF8-92B1-0826290FC299}" sibTransId="{6E01EF9D-B102-4574-B02D-6646DEE77A7D}"/>
    <dgm:cxn modelId="{132308C6-2F73-4BE4-B15E-F0E32BF91AA2}" srcId="{439E6ECE-E564-4E80-84C4-773DF3C058A6}" destId="{D8A6DAF7-5AB5-4A16-962F-7ED8AC38FBE7}" srcOrd="4" destOrd="0" parTransId="{479A1D46-90C1-49E4-89F7-A41E9D722BB1}" sibTransId="{1C4E87C2-9FC0-461F-AB41-4B28D68BBD74}"/>
    <dgm:cxn modelId="{7299A5DC-A232-4F86-8AD5-98BD7943D08D}" type="presOf" srcId="{CB435C38-CAB1-494A-B1F7-1598CAA355C7}" destId="{0ED37C7C-0B77-4A25-A2C5-5C007BC5E23D}" srcOrd="0" destOrd="0" presId="urn:microsoft.com/office/officeart/2008/layout/BendingPictureCaptionList"/>
    <dgm:cxn modelId="{B8886480-21F2-4A73-BDFB-8AF74A037FB2}" type="presParOf" srcId="{C8973D41-7FFE-4560-904B-6A0C35E36770}" destId="{D381C3DB-DDAB-4B67-B653-38E44D2DA145}" srcOrd="0" destOrd="0" presId="urn:microsoft.com/office/officeart/2008/layout/BendingPictureCaptionList"/>
    <dgm:cxn modelId="{AC044557-44FA-47F7-8091-68218CC5F219}" type="presParOf" srcId="{D381C3DB-DDAB-4B67-B653-38E44D2DA145}" destId="{1A97032E-4BFA-43D9-B9D1-1030923B93B8}" srcOrd="0" destOrd="0" presId="urn:microsoft.com/office/officeart/2008/layout/BendingPictureCaptionList"/>
    <dgm:cxn modelId="{7470F771-644B-47F8-B44F-02CCB0252FCD}" type="presParOf" srcId="{D381C3DB-DDAB-4B67-B653-38E44D2DA145}" destId="{710E9B2C-428B-4385-9122-B5374C2B668F}" srcOrd="1" destOrd="0" presId="urn:microsoft.com/office/officeart/2008/layout/BendingPictureCaptionList"/>
    <dgm:cxn modelId="{FF3FBE17-5CD0-401F-9466-C0009EBC57E8}" type="presParOf" srcId="{C8973D41-7FFE-4560-904B-6A0C35E36770}" destId="{13413A4C-65DF-4FE1-961F-973F4520CA62}" srcOrd="1" destOrd="0" presId="urn:microsoft.com/office/officeart/2008/layout/BendingPictureCaptionList"/>
    <dgm:cxn modelId="{E29B30BE-9DF7-43A1-A960-298B3EA106C1}" type="presParOf" srcId="{C8973D41-7FFE-4560-904B-6A0C35E36770}" destId="{0DE568E4-DBF2-411C-9924-AE339486871E}" srcOrd="2" destOrd="0" presId="urn:microsoft.com/office/officeart/2008/layout/BendingPictureCaptionList"/>
    <dgm:cxn modelId="{A5273DD4-26C9-4F8D-BC72-4B4A911E86F8}" type="presParOf" srcId="{0DE568E4-DBF2-411C-9924-AE339486871E}" destId="{018DC388-B21C-4123-AEEB-6D6D4FC39EEA}" srcOrd="0" destOrd="0" presId="urn:microsoft.com/office/officeart/2008/layout/BendingPictureCaptionList"/>
    <dgm:cxn modelId="{641AFBA0-A23C-4C13-94D1-DF60494E0CAD}" type="presParOf" srcId="{0DE568E4-DBF2-411C-9924-AE339486871E}" destId="{3BAB84E0-31D7-4C70-97AB-B1D938223D05}" srcOrd="1" destOrd="0" presId="urn:microsoft.com/office/officeart/2008/layout/BendingPictureCaptionList"/>
    <dgm:cxn modelId="{40690076-4AF0-4D73-B863-1D88A3657026}" type="presParOf" srcId="{C8973D41-7FFE-4560-904B-6A0C35E36770}" destId="{9B996F2D-FFD8-4CC2-BDBA-6FA33BA8A19B}" srcOrd="3" destOrd="0" presId="urn:microsoft.com/office/officeart/2008/layout/BendingPictureCaptionList"/>
    <dgm:cxn modelId="{CB3258D0-4106-4905-972B-814EB63569C9}" type="presParOf" srcId="{C8973D41-7FFE-4560-904B-6A0C35E36770}" destId="{12448A0C-BFC8-473A-8517-0AFFEB5006B9}" srcOrd="4" destOrd="0" presId="urn:microsoft.com/office/officeart/2008/layout/BendingPictureCaptionList"/>
    <dgm:cxn modelId="{A252F445-94BF-4680-B4E8-431A5EAD5047}" type="presParOf" srcId="{12448A0C-BFC8-473A-8517-0AFFEB5006B9}" destId="{AEBE02E1-162E-416A-9BFC-3733E3B4668C}" srcOrd="0" destOrd="0" presId="urn:microsoft.com/office/officeart/2008/layout/BendingPictureCaptionList"/>
    <dgm:cxn modelId="{65743AC5-EB0B-40D0-8921-42E887330488}" type="presParOf" srcId="{12448A0C-BFC8-473A-8517-0AFFEB5006B9}" destId="{BB8A55F7-C97B-4DD1-9F94-EC600FB8F5E9}" srcOrd="1" destOrd="0" presId="urn:microsoft.com/office/officeart/2008/layout/BendingPictureCaptionList"/>
    <dgm:cxn modelId="{CF724517-4EB6-42FE-BA28-8497D0259BB3}" type="presParOf" srcId="{C8973D41-7FFE-4560-904B-6A0C35E36770}" destId="{5B73A6EF-88C3-4BAC-94D8-17E0310C38EA}" srcOrd="5" destOrd="0" presId="urn:microsoft.com/office/officeart/2008/layout/BendingPictureCaptionList"/>
    <dgm:cxn modelId="{0A515F0A-4D68-41AA-AEB4-153B85DCF5A2}" type="presParOf" srcId="{C8973D41-7FFE-4560-904B-6A0C35E36770}" destId="{6BCF6825-F341-4CC4-9C1D-9E0529FD9F17}" srcOrd="6" destOrd="0" presId="urn:microsoft.com/office/officeart/2008/layout/BendingPictureCaptionList"/>
    <dgm:cxn modelId="{88AE9057-6B2C-450B-BD35-4DF08C99D8A1}" type="presParOf" srcId="{6BCF6825-F341-4CC4-9C1D-9E0529FD9F17}" destId="{2402E4C8-AEC8-498E-9084-C741F55F4FF2}" srcOrd="0" destOrd="0" presId="urn:microsoft.com/office/officeart/2008/layout/BendingPictureCaptionList"/>
    <dgm:cxn modelId="{AD22BE2D-C7CF-4C30-84B7-BBA37BF46AB6}" type="presParOf" srcId="{6BCF6825-F341-4CC4-9C1D-9E0529FD9F17}" destId="{0ED37C7C-0B77-4A25-A2C5-5C007BC5E23D}" srcOrd="1" destOrd="0" presId="urn:microsoft.com/office/officeart/2008/layout/BendingPictureCaptionList"/>
    <dgm:cxn modelId="{B6E9B015-CE57-4949-AEAB-D231B9391DB5}" type="presParOf" srcId="{C8973D41-7FFE-4560-904B-6A0C35E36770}" destId="{E2C5D741-1051-4EE6-BF4D-053DA66C65D6}" srcOrd="7" destOrd="0" presId="urn:microsoft.com/office/officeart/2008/layout/BendingPictureCaptionList"/>
    <dgm:cxn modelId="{2E98292D-46D2-4288-98D9-5ACE55719F7B}" type="presParOf" srcId="{C8973D41-7FFE-4560-904B-6A0C35E36770}" destId="{EAF8A53F-8DC1-4382-9288-A8DBA5EB482C}" srcOrd="8" destOrd="0" presId="urn:microsoft.com/office/officeart/2008/layout/BendingPictureCaptionList"/>
    <dgm:cxn modelId="{7DB1BF61-3D63-4C87-B0FC-C9177D5B5DE1}" type="presParOf" srcId="{EAF8A53F-8DC1-4382-9288-A8DBA5EB482C}" destId="{EBB7CBAA-9A24-493C-8B7C-6A9E4A7D5DF4}" srcOrd="0" destOrd="0" presId="urn:microsoft.com/office/officeart/2008/layout/BendingPictureCaptionList"/>
    <dgm:cxn modelId="{F53701FE-330B-443C-9F67-0D668AD9F15E}" type="presParOf" srcId="{EAF8A53F-8DC1-4382-9288-A8DBA5EB482C}" destId="{F56CD641-C6D4-4325-A54B-D55BB9A54CB0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7032E-4BFA-43D9-B9D1-1030923B93B8}">
      <dsp:nvSpPr>
        <dsp:cNvPr id="0" name=""/>
        <dsp:cNvSpPr/>
      </dsp:nvSpPr>
      <dsp:spPr>
        <a:xfrm>
          <a:off x="104697" y="15606"/>
          <a:ext cx="1698703" cy="13801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0E9B2C-428B-4385-9122-B5374C2B668F}">
      <dsp:nvSpPr>
        <dsp:cNvPr id="0" name=""/>
        <dsp:cNvSpPr/>
      </dsp:nvSpPr>
      <dsp:spPr>
        <a:xfrm>
          <a:off x="142593" y="1278736"/>
          <a:ext cx="1748263" cy="50140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College of Arts &amp; Sciences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CAS</a:t>
          </a:r>
        </a:p>
      </dsp:txBody>
      <dsp:txXfrm>
        <a:off x="142593" y="1278736"/>
        <a:ext cx="1748263" cy="501404"/>
      </dsp:txXfrm>
    </dsp:sp>
    <dsp:sp modelId="{018DC388-B21C-4123-AEEB-6D6D4FC39EEA}">
      <dsp:nvSpPr>
        <dsp:cNvPr id="0" name=""/>
        <dsp:cNvSpPr/>
      </dsp:nvSpPr>
      <dsp:spPr>
        <a:xfrm>
          <a:off x="2069929" y="2508"/>
          <a:ext cx="1790729" cy="143258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AB84E0-31D7-4C70-97AB-B1D938223D05}">
      <dsp:nvSpPr>
        <dsp:cNvPr id="0" name=""/>
        <dsp:cNvSpPr/>
      </dsp:nvSpPr>
      <dsp:spPr>
        <a:xfrm>
          <a:off x="2130458" y="1291834"/>
          <a:ext cx="1795023" cy="50140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Jack Welch College of Business &amp; Technology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WCBT</a:t>
          </a:r>
        </a:p>
      </dsp:txBody>
      <dsp:txXfrm>
        <a:off x="2130458" y="1291834"/>
        <a:ext cx="1795023" cy="501404"/>
      </dsp:txXfrm>
    </dsp:sp>
    <dsp:sp modelId="{AEBE02E1-162E-416A-9BFC-3733E3B4668C}">
      <dsp:nvSpPr>
        <dsp:cNvPr id="0" name=""/>
        <dsp:cNvSpPr/>
      </dsp:nvSpPr>
      <dsp:spPr>
        <a:xfrm>
          <a:off x="4104554" y="2508"/>
          <a:ext cx="1790729" cy="14325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A55F7-C97B-4DD1-9F94-EC600FB8F5E9}">
      <dsp:nvSpPr>
        <dsp:cNvPr id="0" name=""/>
        <dsp:cNvSpPr/>
      </dsp:nvSpPr>
      <dsp:spPr>
        <a:xfrm>
          <a:off x="4137838" y="1291834"/>
          <a:ext cx="1849514" cy="50140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College of Health Professions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CHP</a:t>
          </a:r>
        </a:p>
      </dsp:txBody>
      <dsp:txXfrm>
        <a:off x="4137838" y="1291834"/>
        <a:ext cx="1849514" cy="501404"/>
      </dsp:txXfrm>
    </dsp:sp>
    <dsp:sp modelId="{2402E4C8-AEC8-498E-9084-C741F55F4FF2}">
      <dsp:nvSpPr>
        <dsp:cNvPr id="0" name=""/>
        <dsp:cNvSpPr/>
      </dsp:nvSpPr>
      <dsp:spPr>
        <a:xfrm>
          <a:off x="997175" y="1972311"/>
          <a:ext cx="1790729" cy="143258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37C7C-0B77-4A25-A2C5-5C007BC5E23D}">
      <dsp:nvSpPr>
        <dsp:cNvPr id="0" name=""/>
        <dsp:cNvSpPr/>
      </dsp:nvSpPr>
      <dsp:spPr>
        <a:xfrm>
          <a:off x="718545" y="3261636"/>
          <a:ext cx="2473339" cy="50140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Dr. Susan L. Davis, RN, &amp; Richard J. Henley College of Nursing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CN</a:t>
          </a:r>
        </a:p>
      </dsp:txBody>
      <dsp:txXfrm>
        <a:off x="718545" y="3261636"/>
        <a:ext cx="2473339" cy="501404"/>
      </dsp:txXfrm>
    </dsp:sp>
    <dsp:sp modelId="{EBB7CBAA-9A24-493C-8B7C-6A9E4A7D5DF4}">
      <dsp:nvSpPr>
        <dsp:cNvPr id="0" name=""/>
        <dsp:cNvSpPr/>
      </dsp:nvSpPr>
      <dsp:spPr>
        <a:xfrm>
          <a:off x="3414190" y="1972311"/>
          <a:ext cx="1790729" cy="14325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6CD641-C6D4-4325-A54B-D55BB9A54CB0}">
      <dsp:nvSpPr>
        <dsp:cNvPr id="0" name=""/>
        <dsp:cNvSpPr/>
      </dsp:nvSpPr>
      <dsp:spPr>
        <a:xfrm>
          <a:off x="3370958" y="3261636"/>
          <a:ext cx="2002545" cy="50140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Isabelle Farrington College of Education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IFCE</a:t>
          </a:r>
        </a:p>
      </dsp:txBody>
      <dsp:txXfrm>
        <a:off x="3370958" y="3261636"/>
        <a:ext cx="2002545" cy="5014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7FD7C-63C8-4D38-A799-C2ADC208BD8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62C94-3360-4EF8-BC5A-E432F97A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97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62C94-3360-4EF8-BC5A-E432F97ACE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56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Decision-making should take place at the lowest feasible level. Where issues are determined to affect a single department or college, decision-making authority (or compelling influence) is assigned at the department or college level.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62C94-3360-4EF8-BC5A-E432F97ACE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18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Decision-making should take place at the lowest feasible level. Where issues are determined to affect a single department or college, decision-making authority (or compelling influence) is assigned at the department or college level.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between faculty and senior academic administrators.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between faculty and senior academic administrators.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between faculty and senior academic administrators.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62C94-3360-4EF8-BC5A-E432F97ACE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77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62C94-3360-4EF8-BC5A-E432F97ACE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43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32820"/>
            <a:ext cx="7772400" cy="11025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49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791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6D2E592-BC0E-F84B-B9F0-64E9AAB006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66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6D2E592-BC0E-F84B-B9F0-64E9AAB006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91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D2E592-BC0E-F84B-B9F0-64E9AAB006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73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46376"/>
            <a:ext cx="7772400" cy="1292224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6212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6D2E592-BC0E-F84B-B9F0-64E9AAB006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60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1051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1051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6D2E592-BC0E-F84B-B9F0-64E9AAB006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10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6868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6868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6D2E592-BC0E-F84B-B9F0-64E9AAB006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1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6D2E592-BC0E-F84B-B9F0-64E9AAB006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6D2E592-BC0E-F84B-B9F0-64E9AAB006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83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507999"/>
            <a:ext cx="3008313" cy="682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08000"/>
            <a:ext cx="511175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219200"/>
            <a:ext cx="3008313" cy="3111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6D2E592-BC0E-F84B-B9F0-64E9AAB006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49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6D2E592-BC0E-F84B-B9F0-64E9AAB006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10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9900"/>
            <a:ext cx="8229600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092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4548E248-6F96-2D46-8E91-0822716C7D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8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sacredheart.edu/media/shu-media/human-resources/Faculty_Handbook_May_2019_v3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6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3C928150-7BBB-4F70-B389-25460C48E0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37" r="2" b="2"/>
          <a:stretch/>
        </p:blipFill>
        <p:spPr>
          <a:xfrm>
            <a:off x="345164" y="275563"/>
            <a:ext cx="8321041" cy="43793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E246FD-E0A0-4D4E-8FBA-2C2C98ECE17B}"/>
              </a:ext>
            </a:extLst>
          </p:cNvPr>
          <p:cNvSpPr/>
          <p:nvPr/>
        </p:nvSpPr>
        <p:spPr>
          <a:xfrm>
            <a:off x="4183003" y="1349364"/>
            <a:ext cx="45869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Academic Assembly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235FD3-9EAE-4887-8372-4E0FB27DE6F7}"/>
              </a:ext>
            </a:extLst>
          </p:cNvPr>
          <p:cNvSpPr/>
          <p:nvPr/>
        </p:nvSpPr>
        <p:spPr>
          <a:xfrm>
            <a:off x="6064830" y="2709581"/>
            <a:ext cx="1074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UAA</a:t>
            </a:r>
          </a:p>
        </p:txBody>
      </p:sp>
    </p:spTree>
    <p:extLst>
      <p:ext uri="{BB962C8B-B14F-4D97-AF65-F5344CB8AC3E}">
        <p14:creationId xmlns:p14="http://schemas.microsoft.com/office/powerpoint/2010/main" val="29565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480" y="-4994"/>
            <a:ext cx="8380520" cy="506644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 on Proposals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85" y="850482"/>
            <a:ext cx="7322901" cy="315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11059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44450"/>
            <a:ext cx="8229600" cy="6477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UAA Communication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480" y="803275"/>
            <a:ext cx="7865616" cy="3175000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Contact your College UAA Council Representatives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Present your concerns / recommendations during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UAA Assembly Meetings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Contact the UAA President or other UAA Officers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 not email UAA related issues/concerns/comments directly to the Provost or University President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16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68BCC-84BD-4459-9C28-0DD0ECEDA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1327"/>
            <a:ext cx="8229600" cy="6477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for New Faculty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7FF15-93C9-4EA6-B8E1-5C4F86950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190626"/>
            <a:ext cx="4038600" cy="3105149"/>
          </a:xfrm>
        </p:spPr>
        <p:txBody>
          <a:bodyPr>
            <a:norm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Full Time Faculty Handbook SACRED HEART UNIVERSITY Fairfield, Connecticut Revised, Approved by the Board of Trustees on May 13, 2019. URL: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https://www.sacredheart.edu/media/shu-media/human-resources/Faculty_Handbook_May_2019_v3.pdf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657ACB-D886-4CA9-B248-EEA89AA50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1999" y="1190626"/>
            <a:ext cx="4038600" cy="3105149"/>
          </a:xfrm>
        </p:spPr>
        <p:txBody>
          <a:bodyPr>
            <a:norm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The University Academic Governance Structure Constitution and by-laws-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MySHU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Blackboard, Organizations,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		          </a:t>
            </a:r>
            <a:endParaRPr lang="en-US" sz="1600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7277DA-A7C4-4F3D-A393-2EA612649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323" y="1913033"/>
            <a:ext cx="1552575" cy="625665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78D368-189B-44A2-BE3B-57C459172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164" y="1190626"/>
            <a:ext cx="752475" cy="27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33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0F4433-A8C1-4C2A-BE69-04411CF7DF78}"/>
              </a:ext>
            </a:extLst>
          </p:cNvPr>
          <p:cNvSpPr/>
          <p:nvPr/>
        </p:nvSpPr>
        <p:spPr>
          <a:xfrm>
            <a:off x="2233154" y="-35585"/>
            <a:ext cx="4076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2A5BDE-9AF8-404C-AB89-23176B1747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23045" y="889175"/>
            <a:ext cx="1545021" cy="1216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A269B5-907B-46C9-9204-7D2E189F0F55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189187" y="2799957"/>
            <a:ext cx="1216846" cy="11018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CAA8A5-33AB-4311-A806-67CE3137B8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9188" y="1340139"/>
            <a:ext cx="1216845" cy="1083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A601F9-8F1D-4FA8-882D-87DE470CB21B}"/>
              </a:ext>
            </a:extLst>
          </p:cNvPr>
          <p:cNvSpPr txBox="1"/>
          <p:nvPr/>
        </p:nvSpPr>
        <p:spPr>
          <a:xfrm>
            <a:off x="1347983" y="3020863"/>
            <a:ext cx="219055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María Lizano-DiMare </a:t>
            </a:r>
          </a:p>
          <a:p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UAA Past-President </a:t>
            </a:r>
          </a:p>
          <a:p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lizanom@sacredheart.edu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A72DC-BAB3-4C8A-87A7-DD29E85D4757}"/>
              </a:ext>
            </a:extLst>
          </p:cNvPr>
          <p:cNvSpPr txBox="1"/>
          <p:nvPr/>
        </p:nvSpPr>
        <p:spPr>
          <a:xfrm>
            <a:off x="3360138" y="2202418"/>
            <a:ext cx="26503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Domenick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Pinto </a:t>
            </a: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UAA President pintod@sacredheart.edu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33B60A-E05D-4CE8-BEF6-CC3C9D27CEAB}"/>
              </a:ext>
            </a:extLst>
          </p:cNvPr>
          <p:cNvSpPr txBox="1"/>
          <p:nvPr/>
        </p:nvSpPr>
        <p:spPr>
          <a:xfrm>
            <a:off x="1392675" y="1533004"/>
            <a:ext cx="219950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arbara Pierce</a:t>
            </a:r>
          </a:p>
          <a:p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UAA Vice-President</a:t>
            </a:r>
          </a:p>
          <a:p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pierceb@sacredheart.edu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446602-AD3F-440C-BAB2-663BA33517B6}"/>
              </a:ext>
            </a:extLst>
          </p:cNvPr>
          <p:cNvSpPr txBox="1"/>
          <p:nvPr/>
        </p:nvSpPr>
        <p:spPr>
          <a:xfrm>
            <a:off x="6985078" y="1560244"/>
            <a:ext cx="281247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Linda Morrow</a:t>
            </a:r>
          </a:p>
          <a:p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UAA Recorder</a:t>
            </a:r>
          </a:p>
          <a:p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morrowl@sacredheart.edu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71243-9DFE-4055-98DB-776411FE1EE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71079" y="1294634"/>
            <a:ext cx="1034218" cy="12163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8F3B01-F567-4373-BA4B-BC7EC9D65E1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813263" y="2856712"/>
            <a:ext cx="1141164" cy="11603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57546E-F046-4FF7-9FF1-27C6C25BCD06}"/>
              </a:ext>
            </a:extLst>
          </p:cNvPr>
          <p:cNvSpPr txBox="1"/>
          <p:nvPr/>
        </p:nvSpPr>
        <p:spPr>
          <a:xfrm>
            <a:off x="6954426" y="3067028"/>
            <a:ext cx="4915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Bronwyn Cross-Denny</a:t>
            </a: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UAA Parliamentarian</a:t>
            </a: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Cross-dennyb@sacredheart.edu</a:t>
            </a:r>
          </a:p>
        </p:txBody>
      </p:sp>
    </p:spTree>
    <p:extLst>
      <p:ext uri="{BB962C8B-B14F-4D97-AF65-F5344CB8AC3E}">
        <p14:creationId xmlns:p14="http://schemas.microsoft.com/office/powerpoint/2010/main" val="3396167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794" y="-127524"/>
            <a:ext cx="8229600" cy="6477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2021-2022 Officers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0830" y="2650100"/>
            <a:ext cx="177624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María Lizano-DiMare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UAA Past-President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(FCOE)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622582"/>
            <a:ext cx="20191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Domenick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Pinto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UAA President (WCBT)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01657" y="2641784"/>
            <a:ext cx="19804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Barbara Pierce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UAA Vice-President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8476" y="2627047"/>
            <a:ext cx="1841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Bronwyn Cross-Denny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UAA Parliamentarian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(CHP)</a:t>
            </a:r>
          </a:p>
        </p:txBody>
      </p:sp>
      <p:pic>
        <p:nvPicPr>
          <p:cNvPr id="14" name="Picture 13"/>
          <p:cNvPicPr/>
          <p:nvPr/>
        </p:nvPicPr>
        <p:blipFill>
          <a:blip r:embed="rId2"/>
          <a:srcRect/>
          <a:stretch/>
        </p:blipFill>
        <p:spPr>
          <a:xfrm>
            <a:off x="106332" y="888168"/>
            <a:ext cx="1819226" cy="16695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B9C9CE-C691-43F5-9728-1BDD8736EF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19173" y="888168"/>
            <a:ext cx="1640983" cy="1683582"/>
          </a:xfrm>
          <a:prstGeom prst="rect">
            <a:avLst/>
          </a:prstGeom>
        </p:spPr>
      </p:pic>
      <p:pic>
        <p:nvPicPr>
          <p:cNvPr id="5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F472D008-11A5-4437-9B50-CA867793C3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22" t="8622" r="13308"/>
          <a:stretch/>
        </p:blipFill>
        <p:spPr>
          <a:xfrm>
            <a:off x="3908696" y="888167"/>
            <a:ext cx="1804705" cy="16695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C5631A-1522-45D6-B285-8F1766F218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02416" y="864435"/>
            <a:ext cx="1640983" cy="16420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065309-EF75-4C95-B072-A8A0A4B3274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621428" y="864435"/>
            <a:ext cx="1416240" cy="16420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78A2AB-0436-433D-89D9-0FCAA5641C41}"/>
              </a:ext>
            </a:extLst>
          </p:cNvPr>
          <p:cNvSpPr txBox="1"/>
          <p:nvPr/>
        </p:nvSpPr>
        <p:spPr>
          <a:xfrm>
            <a:off x="7525266" y="2630276"/>
            <a:ext cx="13286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 Morrow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UAA Recorder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(DHCN)</a:t>
            </a:r>
          </a:p>
        </p:txBody>
      </p:sp>
    </p:spTree>
    <p:extLst>
      <p:ext uri="{BB962C8B-B14F-4D97-AF65-F5344CB8AC3E}">
        <p14:creationId xmlns:p14="http://schemas.microsoft.com/office/powerpoint/2010/main" val="3469359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-63500"/>
            <a:ext cx="8229600" cy="6477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of the UAA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 algn="r">
              <a:buNone/>
            </a:pPr>
            <a:r>
              <a:rPr lang="en-US" sz="1600" dirty="0"/>
              <a:t>(Source – UAA Bylaws)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17600"/>
            <a:ext cx="8127971" cy="265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15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-73025"/>
            <a:ext cx="8229600" cy="6477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Governance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9970"/>
            <a:ext cx="8596184" cy="309244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Involvement and engagement of faculty and senior academic administrators in decisions central to the academic life and educational  goals of the University.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Creation of an inclusive environment where full-time faculty, adjunct faculty, full-time staff with teaching responsibilities and senior academic administrators can engage and discuss University-wide academic issues in a meaningful and transparent way.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Development of a culture of mutual respect and effective communication between faculty and senior academic administrators.</a:t>
            </a:r>
          </a:p>
        </p:txBody>
      </p:sp>
    </p:spTree>
    <p:extLst>
      <p:ext uri="{BB962C8B-B14F-4D97-AF65-F5344CB8AC3E}">
        <p14:creationId xmlns:p14="http://schemas.microsoft.com/office/powerpoint/2010/main" val="2216013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85725"/>
            <a:ext cx="8229600" cy="6477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Representation of five Colleges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F9B7655-3539-4191-8EF0-3FEEE78712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4603442"/>
              </p:ext>
            </p:extLst>
          </p:nvPr>
        </p:nvGraphicFramePr>
        <p:xfrm>
          <a:off x="1594625" y="838200"/>
          <a:ext cx="6092050" cy="3765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0254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0650"/>
            <a:ext cx="8229600" cy="6477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596184" cy="3092449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University Academic Assembly (UAA)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Council of the University Academic Assembly (UAA Council)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Standing Committees</a:t>
            </a:r>
          </a:p>
          <a:p>
            <a:pPr lvl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Academic Affairs</a:t>
            </a:r>
          </a:p>
          <a:p>
            <a:pPr lvl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Benefits &amp; Compensation</a:t>
            </a:r>
          </a:p>
          <a:p>
            <a:pPr lvl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Budget &amp; Strategic Planning</a:t>
            </a:r>
          </a:p>
          <a:p>
            <a:pPr lvl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Faculty Affairs</a:t>
            </a:r>
          </a:p>
          <a:p>
            <a:pPr lvl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UAA Ad Hoc Committees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UAA Adjunct Council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203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81D9DC4-7E17-4D77-9ED1-D787C9DA1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68"/>
          <a:stretch/>
        </p:blipFill>
        <p:spPr>
          <a:xfrm>
            <a:off x="84325" y="441967"/>
            <a:ext cx="8954744" cy="3034145"/>
          </a:xfrm>
          <a:prstGeom prst="rect">
            <a:avLst/>
          </a:prstGeom>
        </p:spPr>
      </p:pic>
      <p:pic>
        <p:nvPicPr>
          <p:cNvPr id="10" name="Picture 9" descr="A picture containing bird, flower, tree&#10;&#10;Description automatically generated">
            <a:extLst>
              <a:ext uri="{FF2B5EF4-FFF2-40B4-BE49-F238E27FC236}">
                <a16:creationId xmlns:a16="http://schemas.microsoft.com/office/drawing/2014/main" id="{537A4948-4CF6-47EE-A099-1DA699D7A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526" y="1835344"/>
            <a:ext cx="2518340" cy="303414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5" name="Down Arrow 4">
            <a:extLst>
              <a:ext uri="{FF2B5EF4-FFF2-40B4-BE49-F238E27FC236}">
                <a16:creationId xmlns:a16="http://schemas.microsoft.com/office/drawing/2014/main" id="{F74F5151-8BBF-4091-BE40-2B1E7B49F97F}"/>
              </a:ext>
            </a:extLst>
          </p:cNvPr>
          <p:cNvSpPr/>
          <p:nvPr/>
        </p:nvSpPr>
        <p:spPr>
          <a:xfrm rot="16200000">
            <a:off x="6383766" y="4005082"/>
            <a:ext cx="175870" cy="12360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F4C457E-27DF-49B6-90F5-81BE621BAFD6}"/>
              </a:ext>
            </a:extLst>
          </p:cNvPr>
          <p:cNvSpPr txBox="1">
            <a:spLocks/>
          </p:cNvSpPr>
          <p:nvPr/>
        </p:nvSpPr>
        <p:spPr>
          <a:xfrm>
            <a:off x="457200" y="-130175"/>
            <a:ext cx="8229600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UAA Bylaws</a:t>
            </a:r>
          </a:p>
        </p:txBody>
      </p:sp>
    </p:spTree>
    <p:extLst>
      <p:ext uri="{BB962C8B-B14F-4D97-AF65-F5344CB8AC3E}">
        <p14:creationId xmlns:p14="http://schemas.microsoft.com/office/powerpoint/2010/main" val="497307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63500"/>
            <a:ext cx="8229600" cy="6477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UAA &amp; Faculty Expectations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C7213D-7E5C-4544-BCD7-B31F1F8EC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695891"/>
            <a:ext cx="6067425" cy="3599884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Know the UAA Officers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Identify your College UAA Council representatives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Pay attention to UAA reports provided</a:t>
            </a: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within your College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Read UAA communications 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Become familiar with UAA Bylaws and</a:t>
            </a: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UAA Blackboard organization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Engage with your College UAA Council representatives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49" y="1499730"/>
            <a:ext cx="3038475" cy="154153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2419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4925"/>
            <a:ext cx="8229600" cy="6477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 Proposals – Your Privilege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0901"/>
            <a:ext cx="8229600" cy="342968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Any member of the UAA (“all full-time University employees with faculty appointment”) can issue a proposal or charge the UAA / a specific standing committee AT ANY TIME.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Your proposal should contain the following four items: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Name(s) of originator(s) of proposal / Date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- Statement of the proposal (or “charge” so to speak)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- Rationale for the proposal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- Data / background information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200" dirty="0"/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5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46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University Academic Assembly&amp;#x0D;&amp;#x0A;(UAA)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2019-2020 Officers &amp;quot;&quot;/&gt;&lt;property id=&quot;20307&quot; value=&quot;275&quot;/&gt;&lt;/object&gt;&lt;object type=&quot;3&quot; unique_id=&quot;10006&quot;&gt;&lt;property id=&quot;20148&quot; value=&quot;5&quot;/&gt;&lt;property id=&quot;20300&quot; value=&quot;Slide 3 - &amp;quot;Role of the UAA&amp;quot;&quot;/&gt;&lt;property id=&quot;20307&quot; value=&quot;267&quot;/&gt;&lt;/object&gt;&lt;object type=&quot;3&quot; unique_id=&quot;10007&quot;&gt;&lt;property id=&quot;20148&quot; value=&quot;5&quot;/&gt;&lt;property id=&quot;20300&quot; value=&quot;Slide 4 - &amp;quot;Organization&amp;quot;&quot;/&gt;&lt;property id=&quot;20307&quot; value=&quot;268&quot;/&gt;&lt;/object&gt;&lt;object type=&quot;3&quot; unique_id=&quot;10008&quot;&gt;&lt;property id=&quot;20148&quot; value=&quot;5&quot;/&gt;&lt;property id=&quot;20300&quot; value=&quot;Slide 5 - &amp;quot;Faculty Handbook&amp;quot;&quot;/&gt;&lt;property id=&quot;20307&quot; value=&quot;280&quot;/&gt;&lt;/object&gt;&lt;object type=&quot;3&quot; unique_id=&quot;10009&quot;&gt;&lt;property id=&quot;20148&quot; value=&quot;5&quot;/&gt;&lt;property id=&quot;20300&quot; value=&quot;Slide 6 - &amp;quot;UAA Blackboard Site&amp;#x0D;&amp;#x0A;&amp;quot;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73&quot;/&gt;&lt;/object&gt;&lt;object type=&quot;3&quot; unique_id=&quot;10011&quot;&gt;&lt;property id=&quot;20148&quot; value=&quot;5&quot;/&gt;&lt;property id=&quot;20300&quot; value=&quot;Slide 8&quot;/&gt;&lt;property id=&quot;20307&quot; value=&quot;274&quot;/&gt;&lt;/object&gt;&lt;object type=&quot;3&quot; unique_id=&quot;10012&quot;&gt;&lt;property id=&quot;20148&quot; value=&quot;5&quot;/&gt;&lt;property id=&quot;20300&quot; value=&quot;Slide 9 - &amp;quot;What is expected as new faculty?&amp;quot;&quot;/&gt;&lt;property id=&quot;20307&quot; value=&quot;276&quot;/&gt;&lt;/object&gt;&lt;object type=&quot;3&quot; unique_id=&quot;10013&quot;&gt;&lt;property id=&quot;20148&quot; value=&quot;5&quot;/&gt;&lt;property id=&quot;20300&quot; value=&quot;Slide 10 - &amp;quot;Submitting Proposals – Your Privilege&amp;quot;&quot;/&gt;&lt;property id=&quot;20307&quot; value=&quot;272&quot;/&gt;&lt;/object&gt;&lt;object type=&quot;3&quot; unique_id=&quot;10014&quot;&gt;&lt;property id=&quot;20148&quot; value=&quot;5&quot;/&gt;&lt;property id=&quot;20300&quot; value=&quot;Slide 11 - &amp;quot;Highlights from AY18/19&amp;quot;&quot;/&gt;&lt;property id=&quot;20307&quot; value=&quot;281&quot;/&gt;&lt;/object&gt;&lt;object type=&quot;3&quot; unique_id=&quot;10015&quot;&gt;&lt;property id=&quot;20148&quot; value=&quot;5&quot;/&gt;&lt;property id=&quot;20300&quot; value=&quot;Slide 12 - &amp;quot;Voting on Proposals&amp;quot;&quot;/&gt;&lt;property id=&quot;20307&quot; value=&quot;271&quot;/&gt;&lt;/object&gt;&lt;object type=&quot;3&quot; unique_id=&quot;10016&quot;&gt;&lt;property id=&quot;20148&quot; value=&quot;5&quot;/&gt;&lt;property id=&quot;20300&quot; value=&quot;Slide 13 - &amp;quot;UAA Communication Protocol&amp;quot;&quot;/&gt;&lt;property id=&quot;20307&quot; value=&quot;269&quot;/&gt;&lt;/object&gt;&lt;object type=&quot;3&quot; unique_id=&quot;10017&quot;&gt;&lt;property id=&quot;20148&quot; value=&quot;5&quot;/&gt;&lt;property id=&quot;20300&quot; value=&quot;Slide 14&quot;/&gt;&lt;property id=&quot;20307&quot; value=&quot;277&quot;/&gt;&lt;/object&gt;&lt;object type=&quot;3&quot; unique_id=&quot;10018&quot;&gt;&lt;property id=&quot;20148&quot; value=&quot;5&quot;/&gt;&lt;property id=&quot;20300&quot; value=&quot;Slide 15&quot;/&gt;&lt;property id=&quot;20307&quot; value=&quot;279&quot;/&gt;&lt;/object&gt;&lt;object type=&quot;3&quot; unique_id=&quot;10240&quot;&gt;&lt;property id=&quot;20148&quot; value=&quot;5&quot;/&gt;&lt;property id=&quot;20300&quot; value=&quot;Slide 17&quot;/&gt;&lt;property id=&quot;20307&quot; value=&quot;282&quot;/&gt;&lt;/object&gt;&lt;object type=&quot;3&quot; unique_id=&quot;10241&quot;&gt;&lt;property id=&quot;20148&quot; value=&quot;5&quot;/&gt;&lt;property id=&quot;20300&quot; value=&quot;Slide 16&quot;/&gt;&lt;property id=&quot;20307&quot; value=&quot;28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HU-Powerpoint-Template_July2013" id="{B583704B-3EFE-4D05-8A35-2FA46A651D16}" vid="{F241C9EA-4005-41B3-A786-E0E601B918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</TotalTime>
  <Words>618</Words>
  <Application>Microsoft Office PowerPoint</Application>
  <PresentationFormat>On-screen Show (16:9)</PresentationFormat>
  <Paragraphs>106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Office Theme</vt:lpstr>
      <vt:lpstr>PowerPoint Presentation</vt:lpstr>
      <vt:lpstr>2021-2022 Officers </vt:lpstr>
      <vt:lpstr>Role of the UAA</vt:lpstr>
      <vt:lpstr>Key Governance Principles</vt:lpstr>
      <vt:lpstr>Representation of five Colleges</vt:lpstr>
      <vt:lpstr>Organization</vt:lpstr>
      <vt:lpstr>PowerPoint Presentation</vt:lpstr>
      <vt:lpstr>UAA &amp; Faculty Expectations</vt:lpstr>
      <vt:lpstr>Submit Proposals – Your Privilege</vt:lpstr>
      <vt:lpstr>Vote on Proposals</vt:lpstr>
      <vt:lpstr>UAA Communication Protocol</vt:lpstr>
      <vt:lpstr>Resources for New Faculty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Lizano-DiMare, Prof. Maria</dc:creator>
  <cp:lastModifiedBy>Pinto, Prof. Domenick J.</cp:lastModifiedBy>
  <cp:revision>18</cp:revision>
  <dcterms:created xsi:type="dcterms:W3CDTF">2020-07-28T15:58:31Z</dcterms:created>
  <dcterms:modified xsi:type="dcterms:W3CDTF">2021-08-12T20:38:42Z</dcterms:modified>
</cp:coreProperties>
</file>