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69749"/>
  </p:normalViewPr>
  <p:slideViewPr>
    <p:cSldViewPr snapToGrid="0" snapToObjects="1">
      <p:cViewPr varScale="1">
        <p:scale>
          <a:sx n="75" d="100"/>
          <a:sy n="75" d="100"/>
        </p:scale>
        <p:origin x="1424" y="1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BB9454-1577-3746-BE02-5CC9D59ED031}" type="datetimeFigureOut">
              <a:rPr lang="en-US" smtClean="0"/>
              <a:t>1/29/21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BBAEBD-85EF-EC4B-BE27-DCD3300AC51B}" type="slidenum">
              <a:rPr lang="en-US" smtClean="0"/>
              <a:t>‹#›</a:t>
            </a:fld>
            <a:endParaRPr lang="en-US"/>
          </a:p>
        </p:txBody>
      </p:sp>
    </p:spTree>
    <p:extLst>
      <p:ext uri="{BB962C8B-B14F-4D97-AF65-F5344CB8AC3E}">
        <p14:creationId xmlns:p14="http://schemas.microsoft.com/office/powerpoint/2010/main" val="1601219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Amanda R. Bozack is Associate Professor and Director of the School of Teacher Education and Leadership at Radford University (RU) in Virginia. She has been a part of eleven searches in her four years at Radford, none of which have resulted in a minority hire. She recently served as a member of the University Hiring Procedures Committee and as a member of the Diversity and Equity Action Committee’s faculty recruitment and retention work group. Prior to RU, she served as the Chair of the Education Department at the University of New Haven (UNH), where, as part of her equity work she served as an advisory board member for the Institute for Social Justice (UNH). She has written and presented on issues of gender equity in teacher education and is co-PI on a $13.8 million US Department of Education grant that provides specialized education training to underserved teachers in rural Appalachia. </a:t>
            </a:r>
          </a:p>
          <a:p>
            <a:endParaRPr lang="en-US" dirty="0"/>
          </a:p>
        </p:txBody>
      </p:sp>
      <p:sp>
        <p:nvSpPr>
          <p:cNvPr id="4" name="Slide Number Placeholder 3"/>
          <p:cNvSpPr>
            <a:spLocks noGrp="1"/>
          </p:cNvSpPr>
          <p:nvPr>
            <p:ph type="sldNum" sz="quarter" idx="10"/>
          </p:nvPr>
        </p:nvSpPr>
        <p:spPr/>
        <p:txBody>
          <a:bodyPr/>
          <a:lstStyle/>
          <a:p>
            <a:fld id="{99BBAEBD-85EF-EC4B-BE27-DCD3300AC51B}" type="slidenum">
              <a:rPr lang="en-US" smtClean="0"/>
              <a:t>2</a:t>
            </a:fld>
            <a:endParaRPr lang="en-US"/>
          </a:p>
        </p:txBody>
      </p:sp>
    </p:spTree>
    <p:extLst>
      <p:ext uri="{BB962C8B-B14F-4D97-AF65-F5344CB8AC3E}">
        <p14:creationId xmlns:p14="http://schemas.microsoft.com/office/powerpoint/2010/main" val="1667848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Darryl L. Corey is Associate Professor and Program Coordinator of the Online Masters and Certificate Programs in Mathematics Education at Radford University (RU) in Virginia. He currently serves as co-Chair of the university’s Diversity Equity and Action Committee and Chair of the Equity, Accessibility, and Cultural Humility Subcommittee in the School of Teacher Education and Leadership. In his career he has served on eight faculty search committees resulting in only one minority hire.  His research and educational interests include online/distance mathematics education, mathematics teachers’ professional development, and culturally responsive mathematics teaching. Darryl has been awarded over $1.1 in external funding, including state, national, and international grants and contracts. </a:t>
            </a:r>
          </a:p>
          <a:p>
            <a:endParaRPr lang="en-US" dirty="0"/>
          </a:p>
        </p:txBody>
      </p:sp>
      <p:sp>
        <p:nvSpPr>
          <p:cNvPr id="4" name="Slide Number Placeholder 3"/>
          <p:cNvSpPr>
            <a:spLocks noGrp="1"/>
          </p:cNvSpPr>
          <p:nvPr>
            <p:ph type="sldNum" sz="quarter" idx="10"/>
          </p:nvPr>
        </p:nvSpPr>
        <p:spPr/>
        <p:txBody>
          <a:bodyPr/>
          <a:lstStyle/>
          <a:p>
            <a:fld id="{99BBAEBD-85EF-EC4B-BE27-DCD3300AC51B}" type="slidenum">
              <a:rPr lang="en-US" smtClean="0"/>
              <a:t>3</a:t>
            </a:fld>
            <a:endParaRPr lang="en-US"/>
          </a:p>
        </p:txBody>
      </p:sp>
    </p:spTree>
    <p:extLst>
      <p:ext uri="{BB962C8B-B14F-4D97-AF65-F5344CB8AC3E}">
        <p14:creationId xmlns:p14="http://schemas.microsoft.com/office/powerpoint/2010/main" val="15703037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Amanda-</a:t>
            </a:r>
            <a:r>
              <a:rPr lang="en-US" dirty="0" smtClean="0"/>
              <a:t> Rural</a:t>
            </a:r>
            <a:r>
              <a:rPr lang="en-US" dirty="0" smtClean="0"/>
              <a:t>, regional, public, master’s comprehensive</a:t>
            </a:r>
            <a:r>
              <a:rPr lang="en-US" baseline="0" dirty="0" smtClean="0"/>
              <a:t> with a few doc programs. Our enrollment hovers around 10,000 students, many of whom are first generation college students. In the Commonwealth, we are widely known for our Education and Nursing programs.</a:t>
            </a:r>
          </a:p>
          <a:p>
            <a:r>
              <a:rPr lang="en-US" baseline="0" dirty="0" smtClean="0"/>
              <a:t>Out </a:t>
            </a:r>
            <a:r>
              <a:rPr lang="en-US" baseline="0" dirty="0" smtClean="0"/>
              <a:t>of the 35 faculty in our School, we have 3 BIPOC faculty members, two of whom are also international faculty members. </a:t>
            </a:r>
            <a:endParaRPr lang="en-US" baseline="0" dirty="0" smtClean="0"/>
          </a:p>
          <a:p>
            <a:endParaRPr lang="en-US" baseline="0" dirty="0" smtClean="0"/>
          </a:p>
          <a:p>
            <a:r>
              <a:rPr lang="en-US" b="1" baseline="0" dirty="0" smtClean="0"/>
              <a:t>Darryl- </a:t>
            </a:r>
            <a:r>
              <a:rPr lang="en-US" baseline="0" dirty="0" smtClean="0"/>
              <a:t>what he’s noticed sitting on search committees here on campus.</a:t>
            </a:r>
            <a:endParaRPr lang="en-US" dirty="0"/>
          </a:p>
        </p:txBody>
      </p:sp>
      <p:sp>
        <p:nvSpPr>
          <p:cNvPr id="4" name="Slide Number Placeholder 3"/>
          <p:cNvSpPr>
            <a:spLocks noGrp="1"/>
          </p:cNvSpPr>
          <p:nvPr>
            <p:ph type="sldNum" sz="quarter" idx="10"/>
          </p:nvPr>
        </p:nvSpPr>
        <p:spPr/>
        <p:txBody>
          <a:bodyPr/>
          <a:lstStyle/>
          <a:p>
            <a:fld id="{99BBAEBD-85EF-EC4B-BE27-DCD3300AC51B}" type="slidenum">
              <a:rPr lang="en-US" smtClean="0"/>
              <a:t>4</a:t>
            </a:fld>
            <a:endParaRPr lang="en-US"/>
          </a:p>
        </p:txBody>
      </p:sp>
    </p:spTree>
    <p:extLst>
      <p:ext uri="{BB962C8B-B14F-4D97-AF65-F5344CB8AC3E}">
        <p14:creationId xmlns:p14="http://schemas.microsoft.com/office/powerpoint/2010/main" val="7870017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Amanda-</a:t>
            </a:r>
            <a:r>
              <a:rPr lang="en-US" sz="1200" kern="1200" dirty="0" smtClean="0">
                <a:solidFill>
                  <a:schemeClr val="tx1"/>
                </a:solidFill>
                <a:effectLst/>
                <a:latin typeface="+mn-lt"/>
                <a:ea typeface="+mn-ea"/>
                <a:cs typeface="+mn-cs"/>
              </a:rPr>
              <a:t>What Darryl noticed on our campus, is not limited to our</a:t>
            </a:r>
            <a:r>
              <a:rPr lang="en-US" sz="1200" kern="1200" baseline="0" dirty="0" smtClean="0">
                <a:solidFill>
                  <a:schemeClr val="tx1"/>
                </a:solidFill>
                <a:effectLst/>
                <a:latin typeface="+mn-lt"/>
                <a:ea typeface="+mn-ea"/>
                <a:cs typeface="+mn-cs"/>
              </a:rPr>
              <a:t> campus.</a:t>
            </a:r>
          </a:p>
          <a:p>
            <a:r>
              <a:rPr lang="en-US" sz="1200" b="1" kern="1200" baseline="0" dirty="0" smtClean="0">
                <a:solidFill>
                  <a:schemeClr val="tx1"/>
                </a:solidFill>
                <a:effectLst/>
                <a:latin typeface="+mn-lt"/>
                <a:ea typeface="+mn-ea"/>
                <a:cs typeface="+mn-cs"/>
              </a:rPr>
              <a:t>Amanda</a:t>
            </a:r>
            <a:r>
              <a:rPr lang="en-US" sz="1200" kern="1200" baseline="0" dirty="0" smtClean="0">
                <a:solidFill>
                  <a:schemeClr val="tx1"/>
                </a:solidFill>
                <a:effectLst/>
                <a:latin typeface="+mn-lt"/>
                <a:ea typeface="+mn-ea"/>
                <a:cs typeface="+mn-cs"/>
              </a:rPr>
              <a:t> will cover the first two bullets </a:t>
            </a:r>
            <a:r>
              <a:rPr lang="en-US" sz="1200" b="1" kern="1200" baseline="0" dirty="0" smtClean="0">
                <a:solidFill>
                  <a:schemeClr val="tx1"/>
                </a:solidFill>
                <a:effectLst/>
                <a:latin typeface="+mn-lt"/>
                <a:ea typeface="+mn-ea"/>
                <a:cs typeface="+mn-cs"/>
              </a:rPr>
              <a:t>and Darryl will do the 3 other ones</a:t>
            </a:r>
            <a:r>
              <a:rPr lang="en-US" sz="1200" kern="1200" baseline="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marL="171450" indent="-171450">
              <a:buFont typeface="Arial" charset="0"/>
              <a:buChar char="•"/>
            </a:pPr>
            <a:r>
              <a:rPr lang="en-US" sz="1200" kern="1200" dirty="0" smtClean="0">
                <a:solidFill>
                  <a:schemeClr val="tx1"/>
                </a:solidFill>
                <a:effectLst/>
                <a:latin typeface="+mn-lt"/>
                <a:ea typeface="+mn-ea"/>
                <a:cs typeface="+mn-cs"/>
              </a:rPr>
              <a:t>In </a:t>
            </a:r>
            <a:r>
              <a:rPr lang="en-US" sz="1200" kern="1200" dirty="0" smtClean="0">
                <a:solidFill>
                  <a:schemeClr val="tx1"/>
                </a:solidFill>
                <a:effectLst/>
                <a:latin typeface="+mn-lt"/>
                <a:ea typeface="+mn-ea"/>
                <a:cs typeface="+mn-cs"/>
              </a:rPr>
              <a:t>2016, among full-time professors, 55 percent were White males and 27 percent were White females.  Hispanic and Black faculty rates have stagnated at 3-6 percent for decades</a:t>
            </a:r>
            <a:r>
              <a:rPr lang="en-US" dirty="0" smtClean="0">
                <a:effectLst/>
              </a:rPr>
              <a:t> </a:t>
            </a:r>
            <a:endParaRPr lang="en-US" sz="1200" kern="1200" dirty="0" smtClean="0">
              <a:solidFill>
                <a:schemeClr val="tx1"/>
              </a:solidFill>
              <a:effectLst/>
              <a:latin typeface="+mn-lt"/>
              <a:ea typeface="+mn-ea"/>
              <a:cs typeface="+mn-cs"/>
            </a:endParaRPr>
          </a:p>
          <a:p>
            <a:pPr marL="171450" indent="-171450">
              <a:buFont typeface="Arial" charset="0"/>
              <a:buChar char="•"/>
            </a:pPr>
            <a:r>
              <a:rPr lang="en-US" sz="1200" kern="1200" dirty="0" smtClean="0">
                <a:solidFill>
                  <a:schemeClr val="tx1"/>
                </a:solidFill>
                <a:effectLst/>
                <a:latin typeface="+mn-lt"/>
                <a:ea typeface="+mn-ea"/>
                <a:cs typeface="+mn-cs"/>
              </a:rPr>
              <a:t>Such homogeneity restricts students’ exposure to a variety of “perspectives, experiences, knowledge and methodology,” and limits scholarly cross-pollination.</a:t>
            </a:r>
            <a:r>
              <a:rPr lang="en-US" dirty="0" smtClean="0">
                <a:effectLst/>
              </a:rPr>
              <a:t> </a:t>
            </a:r>
            <a:endParaRPr lang="en-US" dirty="0" smtClean="0">
              <a:effectLst/>
            </a:endParaRPr>
          </a:p>
          <a:p>
            <a:pPr marL="171450" indent="-171450">
              <a:buFont typeface="Arial" charset="0"/>
              <a:buChar char="•"/>
            </a:pPr>
            <a:endParaRPr lang="en-US" sz="1200" kern="1200" dirty="0" smtClean="0">
              <a:solidFill>
                <a:schemeClr val="tx1"/>
              </a:solidFill>
              <a:effectLst/>
              <a:latin typeface="+mn-lt"/>
              <a:ea typeface="+mn-ea"/>
              <a:cs typeface="+mn-cs"/>
            </a:endParaRPr>
          </a:p>
          <a:p>
            <a:pPr marL="171450" indent="-171450">
              <a:buFont typeface="Arial" charset="0"/>
              <a:buChar char="•"/>
            </a:pPr>
            <a:r>
              <a:rPr lang="en-US" sz="1200" kern="1200" dirty="0" smtClean="0">
                <a:solidFill>
                  <a:schemeClr val="tx1"/>
                </a:solidFill>
                <a:effectLst/>
                <a:latin typeface="+mn-lt"/>
                <a:ea typeface="+mn-ea"/>
                <a:cs typeface="+mn-cs"/>
              </a:rPr>
              <a:t>Turner</a:t>
            </a:r>
            <a:r>
              <a:rPr lang="en-US" sz="1200" kern="1200" dirty="0" smtClean="0">
                <a:solidFill>
                  <a:schemeClr val="tx1"/>
                </a:solidFill>
                <a:effectLst/>
                <a:latin typeface="+mn-lt"/>
                <a:ea typeface="+mn-ea"/>
                <a:cs typeface="+mn-cs"/>
              </a:rPr>
              <a:t>, C. S. (2015). Lessons from the field: Cultivating nurturing environments in higher education. </a:t>
            </a:r>
            <a:r>
              <a:rPr lang="en-US" sz="1200" i="1" kern="1200" dirty="0" smtClean="0">
                <a:solidFill>
                  <a:schemeClr val="tx1"/>
                </a:solidFill>
                <a:effectLst/>
                <a:latin typeface="+mn-lt"/>
                <a:ea typeface="+mn-ea"/>
                <a:cs typeface="+mn-cs"/>
              </a:rPr>
              <a:t>The Review of Higher Education, 38</a:t>
            </a:r>
            <a:r>
              <a:rPr lang="en-US" sz="1200" kern="1200" dirty="0" smtClean="0">
                <a:solidFill>
                  <a:schemeClr val="tx1"/>
                </a:solidFill>
                <a:effectLst/>
                <a:latin typeface="+mn-lt"/>
                <a:ea typeface="+mn-ea"/>
                <a:cs typeface="+mn-cs"/>
              </a:rPr>
              <a:t>(3), 333-358. </a:t>
            </a:r>
          </a:p>
          <a:p>
            <a:pPr marL="171450" indent="-171450">
              <a:buFont typeface="Arial" charset="0"/>
              <a:buChar char="•"/>
            </a:pPr>
            <a:r>
              <a:rPr lang="en-US" sz="1200" kern="1200" dirty="0" smtClean="0">
                <a:solidFill>
                  <a:schemeClr val="tx1"/>
                </a:solidFill>
                <a:effectLst/>
                <a:latin typeface="+mn-lt"/>
                <a:ea typeface="+mn-ea"/>
                <a:cs typeface="+mn-cs"/>
              </a:rPr>
              <a:t>research has demonstrated that ethnoracial diversity is associated with positive outcomes for students.</a:t>
            </a:r>
          </a:p>
          <a:p>
            <a:pPr marL="171450" indent="-171450">
              <a:buFont typeface="Arial" charset="0"/>
              <a:buChar char="•"/>
            </a:pPr>
            <a:r>
              <a:rPr lang="en-US" sz="1200" kern="1200" dirty="0" smtClean="0">
                <a:solidFill>
                  <a:schemeClr val="tx1"/>
                </a:solidFill>
                <a:effectLst/>
                <a:latin typeface="+mn-lt"/>
                <a:ea typeface="+mn-ea"/>
                <a:cs typeface="+mn-cs"/>
              </a:rPr>
              <a:t>Park, J.J. &amp; Denson, N. (2009). Attitudes and advocacy: Understanding faculty views on racial/ethnic diversity. </a:t>
            </a:r>
            <a:r>
              <a:rPr lang="en-US" sz="1200" i="1" kern="1200" dirty="0" smtClean="0">
                <a:solidFill>
                  <a:schemeClr val="tx1"/>
                </a:solidFill>
                <a:effectLst/>
                <a:latin typeface="+mn-lt"/>
                <a:ea typeface="+mn-ea"/>
                <a:cs typeface="+mn-cs"/>
              </a:rPr>
              <a:t>Journal of Higher Education, 80</a:t>
            </a:r>
            <a:r>
              <a:rPr lang="en-US" sz="1200" kern="1200" dirty="0" smtClean="0">
                <a:solidFill>
                  <a:schemeClr val="tx1"/>
                </a:solidFill>
                <a:effectLst/>
                <a:latin typeface="+mn-lt"/>
                <a:ea typeface="+mn-ea"/>
                <a:cs typeface="+mn-cs"/>
              </a:rPr>
              <a:t>(44), 415-438</a:t>
            </a:r>
            <a:r>
              <a:rPr lang="en-US" sz="1200" kern="1200" dirty="0" smtClean="0">
                <a:solidFill>
                  <a:schemeClr val="tx1"/>
                </a:solidFill>
                <a:effectLst/>
                <a:latin typeface="+mn-lt"/>
                <a:ea typeface="+mn-ea"/>
                <a:cs typeface="+mn-cs"/>
              </a:rPr>
              <a:t>.</a:t>
            </a:r>
            <a:endParaRPr lang="en-US" sz="1200" kern="1200" dirty="0" smtClean="0">
              <a:solidFill>
                <a:schemeClr val="tx1"/>
              </a:solidFill>
              <a:effectLst/>
              <a:latin typeface="+mn-lt"/>
              <a:ea typeface="+mn-ea"/>
              <a:cs typeface="+mn-cs"/>
            </a:endParaRPr>
          </a:p>
          <a:p>
            <a:pPr marL="171450" indent="-171450">
              <a:buFont typeface="Arial" charset="0"/>
              <a:buChar char="•"/>
            </a:pPr>
            <a:r>
              <a:rPr lang="en-US" sz="1200" kern="1200" dirty="0" smtClean="0">
                <a:solidFill>
                  <a:schemeClr val="tx1"/>
                </a:solidFill>
                <a:effectLst/>
                <a:latin typeface="+mn-lt"/>
                <a:ea typeface="+mn-ea"/>
                <a:cs typeface="+mn-cs"/>
              </a:rPr>
              <a:t> Critical Race Theory’s (CRT) construct of Whiteness as property and its identifying characteristic of the </a:t>
            </a:r>
            <a:r>
              <a:rPr lang="en-US" sz="1200" i="1" kern="1200" dirty="0" smtClean="0">
                <a:solidFill>
                  <a:schemeClr val="tx1"/>
                </a:solidFill>
                <a:effectLst/>
                <a:latin typeface="+mn-lt"/>
                <a:ea typeface="+mn-ea"/>
                <a:cs typeface="+mn-cs"/>
              </a:rPr>
              <a:t>absolute right to exclude</a:t>
            </a:r>
            <a:r>
              <a:rPr lang="en-US" sz="1200" kern="1200" dirty="0" smtClean="0">
                <a:solidFill>
                  <a:schemeClr val="tx1"/>
                </a:solidFill>
                <a:effectLst/>
                <a:latin typeface="+mn-lt"/>
                <a:ea typeface="+mn-ea"/>
                <a:cs typeface="+mn-cs"/>
              </a:rPr>
              <a:t> people, we posit that the belief in the right to exclusion is both deeply engrained and often unconsciously executed within the academy, starting with faculty search and hiring processes. Ladson-Billings, G. &amp; Tate, W.F. (1995). Toward a critical race theory of education. </a:t>
            </a:r>
            <a:r>
              <a:rPr lang="en-US" sz="1200" i="1" kern="1200" dirty="0" smtClean="0">
                <a:solidFill>
                  <a:schemeClr val="tx1"/>
                </a:solidFill>
                <a:effectLst/>
                <a:latin typeface="+mn-lt"/>
                <a:ea typeface="+mn-ea"/>
                <a:cs typeface="+mn-cs"/>
              </a:rPr>
              <a:t>Teachers College Record, 97</a:t>
            </a:r>
            <a:r>
              <a:rPr lang="en-US" sz="1200" kern="1200" dirty="0" smtClean="0">
                <a:solidFill>
                  <a:schemeClr val="tx1"/>
                </a:solidFill>
                <a:effectLst/>
                <a:latin typeface="+mn-lt"/>
                <a:ea typeface="+mn-ea"/>
                <a:cs typeface="+mn-cs"/>
              </a:rPr>
              <a:t>(1), </a:t>
            </a:r>
            <a:r>
              <a:rPr lang="en-US" sz="1200" kern="1200" dirty="0" smtClean="0">
                <a:solidFill>
                  <a:schemeClr val="tx1"/>
                </a:solidFill>
                <a:effectLst/>
                <a:latin typeface="+mn-lt"/>
                <a:ea typeface="+mn-ea"/>
                <a:cs typeface="+mn-cs"/>
              </a:rPr>
              <a:t>47-68.</a:t>
            </a:r>
          </a:p>
          <a:p>
            <a:pPr marL="171450" indent="-171450">
              <a:buFont typeface="Arial" charset="0"/>
              <a:buChar char="•"/>
            </a:pPr>
            <a:r>
              <a:rPr lang="en-US" sz="1200" kern="1200" dirty="0" smtClean="0">
                <a:solidFill>
                  <a:schemeClr val="tx1"/>
                </a:solidFill>
                <a:effectLst/>
                <a:latin typeface="+mn-lt"/>
                <a:ea typeface="+mn-ea"/>
                <a:cs typeface="+mn-cs"/>
              </a:rPr>
              <a:t>Harris</a:t>
            </a:r>
            <a:r>
              <a:rPr lang="en-US" sz="1200" kern="1200" dirty="0" smtClean="0">
                <a:solidFill>
                  <a:schemeClr val="tx1"/>
                </a:solidFill>
                <a:effectLst/>
                <a:latin typeface="+mn-lt"/>
                <a:ea typeface="+mn-ea"/>
                <a:cs typeface="+mn-cs"/>
              </a:rPr>
              <a:t>, C. I. (1993). Whiteness as property. </a:t>
            </a:r>
            <a:r>
              <a:rPr lang="en-US" sz="1200" i="1" kern="1200" dirty="0" smtClean="0">
                <a:solidFill>
                  <a:schemeClr val="tx1"/>
                </a:solidFill>
                <a:effectLst/>
                <a:latin typeface="+mn-lt"/>
                <a:ea typeface="+mn-ea"/>
                <a:cs typeface="+mn-cs"/>
              </a:rPr>
              <a:t>Harvard Law Review 106(8),</a:t>
            </a:r>
            <a:r>
              <a:rPr lang="en-US" sz="1200" kern="1200" dirty="0" smtClean="0">
                <a:solidFill>
                  <a:schemeClr val="tx1"/>
                </a:solidFill>
                <a:effectLst/>
                <a:latin typeface="+mn-lt"/>
                <a:ea typeface="+mn-ea"/>
                <a:cs typeface="+mn-cs"/>
              </a:rPr>
              <a:t> 1707-1791.</a:t>
            </a:r>
          </a:p>
          <a:p>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99BBAEBD-85EF-EC4B-BE27-DCD3300AC51B}" type="slidenum">
              <a:rPr lang="en-US" smtClean="0"/>
              <a:t>5</a:t>
            </a:fld>
            <a:endParaRPr lang="en-US"/>
          </a:p>
        </p:txBody>
      </p:sp>
    </p:spTree>
    <p:extLst>
      <p:ext uri="{BB962C8B-B14F-4D97-AF65-F5344CB8AC3E}">
        <p14:creationId xmlns:p14="http://schemas.microsoft.com/office/powerpoint/2010/main" val="246873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Amanda-</a:t>
            </a:r>
            <a:r>
              <a:rPr lang="en-US" dirty="0" smtClean="0"/>
              <a:t>state the facts.</a:t>
            </a:r>
            <a:r>
              <a:rPr lang="en-US" baseline="0" dirty="0" smtClean="0"/>
              <a:t> </a:t>
            </a:r>
            <a:r>
              <a:rPr lang="en-US" dirty="0" smtClean="0"/>
              <a:t>The </a:t>
            </a:r>
            <a:r>
              <a:rPr lang="en-US" dirty="0" smtClean="0"/>
              <a:t>majority of our faculty have</a:t>
            </a:r>
            <a:r>
              <a:rPr lang="en-US" baseline="0" dirty="0" smtClean="0"/>
              <a:t> not seemed concerned with this. </a:t>
            </a:r>
            <a:endParaRPr lang="en-US" dirty="0"/>
          </a:p>
        </p:txBody>
      </p:sp>
      <p:sp>
        <p:nvSpPr>
          <p:cNvPr id="4" name="Slide Number Placeholder 3"/>
          <p:cNvSpPr>
            <a:spLocks noGrp="1"/>
          </p:cNvSpPr>
          <p:nvPr>
            <p:ph type="sldNum" sz="quarter" idx="10"/>
          </p:nvPr>
        </p:nvSpPr>
        <p:spPr/>
        <p:txBody>
          <a:bodyPr/>
          <a:lstStyle/>
          <a:p>
            <a:fld id="{99BBAEBD-85EF-EC4B-BE27-DCD3300AC51B}" type="slidenum">
              <a:rPr lang="en-US" smtClean="0"/>
              <a:t>6</a:t>
            </a:fld>
            <a:endParaRPr lang="en-US"/>
          </a:p>
        </p:txBody>
      </p:sp>
    </p:spTree>
    <p:extLst>
      <p:ext uri="{BB962C8B-B14F-4D97-AF65-F5344CB8AC3E}">
        <p14:creationId xmlns:p14="http://schemas.microsoft.com/office/powerpoint/2010/main" val="1747121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Darryl’s slide (modify as you like)</a:t>
            </a:r>
          </a:p>
          <a:p>
            <a:r>
              <a:rPr lang="en-US" dirty="0" smtClean="0"/>
              <a:t>What </a:t>
            </a:r>
            <a:r>
              <a:rPr lang="en-US" dirty="0" smtClean="0"/>
              <a:t>other things do</a:t>
            </a:r>
            <a:r>
              <a:rPr lang="en-US" baseline="0" dirty="0" smtClean="0"/>
              <a:t> we hear faculty say to explain the racial disparity in hiring</a:t>
            </a:r>
            <a:r>
              <a:rPr lang="en-US" baseline="0" dirty="0" smtClean="0"/>
              <a:t>?</a:t>
            </a:r>
          </a:p>
          <a:p>
            <a:r>
              <a:rPr lang="en-US" baseline="0" dirty="0" smtClean="0"/>
              <a:t>This sort of justifying the way the ad was written, where it was promoted, and what’s highlighted as important--rather than asking what role we’ve played in this trend.</a:t>
            </a:r>
            <a:endParaRPr lang="en-US" dirty="0"/>
          </a:p>
        </p:txBody>
      </p:sp>
      <p:sp>
        <p:nvSpPr>
          <p:cNvPr id="4" name="Slide Number Placeholder 3"/>
          <p:cNvSpPr>
            <a:spLocks noGrp="1"/>
          </p:cNvSpPr>
          <p:nvPr>
            <p:ph type="sldNum" sz="quarter" idx="10"/>
          </p:nvPr>
        </p:nvSpPr>
        <p:spPr/>
        <p:txBody>
          <a:bodyPr/>
          <a:lstStyle/>
          <a:p>
            <a:fld id="{99BBAEBD-85EF-EC4B-BE27-DCD3300AC51B}" type="slidenum">
              <a:rPr lang="en-US" smtClean="0"/>
              <a:t>7</a:t>
            </a:fld>
            <a:endParaRPr lang="en-US"/>
          </a:p>
        </p:txBody>
      </p:sp>
    </p:spTree>
    <p:extLst>
      <p:ext uri="{BB962C8B-B14F-4D97-AF65-F5344CB8AC3E}">
        <p14:creationId xmlns:p14="http://schemas.microsoft.com/office/powerpoint/2010/main" val="13663503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Amanda</a:t>
            </a:r>
            <a:r>
              <a:rPr lang="en-US" baseline="0" dirty="0" smtClean="0"/>
              <a:t> does a quick overview of the slide &amp; </a:t>
            </a:r>
            <a:r>
              <a:rPr lang="en-US" b="1" baseline="0" dirty="0" smtClean="0"/>
              <a:t>Darryl</a:t>
            </a:r>
            <a:r>
              <a:rPr lang="en-US" baseline="0" dirty="0" smtClean="0"/>
              <a:t> talks more about DEAC</a:t>
            </a:r>
            <a:endParaRPr lang="en-US" dirty="0"/>
          </a:p>
        </p:txBody>
      </p:sp>
      <p:sp>
        <p:nvSpPr>
          <p:cNvPr id="4" name="Slide Number Placeholder 3"/>
          <p:cNvSpPr>
            <a:spLocks noGrp="1"/>
          </p:cNvSpPr>
          <p:nvPr>
            <p:ph type="sldNum" sz="quarter" idx="10"/>
          </p:nvPr>
        </p:nvSpPr>
        <p:spPr/>
        <p:txBody>
          <a:bodyPr/>
          <a:lstStyle/>
          <a:p>
            <a:fld id="{99BBAEBD-85EF-EC4B-BE27-DCD3300AC51B}" type="slidenum">
              <a:rPr lang="en-US" smtClean="0"/>
              <a:t>8</a:t>
            </a:fld>
            <a:endParaRPr lang="en-US"/>
          </a:p>
        </p:txBody>
      </p:sp>
    </p:spTree>
    <p:extLst>
      <p:ext uri="{BB962C8B-B14F-4D97-AF65-F5344CB8AC3E}">
        <p14:creationId xmlns:p14="http://schemas.microsoft.com/office/powerpoint/2010/main" val="14727202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Amanda</a:t>
            </a:r>
            <a:r>
              <a:rPr lang="en-US" dirty="0" smtClean="0"/>
              <a:t>.</a:t>
            </a:r>
            <a:endParaRPr lang="en-US" dirty="0"/>
          </a:p>
        </p:txBody>
      </p:sp>
      <p:sp>
        <p:nvSpPr>
          <p:cNvPr id="4" name="Slide Number Placeholder 3"/>
          <p:cNvSpPr>
            <a:spLocks noGrp="1"/>
          </p:cNvSpPr>
          <p:nvPr>
            <p:ph type="sldNum" sz="quarter" idx="10"/>
          </p:nvPr>
        </p:nvSpPr>
        <p:spPr/>
        <p:txBody>
          <a:bodyPr/>
          <a:lstStyle/>
          <a:p>
            <a:fld id="{99BBAEBD-85EF-EC4B-BE27-DCD3300AC51B}" type="slidenum">
              <a:rPr lang="en-US" smtClean="0"/>
              <a:t>9</a:t>
            </a:fld>
            <a:endParaRPr lang="en-US"/>
          </a:p>
        </p:txBody>
      </p:sp>
    </p:spTree>
    <p:extLst>
      <p:ext uri="{BB962C8B-B14F-4D97-AF65-F5344CB8AC3E}">
        <p14:creationId xmlns:p14="http://schemas.microsoft.com/office/powerpoint/2010/main" val="1310890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Amanda</a:t>
            </a:r>
            <a:r>
              <a:rPr lang="en-US" dirty="0" smtClean="0"/>
              <a:t> does the first bullet and </a:t>
            </a:r>
            <a:r>
              <a:rPr lang="en-US" b="1" dirty="0" smtClean="0"/>
              <a:t>Darryl</a:t>
            </a:r>
            <a:r>
              <a:rPr lang="en-US" b="1" baseline="0" dirty="0" smtClean="0"/>
              <a:t> </a:t>
            </a:r>
            <a:r>
              <a:rPr lang="en-US" baseline="0" dirty="0" smtClean="0"/>
              <a:t>leads the reflection questions.</a:t>
            </a:r>
            <a:endParaRPr lang="en-US" dirty="0"/>
          </a:p>
        </p:txBody>
      </p:sp>
      <p:sp>
        <p:nvSpPr>
          <p:cNvPr id="4" name="Slide Number Placeholder 3"/>
          <p:cNvSpPr>
            <a:spLocks noGrp="1"/>
          </p:cNvSpPr>
          <p:nvPr>
            <p:ph type="sldNum" sz="quarter" idx="10"/>
          </p:nvPr>
        </p:nvSpPr>
        <p:spPr/>
        <p:txBody>
          <a:bodyPr/>
          <a:lstStyle/>
          <a:p>
            <a:fld id="{99BBAEBD-85EF-EC4B-BE27-DCD3300AC51B}" type="slidenum">
              <a:rPr lang="en-US" smtClean="0"/>
              <a:t>10</a:t>
            </a:fld>
            <a:endParaRPr lang="en-US"/>
          </a:p>
        </p:txBody>
      </p:sp>
    </p:spTree>
    <p:extLst>
      <p:ext uri="{BB962C8B-B14F-4D97-AF65-F5344CB8AC3E}">
        <p14:creationId xmlns:p14="http://schemas.microsoft.com/office/powerpoint/2010/main" val="1573419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1/29/21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1/29/21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1/29/21</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1/29/21</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1/29/21</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1/29/21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1/29/21</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1/29/21</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1/29/21</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nces.ed.gov/fastfacts/display.asp?id=61"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Moving the faculty diversity needle: A view from the </a:t>
            </a:r>
            <a:r>
              <a:rPr lang="en-US" dirty="0" smtClean="0"/>
              <a:t>trenches</a:t>
            </a:r>
            <a:endParaRPr lang="en-US" dirty="0"/>
          </a:p>
        </p:txBody>
      </p:sp>
      <p:sp>
        <p:nvSpPr>
          <p:cNvPr id="3" name="Subtitle 2"/>
          <p:cNvSpPr>
            <a:spLocks noGrp="1"/>
          </p:cNvSpPr>
          <p:nvPr>
            <p:ph type="subTitle" idx="1"/>
          </p:nvPr>
        </p:nvSpPr>
        <p:spPr/>
        <p:txBody>
          <a:bodyPr/>
          <a:lstStyle/>
          <a:p>
            <a:r>
              <a:rPr lang="en-US" dirty="0" smtClean="0"/>
              <a:t>Amanda R. Bozack</a:t>
            </a:r>
          </a:p>
          <a:p>
            <a:r>
              <a:rPr lang="en-US" dirty="0" smtClean="0"/>
              <a:t>Darryl L. Corey</a:t>
            </a:r>
          </a:p>
          <a:p>
            <a:r>
              <a:rPr lang="en-US" i="1" dirty="0" smtClean="0"/>
              <a:t>Radford University</a:t>
            </a:r>
            <a:endParaRPr lang="en-US" i="1" dirty="0"/>
          </a:p>
        </p:txBody>
      </p:sp>
    </p:spTree>
    <p:extLst>
      <p:ext uri="{BB962C8B-B14F-4D97-AF65-F5344CB8AC3E}">
        <p14:creationId xmlns:p14="http://schemas.microsoft.com/office/powerpoint/2010/main" val="1132194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Reflections on what this means</a:t>
            </a:r>
            <a:endParaRPr lang="en-US" dirty="0"/>
          </a:p>
        </p:txBody>
      </p:sp>
      <p:sp>
        <p:nvSpPr>
          <p:cNvPr id="3" name="Content Placeholder 2"/>
          <p:cNvSpPr>
            <a:spLocks noGrp="1"/>
          </p:cNvSpPr>
          <p:nvPr>
            <p:ph idx="1"/>
          </p:nvPr>
        </p:nvSpPr>
        <p:spPr/>
        <p:txBody>
          <a:bodyPr/>
          <a:lstStyle/>
          <a:p>
            <a:r>
              <a:rPr lang="en-US" dirty="0" smtClean="0"/>
              <a:t>The power to exclude is strong</a:t>
            </a:r>
          </a:p>
          <a:p>
            <a:pPr lvl="1"/>
            <a:r>
              <a:rPr lang="en-US" dirty="0" smtClean="0"/>
              <a:t>Will 4 new searches yield the same results?</a:t>
            </a:r>
          </a:p>
          <a:p>
            <a:r>
              <a:rPr lang="en-US" dirty="0" smtClean="0"/>
              <a:t>What counts as diversity in your departments?</a:t>
            </a:r>
          </a:p>
          <a:p>
            <a:r>
              <a:rPr lang="en-US" dirty="0" smtClean="0"/>
              <a:t>What are the consequences of hiring a “good fit” candidate?</a:t>
            </a:r>
          </a:p>
          <a:p>
            <a:r>
              <a:rPr lang="en-US" dirty="0" smtClean="0"/>
              <a:t>What effective practices are your colleges using to move toward diversity-focused faculty hiring?</a:t>
            </a:r>
          </a:p>
        </p:txBody>
      </p:sp>
    </p:spTree>
    <p:extLst>
      <p:ext uri="{BB962C8B-B14F-4D97-AF65-F5344CB8AC3E}">
        <p14:creationId xmlns:p14="http://schemas.microsoft.com/office/powerpoint/2010/main" val="910588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4691271" y="318053"/>
            <a:ext cx="6709050" cy="6281530"/>
          </a:xfrm>
        </p:spPr>
        <p:txBody>
          <a:bodyPr>
            <a:normAutofit fontScale="85000" lnSpcReduction="20000"/>
          </a:bodyPr>
          <a:lstStyle/>
          <a:p>
            <a:r>
              <a:rPr lang="en-US" baseline="30000" dirty="0"/>
              <a:t>U.S. Department of Education, National Center for Education Statistics (2019). </a:t>
            </a:r>
            <a:r>
              <a:rPr lang="en-US" baseline="30000" dirty="0">
                <a:hlinkClick r:id="rId2"/>
              </a:rPr>
              <a:t>https://</a:t>
            </a:r>
            <a:r>
              <a:rPr lang="en-US" baseline="30000" dirty="0" smtClean="0">
                <a:hlinkClick r:id="rId2"/>
              </a:rPr>
              <a:t>nces.ed.gov/fastfacts/display.asp?id=61</a:t>
            </a:r>
            <a:endParaRPr lang="en-US" dirty="0"/>
          </a:p>
          <a:p>
            <a:r>
              <a:rPr lang="en-US" dirty="0"/>
              <a:t>Turner, C. S. (2015). Lessons from the field: Cultivating nurturing environments in higher education. </a:t>
            </a:r>
            <a:r>
              <a:rPr lang="en-US" i="1" dirty="0"/>
              <a:t>The Review of Higher Education, 38</a:t>
            </a:r>
            <a:r>
              <a:rPr lang="en-US" dirty="0"/>
              <a:t>(3), 333-358. </a:t>
            </a:r>
          </a:p>
          <a:p>
            <a:r>
              <a:rPr lang="en-US" dirty="0"/>
              <a:t>Park, J.J. &amp; Denson, N. (2009). Attitudes and advocacy: Understanding faculty views on racial/ethnic diversity. </a:t>
            </a:r>
            <a:r>
              <a:rPr lang="en-US" i="1" dirty="0"/>
              <a:t>Journal of Higher Education, 80</a:t>
            </a:r>
            <a:r>
              <a:rPr lang="en-US" dirty="0"/>
              <a:t>(44), 415-438</a:t>
            </a:r>
            <a:r>
              <a:rPr lang="en-US" dirty="0" smtClean="0"/>
              <a:t>.</a:t>
            </a:r>
            <a:endParaRPr lang="en-US" dirty="0"/>
          </a:p>
          <a:p>
            <a:r>
              <a:rPr lang="en-US" dirty="0" err="1"/>
              <a:t>Heilig</a:t>
            </a:r>
            <a:r>
              <a:rPr lang="en-US" dirty="0"/>
              <a:t>, J.V., Flores, I.W., Souza, A.E.B., Barry, J.C., Monroy, S.B. (2019). Considering the ethnoracial and gender diversity of faculty in United States college and university intellectual communities. </a:t>
            </a:r>
            <a:r>
              <a:rPr lang="en-US" i="1" dirty="0"/>
              <a:t>The Hispanic Journal of Law and Policy, 2019</a:t>
            </a:r>
            <a:r>
              <a:rPr lang="en-US" dirty="0"/>
              <a:t>(1) 1-31. </a:t>
            </a:r>
          </a:p>
          <a:p>
            <a:r>
              <a:rPr lang="en-US" dirty="0"/>
              <a:t>Smith, D.G., Turner, C.S.V., &amp; </a:t>
            </a:r>
            <a:r>
              <a:rPr lang="en-US" dirty="0" err="1"/>
              <a:t>Osei</a:t>
            </a:r>
            <a:r>
              <a:rPr lang="en-US" dirty="0"/>
              <a:t>-Kofi, N. (2004). Interrupting the usual: Successful strategies for hiring diverse faculty. </a:t>
            </a:r>
            <a:r>
              <a:rPr lang="en-US" i="1" dirty="0"/>
              <a:t>Journal of Higher Education</a:t>
            </a:r>
            <a:r>
              <a:rPr lang="en-US" dirty="0"/>
              <a:t>, 75, 133-156.  </a:t>
            </a:r>
          </a:p>
          <a:p>
            <a:r>
              <a:rPr lang="en-US" dirty="0"/>
              <a:t>Ladson-Billings, G. &amp; Tate, W.F. (1995). Toward a critical race theory of education. </a:t>
            </a:r>
            <a:r>
              <a:rPr lang="en-US" i="1" dirty="0"/>
              <a:t>Teachers College Record, 97</a:t>
            </a:r>
            <a:r>
              <a:rPr lang="en-US" dirty="0"/>
              <a:t>(1), 47-68</a:t>
            </a:r>
            <a:r>
              <a:rPr lang="en-US" dirty="0" smtClean="0"/>
              <a:t>.</a:t>
            </a:r>
            <a:endParaRPr lang="en-US" dirty="0"/>
          </a:p>
          <a:p>
            <a:r>
              <a:rPr lang="en-US" dirty="0"/>
              <a:t>Harris, C. I. (1993). Whiteness as property. </a:t>
            </a:r>
            <a:r>
              <a:rPr lang="en-US" i="1" dirty="0"/>
              <a:t>Harvard Law Review 106(8),</a:t>
            </a:r>
            <a:r>
              <a:rPr lang="en-US" dirty="0"/>
              <a:t> 1707-1791</a:t>
            </a:r>
            <a:r>
              <a:rPr lang="en-US" dirty="0" smtClean="0"/>
              <a:t>.</a:t>
            </a:r>
            <a:r>
              <a:rPr lang="en-US" dirty="0"/>
              <a:t>	</a:t>
            </a:r>
          </a:p>
          <a:p>
            <a:r>
              <a:rPr lang="en-US" dirty="0"/>
              <a:t>Dodo </a:t>
            </a:r>
            <a:r>
              <a:rPr lang="en-US" dirty="0" err="1"/>
              <a:t>Seriki</a:t>
            </a:r>
            <a:r>
              <a:rPr lang="en-US" dirty="0"/>
              <a:t>, V.D., Brown, C.T., </a:t>
            </a:r>
            <a:r>
              <a:rPr lang="en-US" dirty="0" err="1"/>
              <a:t>Fasching</a:t>
            </a:r>
            <a:r>
              <a:rPr lang="en-US" dirty="0"/>
              <a:t>-Varner, K.J. (2015). The permanence of racism in teacher education. </a:t>
            </a:r>
            <a:r>
              <a:rPr lang="en-US" i="1" dirty="0"/>
              <a:t>National Society for the Study of Education, 114</a:t>
            </a:r>
            <a:r>
              <a:rPr lang="en-US" dirty="0"/>
              <a:t>(2), 75-102. </a:t>
            </a:r>
          </a:p>
        </p:txBody>
      </p:sp>
    </p:spTree>
    <p:extLst>
      <p:ext uri="{BB962C8B-B14F-4D97-AF65-F5344CB8AC3E}">
        <p14:creationId xmlns:p14="http://schemas.microsoft.com/office/powerpoint/2010/main" val="355887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Amanda Bozack</a:t>
            </a:r>
            <a:endParaRPr lang="en-US" dirty="0"/>
          </a:p>
        </p:txBody>
      </p:sp>
      <p:sp>
        <p:nvSpPr>
          <p:cNvPr id="4" name="Text Placeholder 3"/>
          <p:cNvSpPr>
            <a:spLocks noGrp="1"/>
          </p:cNvSpPr>
          <p:nvPr>
            <p:ph type="body" sz="half" idx="2"/>
          </p:nvPr>
        </p:nvSpPr>
        <p:spPr/>
        <p:txBody>
          <a:bodyPr/>
          <a:lstStyle/>
          <a:p>
            <a:r>
              <a:rPr lang="en-US" dirty="0"/>
              <a:t>Director of the School of Teacher Education and Leadership since 2016.</a:t>
            </a:r>
          </a:p>
        </p:txBody>
      </p:sp>
      <p:pic>
        <p:nvPicPr>
          <p:cNvPr id="2052" name="Picture 4" descr="aculty | School of Teacher Education &amp; Leadership | Radford University"/>
          <p:cNvPicPr>
            <a:picLocks noGrp="1" noChangeAspect="1" noChangeArrowheads="1"/>
          </p:cNvPicPr>
          <p:nvPr>
            <p:ph type="pic" idx="1"/>
          </p:nvPr>
        </p:nvPicPr>
        <p:blipFill>
          <a:blip r:embed="rId3">
            <a:extLst>
              <a:ext uri="{28A0092B-C50C-407E-A947-70E740481C1C}">
                <a14:useLocalDpi xmlns:a14="http://schemas.microsoft.com/office/drawing/2010/main" val="0"/>
              </a:ext>
            </a:extLst>
          </a:blip>
          <a:srcRect t="820" b="820"/>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5290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www.radford.edu/rumath-smpdc/AboutUs/DarrylWeb/Images/DarrylCorey.jpg"/>
          <p:cNvPicPr>
            <a:picLocks noGrp="1" noChangeAspect="1" noChangeArrowheads="1"/>
          </p:cNvPicPr>
          <p:nvPr>
            <p:ph type="pic" idx="1"/>
          </p:nvPr>
        </p:nvPicPr>
        <p:blipFill>
          <a:blip r:embed="rId3">
            <a:extLst>
              <a:ext uri="{28A0092B-C50C-407E-A947-70E740481C1C}">
                <a14:useLocalDpi xmlns:a14="http://schemas.microsoft.com/office/drawing/2010/main" val="0"/>
              </a:ext>
            </a:extLst>
          </a:blip>
          <a:srcRect l="12640" r="12640"/>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dirty="0" smtClean="0"/>
              <a:t>Darryl Corey</a:t>
            </a:r>
            <a:endParaRPr lang="en-US" dirty="0"/>
          </a:p>
        </p:txBody>
      </p:sp>
      <p:sp>
        <p:nvSpPr>
          <p:cNvPr id="4" name="Text Placeholder 3"/>
          <p:cNvSpPr>
            <a:spLocks noGrp="1"/>
          </p:cNvSpPr>
          <p:nvPr>
            <p:ph type="body" sz="half" idx="2"/>
          </p:nvPr>
        </p:nvSpPr>
        <p:spPr/>
        <p:txBody>
          <a:bodyPr/>
          <a:lstStyle/>
          <a:p>
            <a:r>
              <a:rPr lang="en-US" dirty="0"/>
              <a:t>Program Coordinator of the Online MS and Certificate Programs in Math Education </a:t>
            </a:r>
          </a:p>
        </p:txBody>
      </p:sp>
    </p:spTree>
    <p:extLst>
      <p:ext uri="{BB962C8B-B14F-4D97-AF65-F5344CB8AC3E}">
        <p14:creationId xmlns:p14="http://schemas.microsoft.com/office/powerpoint/2010/main" val="1048187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academic home</a:t>
            </a:r>
            <a:endParaRPr lang="en-US" dirty="0"/>
          </a:p>
        </p:txBody>
      </p:sp>
      <p:pic>
        <p:nvPicPr>
          <p:cNvPr id="3074" name="Picture 2" descr="adford University | Photos | US News Best Colleges"/>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118100" y="1259635"/>
            <a:ext cx="6281738" cy="43355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0048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Uncomfortable truths about our university and higher education</a:t>
            </a:r>
            <a:endParaRPr lang="en-US" dirty="0"/>
          </a:p>
        </p:txBody>
      </p:sp>
      <p:sp>
        <p:nvSpPr>
          <p:cNvPr id="5" name="Content Placeholder 4"/>
          <p:cNvSpPr>
            <a:spLocks noGrp="1"/>
          </p:cNvSpPr>
          <p:nvPr>
            <p:ph idx="1"/>
          </p:nvPr>
        </p:nvSpPr>
        <p:spPr>
          <a:xfrm>
            <a:off x="5118447" y="803186"/>
            <a:ext cx="6281873" cy="5438588"/>
          </a:xfrm>
        </p:spPr>
        <p:txBody>
          <a:bodyPr/>
          <a:lstStyle/>
          <a:p>
            <a:r>
              <a:rPr lang="en-US" dirty="0" smtClean="0"/>
              <a:t>Higher education lacks ethnoracial diversity</a:t>
            </a:r>
          </a:p>
          <a:p>
            <a:r>
              <a:rPr lang="en-US" dirty="0" smtClean="0"/>
              <a:t>Homogeneity in faculty limits the student experience</a:t>
            </a:r>
          </a:p>
          <a:p>
            <a:r>
              <a:rPr lang="en-US" dirty="0" smtClean="0"/>
              <a:t>Increasingly diverse student bodies notice the lack of faculty diversity when describing their experiences at an institution</a:t>
            </a:r>
          </a:p>
          <a:p>
            <a:r>
              <a:rPr lang="en-US" dirty="0" smtClean="0"/>
              <a:t>Faculty hiring practices perpetuate homogeneity through an engrained belief in the </a:t>
            </a:r>
            <a:r>
              <a:rPr lang="en-US" i="1" dirty="0" smtClean="0"/>
              <a:t>absolute right to exclude</a:t>
            </a:r>
            <a:r>
              <a:rPr lang="en-US" dirty="0" smtClean="0"/>
              <a:t> people (CRT). </a:t>
            </a:r>
          </a:p>
          <a:p>
            <a:r>
              <a:rPr lang="en-US" dirty="0" smtClean="0"/>
              <a:t>Ethnoracial diversity can only occur when white faculty members recognize the exclusionary tactics utilized and take conscious actions to counter those tactics. </a:t>
            </a:r>
          </a:p>
          <a:p>
            <a:endParaRPr lang="en-US" dirty="0" smtClean="0"/>
          </a:p>
          <a:p>
            <a:endParaRPr lang="en-US" dirty="0"/>
          </a:p>
        </p:txBody>
      </p:sp>
    </p:spTree>
    <p:extLst>
      <p:ext uri="{BB962C8B-B14F-4D97-AF65-F5344CB8AC3E}">
        <p14:creationId xmlns:p14="http://schemas.microsoft.com/office/powerpoint/2010/main" val="8168865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tale of 11 searches </a:t>
            </a:r>
            <a:br>
              <a:rPr lang="en-US" dirty="0" smtClean="0"/>
            </a:br>
            <a:r>
              <a:rPr lang="en-US" dirty="0" smtClean="0"/>
              <a:t>(2016-2020)</a:t>
            </a:r>
            <a:endParaRPr lang="en-US" dirty="0"/>
          </a:p>
        </p:txBody>
      </p:sp>
      <p:sp>
        <p:nvSpPr>
          <p:cNvPr id="3" name="Content Placeholder 2"/>
          <p:cNvSpPr>
            <a:spLocks noGrp="1"/>
          </p:cNvSpPr>
          <p:nvPr>
            <p:ph idx="1"/>
          </p:nvPr>
        </p:nvSpPr>
        <p:spPr/>
        <p:txBody>
          <a:bodyPr/>
          <a:lstStyle/>
          <a:p>
            <a:r>
              <a:rPr lang="en-US" dirty="0" smtClean="0"/>
              <a:t>We had searches in foundations, secondary math, special education, and educational leadership.</a:t>
            </a:r>
          </a:p>
          <a:p>
            <a:r>
              <a:rPr lang="en-US" dirty="0" smtClean="0"/>
              <a:t>We hired 3 men, 7 women. All White.</a:t>
            </a:r>
          </a:p>
          <a:p>
            <a:r>
              <a:rPr lang="en-US" dirty="0" smtClean="0"/>
              <a:t>We had 1 failed search. Black man, offer declined. </a:t>
            </a:r>
          </a:p>
          <a:p>
            <a:endParaRPr lang="en-US" dirty="0"/>
          </a:p>
        </p:txBody>
      </p:sp>
    </p:spTree>
    <p:extLst>
      <p:ext uri="{BB962C8B-B14F-4D97-AF65-F5344CB8AC3E}">
        <p14:creationId xmlns:p14="http://schemas.microsoft.com/office/powerpoint/2010/main" val="2058612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Things we hear faculty say</a:t>
            </a:r>
            <a:endParaRPr lang="en-US" dirty="0"/>
          </a:p>
        </p:txBody>
      </p:sp>
      <p:sp>
        <p:nvSpPr>
          <p:cNvPr id="3" name="Content Placeholder 2"/>
          <p:cNvSpPr>
            <a:spLocks noGrp="1"/>
          </p:cNvSpPr>
          <p:nvPr>
            <p:ph idx="1"/>
          </p:nvPr>
        </p:nvSpPr>
        <p:spPr/>
        <p:txBody>
          <a:bodyPr/>
          <a:lstStyle/>
          <a:p>
            <a:r>
              <a:rPr lang="en-US" dirty="0" smtClean="0"/>
              <a:t>“No one who’s _____will come here because we’re not in a big city.”</a:t>
            </a:r>
          </a:p>
          <a:p>
            <a:r>
              <a:rPr lang="en-US" dirty="0" smtClean="0"/>
              <a:t>“No one from those racial backgrounds apply.”</a:t>
            </a:r>
          </a:p>
          <a:p>
            <a:r>
              <a:rPr lang="en-US" dirty="0" smtClean="0"/>
              <a:t>“There just aren’t many BIOPC people in the field with doctoral degrees.”</a:t>
            </a:r>
            <a:endParaRPr lang="en-US" dirty="0"/>
          </a:p>
        </p:txBody>
      </p:sp>
    </p:spTree>
    <p:extLst>
      <p:ext uri="{BB962C8B-B14F-4D97-AF65-F5344CB8AC3E}">
        <p14:creationId xmlns:p14="http://schemas.microsoft.com/office/powerpoint/2010/main" val="799615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we’re trying to change the culture</a:t>
            </a:r>
            <a:r>
              <a:rPr lang="mr-IN" dirty="0" smtClean="0"/>
              <a:t>…</a:t>
            </a:r>
            <a:endParaRPr lang="en-US" dirty="0"/>
          </a:p>
        </p:txBody>
      </p:sp>
      <p:sp>
        <p:nvSpPr>
          <p:cNvPr id="3" name="Content Placeholder 2"/>
          <p:cNvSpPr>
            <a:spLocks noGrp="1"/>
          </p:cNvSpPr>
          <p:nvPr>
            <p:ph idx="1"/>
          </p:nvPr>
        </p:nvSpPr>
        <p:spPr/>
        <p:txBody>
          <a:bodyPr/>
          <a:lstStyle/>
          <a:p>
            <a:r>
              <a:rPr lang="en-US" dirty="0" smtClean="0"/>
              <a:t>Revised the university faculty hiring guidelines with a greater focus on diverse recruitment</a:t>
            </a:r>
          </a:p>
          <a:p>
            <a:r>
              <a:rPr lang="en-US" dirty="0" smtClean="0"/>
              <a:t>Attended a regional conference on strategies for hiring diverse faculty</a:t>
            </a:r>
          </a:p>
          <a:p>
            <a:r>
              <a:rPr lang="en-US" dirty="0" smtClean="0"/>
              <a:t>Took roles on university committees recommending changes in DEI practices</a:t>
            </a:r>
          </a:p>
          <a:p>
            <a:r>
              <a:rPr lang="en-US" dirty="0" smtClean="0"/>
              <a:t>Led workshops for university faculty and staff; provided articles for search committees</a:t>
            </a:r>
          </a:p>
          <a:p>
            <a:r>
              <a:rPr lang="en-US" dirty="0" smtClean="0"/>
              <a:t>Staffed search committees with faculty who support diversity efforts</a:t>
            </a:r>
          </a:p>
          <a:p>
            <a:r>
              <a:rPr lang="en-US" dirty="0" smtClean="0"/>
              <a:t>Modified search requirements and campus visit agendas</a:t>
            </a:r>
            <a:endParaRPr lang="en-US" dirty="0"/>
          </a:p>
        </p:txBody>
      </p:sp>
    </p:spTree>
    <p:extLst>
      <p:ext uri="{BB962C8B-B14F-4D97-AF65-F5344CB8AC3E}">
        <p14:creationId xmlns:p14="http://schemas.microsoft.com/office/powerpoint/2010/main" val="568104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yet</a:t>
            </a:r>
            <a:r>
              <a:rPr lang="mr-IN" dirty="0" smtClean="0"/>
              <a:t>…</a:t>
            </a:r>
            <a:endParaRPr lang="en-US" dirty="0"/>
          </a:p>
        </p:txBody>
      </p:sp>
      <p:sp>
        <p:nvSpPr>
          <p:cNvPr id="3" name="Content Placeholder 2"/>
          <p:cNvSpPr>
            <a:spLocks noGrp="1"/>
          </p:cNvSpPr>
          <p:nvPr>
            <p:ph idx="1"/>
          </p:nvPr>
        </p:nvSpPr>
        <p:spPr/>
        <p:txBody>
          <a:bodyPr/>
          <a:lstStyle/>
          <a:p>
            <a:r>
              <a:rPr lang="en-US" dirty="0" smtClean="0"/>
              <a:t>We still have a long way to go.</a:t>
            </a:r>
            <a:endParaRPr lang="en-US" dirty="0"/>
          </a:p>
        </p:txBody>
      </p:sp>
    </p:spTree>
    <p:extLst>
      <p:ext uri="{BB962C8B-B14F-4D97-AF65-F5344CB8AC3E}">
        <p14:creationId xmlns:p14="http://schemas.microsoft.com/office/powerpoint/2010/main" val="1678089950"/>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Atlas</Template>
  <TotalTime>278</TotalTime>
  <Words>1265</Words>
  <Application>Microsoft Macintosh PowerPoint</Application>
  <PresentationFormat>Widescreen</PresentationFormat>
  <Paragraphs>84</Paragraphs>
  <Slides>11</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Calibri</vt:lpstr>
      <vt:lpstr>Calibri Light</vt:lpstr>
      <vt:lpstr>Mangal</vt:lpstr>
      <vt:lpstr>Rockwell</vt:lpstr>
      <vt:lpstr>Wingdings</vt:lpstr>
      <vt:lpstr>Arial</vt:lpstr>
      <vt:lpstr>Atlas</vt:lpstr>
      <vt:lpstr>Moving the faculty diversity needle: A view from the trenches</vt:lpstr>
      <vt:lpstr>Amanda Bozack</vt:lpstr>
      <vt:lpstr>Darryl Corey</vt:lpstr>
      <vt:lpstr>Our academic home</vt:lpstr>
      <vt:lpstr>Uncomfortable truths about our university and higher education</vt:lpstr>
      <vt:lpstr>A tale of 11 searches  (2016-2020)</vt:lpstr>
      <vt:lpstr>Things we hear faculty say</vt:lpstr>
      <vt:lpstr>But we’re trying to change the culture…</vt:lpstr>
      <vt:lpstr>And yet…</vt:lpstr>
      <vt:lpstr>Reflections on what this means</vt:lpstr>
      <vt:lpstr>References</vt:lpstr>
    </vt:vector>
  </TitlesOfParts>
  <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Moving the faculty diversity needle: A view from the trenches</dc:title>
  <dc:creator>Bozack, Amanda</dc:creator>
  <cp:lastModifiedBy>Bozack, Amanda</cp:lastModifiedBy>
  <cp:revision>14</cp:revision>
  <dcterms:created xsi:type="dcterms:W3CDTF">2021-01-28T18:32:57Z</dcterms:created>
  <dcterms:modified xsi:type="dcterms:W3CDTF">2021-01-29T22:28:59Z</dcterms:modified>
</cp:coreProperties>
</file>