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398" r:id="rId3"/>
    <p:sldId id="400" r:id="rId4"/>
    <p:sldId id="375" r:id="rId5"/>
    <p:sldId id="401" r:id="rId6"/>
    <p:sldId id="376" r:id="rId7"/>
    <p:sldId id="402" r:id="rId8"/>
    <p:sldId id="403" r:id="rId9"/>
    <p:sldId id="352" r:id="rId10"/>
    <p:sldId id="404" r:id="rId11"/>
    <p:sldId id="407" r:id="rId12"/>
    <p:sldId id="408" r:id="rId13"/>
    <p:sldId id="287" r:id="rId14"/>
    <p:sldId id="353" r:id="rId15"/>
    <p:sldId id="354" r:id="rId16"/>
    <p:sldId id="378" r:id="rId17"/>
    <p:sldId id="355" r:id="rId18"/>
    <p:sldId id="371" r:id="rId19"/>
    <p:sldId id="356" r:id="rId20"/>
    <p:sldId id="357" r:id="rId21"/>
    <p:sldId id="369" r:id="rId22"/>
    <p:sldId id="372" r:id="rId23"/>
    <p:sldId id="370" r:id="rId24"/>
    <p:sldId id="360" r:id="rId25"/>
    <p:sldId id="362" r:id="rId26"/>
    <p:sldId id="379" r:id="rId27"/>
    <p:sldId id="384" r:id="rId28"/>
    <p:sldId id="385" r:id="rId29"/>
    <p:sldId id="386" r:id="rId30"/>
    <p:sldId id="387" r:id="rId31"/>
    <p:sldId id="388" r:id="rId32"/>
    <p:sldId id="373" r:id="rId33"/>
    <p:sldId id="368" r:id="rId3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FFE222"/>
    <a:srgbClr val="E5DF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40" autoAdjust="0"/>
  </p:normalViewPr>
  <p:slideViewPr>
    <p:cSldViewPr snapToGrid="0" snapToObjects="1">
      <p:cViewPr>
        <p:scale>
          <a:sx n="80" d="100"/>
          <a:sy n="8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r">
              <a:defRPr sz="1200"/>
            </a:lvl1pPr>
          </a:lstStyle>
          <a:p>
            <a:fld id="{DBCAC5B5-7BA3-F644-B869-CD4C8726895A}" type="datetimeFigureOut">
              <a:rPr lang="en-US" smtClean="0"/>
              <a:t>8/12/2016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r">
              <a:defRPr sz="1200"/>
            </a:lvl1pPr>
          </a:lstStyle>
          <a:p>
            <a:fld id="{B979E584-E850-0F4A-92DC-44A744D6E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52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r">
              <a:defRPr sz="1200"/>
            </a:lvl1pPr>
          </a:lstStyle>
          <a:p>
            <a:fld id="{4F951E4F-B745-6D48-8509-798C332164FB}" type="datetimeFigureOut">
              <a:rPr lang="en-US" smtClean="0"/>
              <a:t>8/12/2016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46612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9" tIns="46590" rIns="93179" bIns="4659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9" tIns="46590" rIns="93179" bIns="4659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r">
              <a:defRPr sz="1200"/>
            </a:lvl1pPr>
          </a:lstStyle>
          <a:p>
            <a:fld id="{2CF71E72-D0FE-0240-9141-0F73873D7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24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1E72-D0FE-0240-9141-0F73873D76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3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184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446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667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93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875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27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469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11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19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38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94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0E35F-491E-3F4B-8299-067479717D8F}" type="datetimeFigureOut">
              <a:rPr lang="en-US" smtClean="0"/>
              <a:t>8/12/2016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26EBC-111F-5F40-9874-E8002BB7A1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47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557" y="240804"/>
            <a:ext cx="894168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Effective S</a:t>
            </a:r>
            <a:r>
              <a:rPr lang="en-US" sz="5400" b="1" dirty="0" smtClean="0">
                <a:solidFill>
                  <a:srgbClr val="17375E"/>
                </a:solidFill>
                <a:latin typeface="Garamond" panose="02020404030301010803" pitchFamily="18" charset="0"/>
              </a:rPr>
              <a:t>hared</a:t>
            </a:r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Governance:</a:t>
            </a:r>
          </a:p>
          <a:p>
            <a:pPr algn="ctr"/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Creating Boundaries</a:t>
            </a:r>
          </a:p>
          <a:p>
            <a:pPr algn="ctr"/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or Alignment?</a:t>
            </a:r>
            <a:endParaRPr lang="en-US" sz="54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  <a:p>
            <a:endParaRPr lang="en-US" sz="3600" dirty="0" smtClean="0">
              <a:solidFill>
                <a:schemeClr val="tx2">
                  <a:lumMod val="75000"/>
                </a:schemeClr>
              </a:solidFill>
              <a:latin typeface="Baskerville Old Face" panose="02020602080505020303" pitchFamily="18" charset="0"/>
              <a:cs typeface="Arial"/>
            </a:endParaRPr>
          </a:p>
          <a:p>
            <a:pPr marL="1371600"/>
            <a:endParaRPr lang="en-US" sz="3600" b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  <a:cs typeface="Arial"/>
            </a:endParaRPr>
          </a:p>
          <a:p>
            <a:pPr marL="1371600"/>
            <a:endParaRPr lang="en-US" sz="3600" b="1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  <a:cs typeface="Arial"/>
            </a:endParaRPr>
          </a:p>
          <a:p>
            <a:pPr marL="230188"/>
            <a:endParaRPr lang="en-US" sz="3600" b="1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  <a:cs typeface="Arial"/>
            </a:endParaRPr>
          </a:p>
          <a:p>
            <a:pPr marL="230188"/>
            <a:r>
              <a:rPr lang="en-US" sz="3600" b="1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  <a:cs typeface="Arial"/>
              </a:rPr>
              <a:t>Steven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  <a:cs typeface="Arial"/>
              </a:rPr>
              <a:t>C. Bahls, Augustana College </a:t>
            </a:r>
            <a:endParaRPr lang="en-US" sz="3600" b="1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  <a:cs typeface="Arial"/>
            </a:endParaRPr>
          </a:p>
          <a:p>
            <a:r>
              <a:rPr lang="en-US" sz="5400" dirty="0" smtClean="0">
                <a:solidFill>
                  <a:srgbClr val="FFE222"/>
                </a:solidFill>
                <a:latin typeface="Baskerville Old Face" pitchFamily="18" charset="0"/>
              </a:rPr>
              <a:t> </a:t>
            </a:r>
            <a:endParaRPr lang="en-US" sz="5400" dirty="0">
              <a:solidFill>
                <a:srgbClr val="FFE222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50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385" y="384048"/>
            <a:ext cx="855878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At College of Saint Mary ~</a:t>
            </a: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2800" i="1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	Current State:</a:t>
            </a:r>
          </a:p>
          <a:p>
            <a:endParaRPr lang="en-US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33% Consultation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19% Boundaries</a:t>
            </a:r>
          </a:p>
          <a:p>
            <a:endParaRPr lang="en-US" sz="28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4800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57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385" y="384048"/>
            <a:ext cx="855878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At College of Saint Mary ~</a:t>
            </a: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2800" i="1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	Desired State:</a:t>
            </a:r>
          </a:p>
          <a:p>
            <a:endParaRPr lang="en-US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49% - A system to align priorities</a:t>
            </a:r>
          </a:p>
          <a:p>
            <a:endParaRPr lang="en-US" sz="28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4800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40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385" y="182168"/>
            <a:ext cx="8558784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At College of Saint Mary ~</a:t>
            </a: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	Perception Gaps:</a:t>
            </a:r>
          </a:p>
          <a:p>
            <a:endParaRPr lang="en-US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Definition of Shared Governance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Level of advocacy for S.G.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Level of transparency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“Good faith” in discussions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Clarity of </a:t>
            </a:r>
            <a:r>
              <a:rPr lang="en-US" sz="44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Faculty Handbook</a:t>
            </a:r>
            <a:endParaRPr lang="en-US" sz="4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857250" indent="-857250">
              <a:buFont typeface="Wingdings" panose="05000000000000000000" pitchFamily="2" charset="2"/>
              <a:buChar char="Ø"/>
            </a:pPr>
            <a:endParaRPr lang="en-US" sz="4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28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4800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40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385" y="384048"/>
            <a:ext cx="85587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Shared Governance as…</a:t>
            </a: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     </a:t>
            </a:r>
          </a:p>
          <a:p>
            <a:endParaRPr lang="en-US" sz="2800" i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2800" i="1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Equal rights to governance</a:t>
            </a:r>
          </a:p>
          <a:p>
            <a:endParaRPr lang="en-US" sz="28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4800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98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385" y="384048"/>
            <a:ext cx="85587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Shared Governance as…</a:t>
            </a: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     </a:t>
            </a:r>
          </a:p>
          <a:p>
            <a:endParaRPr lang="en-US" sz="2800" i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2800" i="1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Obligation to consult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4800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01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385" y="384048"/>
            <a:ext cx="85587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Shared Governance as…</a:t>
            </a: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     </a:t>
            </a:r>
          </a:p>
          <a:p>
            <a:endParaRPr lang="en-US" sz="2800" i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2800" i="1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Rigid rules of engagement</a:t>
            </a:r>
          </a:p>
          <a:p>
            <a:endParaRPr lang="en-US" sz="28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4800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01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003" y="182166"/>
            <a:ext cx="896587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    Shared Governance as…Frost?</a:t>
            </a:r>
            <a:endParaRPr lang="en-US" sz="48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36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My apple trees will never get across</a:t>
            </a:r>
          </a:p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And eat the cones under his pines, I tell him.</a:t>
            </a:r>
          </a:p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He only says, “Good fences make good</a:t>
            </a: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   neighbors”…</a:t>
            </a:r>
          </a:p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“Why do they make good neighbors? Isn’t it</a:t>
            </a:r>
          </a:p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Where there are cows?”</a:t>
            </a:r>
          </a:p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But here there are no cows. </a:t>
            </a: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	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	-Robert Frost, </a:t>
            </a:r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Mending Wall</a:t>
            </a:r>
            <a:endParaRPr lang="en-US" sz="36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54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385" y="384048"/>
            <a:ext cx="8558784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Shared Governance as…</a:t>
            </a: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     </a:t>
            </a:r>
          </a:p>
          <a:p>
            <a:endParaRPr lang="en-US" sz="2800" i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Open communication that aligns priorities &amp; creates a culture of shared responsibility</a:t>
            </a:r>
          </a:p>
          <a:p>
            <a:endParaRPr lang="en-US" sz="4800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01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349" y="362341"/>
            <a:ext cx="88677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 To align priorities: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</a:p>
          <a:p>
            <a:endParaRPr lang="en-US" sz="2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Nurture culture of transparency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Commit to joint consideration of</a:t>
            </a:r>
            <a:b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</a:b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difficult issues 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Agree on shared set of metrics for success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Craft checks &amp; balances to maintain mission focus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88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36" y="619516"/>
            <a:ext cx="85587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Barriers: 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</a:p>
          <a:p>
            <a:endParaRPr lang="en-US" sz="2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2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Attitudinal 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Structural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Behavioral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90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135" y="142503"/>
            <a:ext cx="8395855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000" i="1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Lessons from Arctic Canada</a:t>
            </a:r>
            <a:r>
              <a:rPr lang="en-US" sz="60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: </a:t>
            </a:r>
            <a:endParaRPr lang="en-US" sz="1100" dirty="0" smtClean="0">
              <a:solidFill>
                <a:srgbClr val="1F497D">
                  <a:lumMod val="75000"/>
                </a:srgbClr>
              </a:solidFill>
              <a:latin typeface="Garamond" panose="02020404030301010803" pitchFamily="18" charset="0"/>
            </a:endParaRPr>
          </a:p>
          <a:p>
            <a:pPr lvl="0"/>
            <a:r>
              <a:rPr lang="en-US" sz="11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 </a:t>
            </a:r>
            <a:endParaRPr lang="en-US" sz="2000" dirty="0">
              <a:solidFill>
                <a:srgbClr val="1F497D">
                  <a:lumMod val="75000"/>
                </a:srgbClr>
              </a:solidFill>
              <a:latin typeface="Garamond" panose="02020404030301010803" pitchFamily="18" charset="0"/>
            </a:endParaRPr>
          </a:p>
          <a:p>
            <a:pPr marL="1828800" lvl="0" indent="-569913">
              <a:buFont typeface="+mj-lt"/>
              <a:buAutoNum type="arabicPeriod"/>
              <a:tabLst>
                <a:tab pos="795338" algn="l"/>
                <a:tab pos="8170863" algn="l"/>
              </a:tabLst>
            </a:pPr>
            <a:r>
              <a:rPr lang="en-US" sz="48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When in quick-sand,</a:t>
            </a:r>
            <a:br>
              <a:rPr lang="en-US" sz="48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</a:br>
            <a:r>
              <a:rPr lang="en-US" sz="48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keep moving.</a:t>
            </a:r>
            <a:endParaRPr lang="en-US" sz="4800" dirty="0">
              <a:solidFill>
                <a:srgbClr val="1F497D">
                  <a:lumMod val="75000"/>
                </a:srgbClr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217" y="2804770"/>
            <a:ext cx="5823857" cy="385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4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36" y="619516"/>
            <a:ext cx="855878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Attitudinal Barriers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  <a:b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</a:b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</a:p>
          <a:p>
            <a:endParaRPr lang="en-US" sz="2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Myths corrode trust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90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" y="381391"/>
            <a:ext cx="88773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Five myths about trustees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‘Suits’ practicing Drive-by management.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Care more for the website’s landing page than the content of the catalog.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Prefer bragging rights to lasting outcomes.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Bean counters who lack vision.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Motivated by Good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Ol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’ Days that weren’t really that good.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18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" y="381391"/>
            <a:ext cx="88773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Five myths about administrators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 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</a:p>
          <a:p>
            <a:endParaRPr lang="en-US" sz="2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Only care about the bottom line.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Puppets of the board.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Self-promoting hucksters of higher ed.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The best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administrators are order-takers for my constituency.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Essentially, a necessary evil.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47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" y="381391"/>
            <a:ext cx="88773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Five myths about faculty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 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</a:p>
          <a:p>
            <a:endParaRPr lang="en-US" sz="2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Kittens would be easier to manage.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Want to be asked, but don’t care to respond.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Best to find the path of least resistance.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Professional contrarians who reward their best with tenure.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They just can’t take ‘Yes’ for an answer.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10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36" y="619516"/>
            <a:ext cx="855878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Structural Barriers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/>
            </a:r>
            <a:br>
              <a:rPr lang="en-US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</a:br>
            <a:endParaRPr lang="en-US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628650" indent="-6286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Excessive decentralization</a:t>
            </a:r>
          </a:p>
          <a:p>
            <a:pPr marL="628650" indent="-6286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Prone to ‘Grumbler’s Veto’</a:t>
            </a:r>
          </a:p>
          <a:p>
            <a:pPr marL="628650" indent="-6286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No implementation matrix</a:t>
            </a:r>
          </a:p>
          <a:p>
            <a:pPr marL="857250" indent="-628650">
              <a:buFont typeface="Wingdings" panose="05000000000000000000" pitchFamily="2" charset="2"/>
              <a:buChar char="Ø"/>
            </a:pPr>
            <a:endParaRPr lang="en-US" sz="5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857250" indent="-857250">
              <a:buFont typeface="Wingdings" panose="05000000000000000000" pitchFamily="2" charset="2"/>
              <a:buChar char="Ø"/>
            </a:pP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81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36" y="619516"/>
            <a:ext cx="85587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Behavioral Barriers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/>
            </a:r>
            <a:br>
              <a:rPr lang="en-US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</a:br>
            <a:endParaRPr lang="en-US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914400" indent="-628650">
              <a:buFont typeface="Wingdings" panose="05000000000000000000" pitchFamily="2" charset="2"/>
              <a:buChar char="Ø"/>
            </a:pP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Conflict avoidance</a:t>
            </a:r>
          </a:p>
          <a:p>
            <a:pPr marL="914400" indent="-628650">
              <a:buFont typeface="Wingdings" panose="05000000000000000000" pitchFamily="2" charset="2"/>
              <a:buChar char="Ø"/>
            </a:pP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Lack of respect</a:t>
            </a:r>
          </a:p>
          <a:p>
            <a:pPr marL="914400" indent="-628650">
              <a:buFont typeface="Wingdings" panose="05000000000000000000" pitchFamily="2" charset="2"/>
              <a:buChar char="Ø"/>
            </a:pP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Impatience</a:t>
            </a:r>
          </a:p>
          <a:p>
            <a:pPr marL="914400" indent="-628650">
              <a:buFont typeface="Wingdings" panose="05000000000000000000" pitchFamily="2" charset="2"/>
              <a:buChar char="Ø"/>
            </a:pP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Divide and conquer attitudes</a:t>
            </a:r>
          </a:p>
          <a:p>
            <a:pPr marL="514350"/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94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36" y="346383"/>
            <a:ext cx="855878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Six Best practices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</a:p>
          <a:p>
            <a:endParaRPr lang="en-US" sz="4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1</a:t>
            </a:r>
            <a:r>
              <a:rPr lang="en-US" sz="44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en-US" sz="54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Actively engage board members, administrators, and faculty leaders in a serious discussion of what shared governance is (and isn’t)</a:t>
            </a:r>
          </a:p>
          <a:p>
            <a:endParaRPr lang="en-US" sz="4400" i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68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36" y="346383"/>
            <a:ext cx="855878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Six Best practices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</a:p>
          <a:p>
            <a:endParaRPr lang="en-US" sz="4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2</a:t>
            </a:r>
            <a:r>
              <a:rPr lang="en-US" sz="44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Periodically assess the state of shared governance and develop an action plan to improve it</a:t>
            </a:r>
          </a:p>
        </p:txBody>
      </p:sp>
    </p:spTree>
    <p:extLst>
      <p:ext uri="{BB962C8B-B14F-4D97-AF65-F5344CB8AC3E}">
        <p14:creationId xmlns:p14="http://schemas.microsoft.com/office/powerpoint/2010/main" val="29477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36" y="346383"/>
            <a:ext cx="855878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Six Best practices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</a:p>
          <a:p>
            <a:endParaRPr lang="en-US" sz="4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3</a:t>
            </a:r>
            <a:r>
              <a:rPr lang="en-US" sz="44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Expressly support strong faculty governance of the academic program</a:t>
            </a:r>
          </a:p>
          <a:p>
            <a:endParaRPr lang="en-US" sz="4400" i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36" y="346383"/>
            <a:ext cx="855878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Six Best practices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</a:p>
          <a:p>
            <a:endParaRPr lang="en-US" sz="4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4</a:t>
            </a:r>
            <a:r>
              <a:rPr lang="en-US" sz="44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en-US" sz="54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Maintain a steadfast commitment to three-way transparency and frequent communication</a:t>
            </a:r>
          </a:p>
          <a:p>
            <a:endParaRPr lang="en-US" sz="4400" i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134" y="201880"/>
            <a:ext cx="8395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000" i="1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Lessons from Arctic Canada</a:t>
            </a:r>
            <a:r>
              <a:rPr lang="en-US" sz="60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: </a:t>
            </a:r>
          </a:p>
          <a:p>
            <a:pPr marL="1139825" lvl="0" indent="-795338"/>
            <a:r>
              <a:rPr lang="en-US" sz="60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</a:t>
            </a:r>
            <a:r>
              <a:rPr lang="en-US" sz="48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2. Too much focus on a mere annoyance can cause you to lose sight of the big threats.</a:t>
            </a:r>
            <a:endParaRPr lang="en-US" sz="4800" dirty="0">
              <a:solidFill>
                <a:srgbClr val="1F497D">
                  <a:lumMod val="75000"/>
                </a:srgbClr>
              </a:solidFill>
              <a:latin typeface="Garamond" panose="020204040303010108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882" y="3780680"/>
            <a:ext cx="4192358" cy="262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45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36" y="346383"/>
            <a:ext cx="855878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Six Best practices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</a:p>
          <a:p>
            <a:endParaRPr lang="en-US" sz="4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5</a:t>
            </a:r>
            <a:r>
              <a:rPr lang="en-US" sz="44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en-US" sz="60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Insist on mutual accountability and outcomes measures</a:t>
            </a:r>
          </a:p>
          <a:p>
            <a:endParaRPr lang="en-US" sz="4400" i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36" y="346383"/>
            <a:ext cx="855878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Six Best practices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</a:p>
          <a:p>
            <a:endParaRPr lang="en-US" sz="44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6</a:t>
            </a:r>
            <a:r>
              <a:rPr lang="en-US" sz="44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en-US" sz="54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Develop deliberate ways to increase social capital between board members and members of the faculty</a:t>
            </a:r>
          </a:p>
          <a:p>
            <a:endParaRPr lang="en-US" sz="4400" i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385" y="384048"/>
            <a:ext cx="85587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   </a:t>
            </a:r>
          </a:p>
          <a:p>
            <a:endParaRPr lang="en-US" sz="2800" i="1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6000" dirty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W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hat roles should students play in Shared Governance?</a:t>
            </a:r>
          </a:p>
          <a:p>
            <a:endParaRPr lang="en-US" sz="28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endParaRPr lang="en-US" sz="4800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6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2336" y="890313"/>
            <a:ext cx="855878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Thanks!</a:t>
            </a:r>
          </a:p>
          <a:p>
            <a:r>
              <a:rPr lang="en-US" sz="80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				</a:t>
            </a:r>
            <a:endParaRPr lang="en-US" sz="3600" dirty="0" smtClean="0">
              <a:solidFill>
                <a:schemeClr val="tx2">
                  <a:lumMod val="75000"/>
                </a:schemeClr>
              </a:solidFill>
              <a:latin typeface="Baskerville Old Face" panose="02020602080505020303" pitchFamily="18" charset="0"/>
              <a:cs typeface="Arial"/>
            </a:endParaRPr>
          </a:p>
          <a:p>
            <a:endParaRPr lang="en-US" sz="3600" b="1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  <a:cs typeface="Arial"/>
            </a:endParaRPr>
          </a:p>
          <a:p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  <a:cs typeface="Arial"/>
              </a:rPr>
              <a:t>Steven C. Bahls, Augustana College</a:t>
            </a:r>
          </a:p>
          <a:p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  <a:cs typeface="Arial"/>
              </a:rPr>
              <a:t>stevenbahls@augustana.edu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  <a:cs typeface="Arial"/>
              </a:rPr>
              <a:t> </a:t>
            </a:r>
            <a:endParaRPr lang="en-US" sz="3600" b="1" dirty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  <a:cs typeface="Arial"/>
            </a:endParaRPr>
          </a:p>
          <a:p>
            <a:r>
              <a:rPr lang="en-US" sz="5400" dirty="0" smtClean="0">
                <a:solidFill>
                  <a:srgbClr val="FFE222"/>
                </a:solidFill>
                <a:latin typeface="Baskerville Old Face" pitchFamily="18" charset="0"/>
              </a:rPr>
              <a:t> </a:t>
            </a:r>
            <a:endParaRPr lang="en-US" sz="5400" dirty="0">
              <a:solidFill>
                <a:srgbClr val="FFE222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3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5647" y="5258178"/>
            <a:ext cx="5952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17375E"/>
                </a:solidFill>
                <a:latin typeface="Garamond" panose="02020404030301010803" pitchFamily="18" charset="0"/>
              </a:rPr>
              <a:t>Photo by Larry Fisher, </a:t>
            </a:r>
            <a:r>
              <a:rPr lang="en-US" sz="1600" b="1" i="1" dirty="0" smtClean="0">
                <a:solidFill>
                  <a:srgbClr val="17375E"/>
                </a:solidFill>
                <a:latin typeface="Garamond" panose="02020404030301010803" pitchFamily="18" charset="0"/>
              </a:rPr>
              <a:t>Quad-City Times</a:t>
            </a:r>
            <a:r>
              <a:rPr lang="en-US" sz="1600" b="1" dirty="0" smtClean="0">
                <a:solidFill>
                  <a:srgbClr val="17375E"/>
                </a:solidFill>
                <a:latin typeface="Garamond" panose="02020404030301010803" pitchFamily="18" charset="0"/>
              </a:rPr>
              <a:t>, Oct. 3, 1995</a:t>
            </a:r>
            <a:endParaRPr lang="en-US" sz="1600" b="1" dirty="0">
              <a:solidFill>
                <a:srgbClr val="17375E"/>
              </a:solidFill>
              <a:latin typeface="Garamond" panose="02020404030301010803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47" y="135187"/>
            <a:ext cx="6655357" cy="4905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29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135" y="415636"/>
            <a:ext cx="839585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000" i="1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Each group views </a:t>
            </a:r>
            <a:r>
              <a:rPr lang="en-US" sz="6000" i="1" dirty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S</a:t>
            </a:r>
            <a:r>
              <a:rPr lang="en-US" sz="6000" i="1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hared Governance differently</a:t>
            </a:r>
            <a:r>
              <a:rPr lang="en-US" sz="60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:  </a:t>
            </a:r>
            <a:r>
              <a:rPr lang="en-US" sz="20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</a:t>
            </a:r>
          </a:p>
          <a:p>
            <a:pPr lvl="0"/>
            <a:endParaRPr lang="en-US" sz="2000" dirty="0" smtClean="0">
              <a:solidFill>
                <a:srgbClr val="1F497D">
                  <a:lumMod val="75000"/>
                </a:srgbClr>
              </a:solidFill>
              <a:latin typeface="Garamond" panose="02020404030301010803" pitchFamily="18" charset="0"/>
            </a:endParaRPr>
          </a:p>
          <a:p>
            <a:pPr marL="1828800" lvl="0" indent="-569913">
              <a:buFont typeface="+mj-lt"/>
              <a:buAutoNum type="arabicPeriod"/>
              <a:tabLst>
                <a:tab pos="795338" algn="l"/>
                <a:tab pos="8170863" algn="l"/>
              </a:tabLst>
            </a:pPr>
            <a:r>
              <a:rPr lang="en-US" sz="48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Faculty</a:t>
            </a:r>
          </a:p>
          <a:p>
            <a:pPr marL="1828800" lvl="0" indent="-569913">
              <a:buFont typeface="+mj-lt"/>
              <a:buAutoNum type="arabicPeriod"/>
              <a:tabLst>
                <a:tab pos="795338" algn="l"/>
                <a:tab pos="8170863" algn="l"/>
              </a:tabLst>
            </a:pPr>
            <a:r>
              <a:rPr lang="en-US" sz="48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Board members</a:t>
            </a:r>
          </a:p>
          <a:p>
            <a:pPr marL="1828800" lvl="0" indent="-569913">
              <a:buFont typeface="+mj-lt"/>
              <a:buAutoNum type="arabicPeriod"/>
              <a:tabLst>
                <a:tab pos="795338" algn="l"/>
                <a:tab pos="8170863" algn="l"/>
              </a:tabLst>
            </a:pPr>
            <a:r>
              <a:rPr lang="en-US" sz="48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Administrators</a:t>
            </a:r>
            <a:endParaRPr lang="en-US" sz="4800" dirty="0">
              <a:solidFill>
                <a:srgbClr val="1F497D">
                  <a:lumMod val="75000"/>
                </a:srgb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54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40135" y="688769"/>
            <a:ext cx="38001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17375E"/>
                </a:solidFill>
                <a:latin typeface="Garamond" panose="02020404030301010803" pitchFamily="18" charset="0"/>
              </a:rPr>
              <a:t>Cover of Doris Kearns Goodwin’s </a:t>
            </a:r>
            <a:r>
              <a:rPr lang="en-US" sz="3200" i="1" dirty="0" smtClean="0">
                <a:solidFill>
                  <a:srgbClr val="17375E"/>
                </a:solidFill>
                <a:latin typeface="Garamond" panose="02020404030301010803" pitchFamily="18" charset="0"/>
              </a:rPr>
              <a:t>Team of Rivals  </a:t>
            </a:r>
          </a:p>
          <a:p>
            <a:r>
              <a:rPr lang="en-US" sz="2000" dirty="0" smtClean="0">
                <a:solidFill>
                  <a:srgbClr val="17375E"/>
                </a:solidFill>
                <a:latin typeface="Garamond" panose="02020404030301010803" pitchFamily="18" charset="0"/>
              </a:rPr>
              <a:t>(featuring Francis </a:t>
            </a:r>
            <a:r>
              <a:rPr lang="en-US" sz="2000" dirty="0">
                <a:solidFill>
                  <a:srgbClr val="17375E"/>
                </a:solidFill>
                <a:latin typeface="Garamond" panose="02020404030301010803" pitchFamily="18" charset="0"/>
              </a:rPr>
              <a:t>B. </a:t>
            </a:r>
            <a:r>
              <a:rPr lang="en-US" sz="2000" dirty="0" smtClean="0">
                <a:solidFill>
                  <a:srgbClr val="17375E"/>
                </a:solidFill>
                <a:latin typeface="Garamond" panose="02020404030301010803" pitchFamily="18" charset="0"/>
              </a:rPr>
              <a:t>Carpenter’s “First </a:t>
            </a:r>
            <a:r>
              <a:rPr lang="en-US" sz="2000" dirty="0">
                <a:solidFill>
                  <a:srgbClr val="17375E"/>
                </a:solidFill>
                <a:latin typeface="Garamond" panose="02020404030301010803" pitchFamily="18" charset="0"/>
              </a:rPr>
              <a:t>Reading of the Emancipation Proclamation Before the </a:t>
            </a:r>
            <a:r>
              <a:rPr lang="en-US" sz="2000" dirty="0" smtClean="0">
                <a:solidFill>
                  <a:srgbClr val="17375E"/>
                </a:solidFill>
                <a:latin typeface="Garamond" panose="02020404030301010803" pitchFamily="18" charset="0"/>
              </a:rPr>
              <a:t>Cabinet”)</a:t>
            </a:r>
            <a:endParaRPr lang="en-US" sz="2000" dirty="0">
              <a:solidFill>
                <a:srgbClr val="17375E"/>
              </a:solidFill>
              <a:latin typeface="Garamond" panose="02020404030301010803" pitchFamily="18" charset="0"/>
            </a:endParaRPr>
          </a:p>
        </p:txBody>
      </p:sp>
      <p:pic>
        <p:nvPicPr>
          <p:cNvPr id="2050" name="Picture 2" descr="https://s-media-cache-ak0.pinimg.com/474x/d8/af/1d/d8af1d569720caaec2ca0f6141de732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18" y="144421"/>
            <a:ext cx="4514850" cy="662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72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135" y="415636"/>
            <a:ext cx="839585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i="1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An effective Team of Rivals can</a:t>
            </a:r>
            <a:r>
              <a:rPr lang="en-US" sz="54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:</a:t>
            </a:r>
            <a:r>
              <a:rPr lang="en-US" sz="60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 </a:t>
            </a:r>
            <a:r>
              <a:rPr lang="en-US" sz="20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</a:t>
            </a:r>
          </a:p>
          <a:p>
            <a:pPr lvl="0"/>
            <a:endParaRPr lang="en-US" sz="2000" dirty="0" smtClean="0">
              <a:solidFill>
                <a:srgbClr val="1F497D">
                  <a:lumMod val="75000"/>
                </a:srgbClr>
              </a:solidFill>
              <a:latin typeface="Garamond" panose="02020404030301010803" pitchFamily="18" charset="0"/>
            </a:endParaRPr>
          </a:p>
          <a:p>
            <a:pPr marL="569913" lvl="0" indent="-569913">
              <a:buFont typeface="+mj-lt"/>
              <a:buAutoNum type="arabicPeriod"/>
              <a:tabLst>
                <a:tab pos="795338" algn="l"/>
                <a:tab pos="8170863" algn="l"/>
              </a:tabLst>
            </a:pPr>
            <a:r>
              <a:rPr lang="en-US" sz="48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Lead to consequential boards</a:t>
            </a:r>
          </a:p>
          <a:p>
            <a:pPr marL="569913" lvl="0" indent="-569913">
              <a:buFont typeface="+mj-lt"/>
              <a:buAutoNum type="arabicPeriod"/>
              <a:tabLst>
                <a:tab pos="795338" algn="l"/>
                <a:tab pos="8170863" algn="l"/>
              </a:tabLst>
            </a:pPr>
            <a:r>
              <a:rPr lang="en-US" sz="48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Empower faculty governance</a:t>
            </a:r>
          </a:p>
          <a:p>
            <a:pPr marL="688975" lvl="0" indent="-688975">
              <a:buFont typeface="+mj-lt"/>
              <a:buAutoNum type="arabicPeriod"/>
              <a:tabLst>
                <a:tab pos="688975" algn="l"/>
                <a:tab pos="8170863" algn="l"/>
              </a:tabLst>
            </a:pPr>
            <a:r>
              <a:rPr lang="en-US" sz="48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Enhance legitimacy for   administrative leadership</a:t>
            </a:r>
          </a:p>
          <a:p>
            <a:pPr marL="688975" lvl="0" indent="-688975">
              <a:buFont typeface="+mj-lt"/>
              <a:buAutoNum type="arabicPeriod"/>
              <a:tabLst>
                <a:tab pos="688975" algn="l"/>
                <a:tab pos="8170863" algn="l"/>
              </a:tabLst>
            </a:pPr>
            <a:r>
              <a:rPr lang="en-US" sz="48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Create alignment</a:t>
            </a:r>
          </a:p>
          <a:p>
            <a:pPr marL="569913" lvl="0" indent="-569913">
              <a:buFont typeface="+mj-lt"/>
              <a:buAutoNum type="arabicPeriod"/>
              <a:tabLst>
                <a:tab pos="795338" algn="l"/>
                <a:tab pos="8170863" algn="l"/>
              </a:tabLst>
            </a:pPr>
            <a:endParaRPr lang="en-US" sz="4800" dirty="0">
              <a:solidFill>
                <a:srgbClr val="1F497D">
                  <a:lumMod val="75000"/>
                </a:srgb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86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135" y="415636"/>
            <a:ext cx="839585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i="1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Evolving challenges in Shared Governance</a:t>
            </a:r>
            <a:r>
              <a:rPr lang="en-US" sz="44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:</a:t>
            </a:r>
            <a:r>
              <a:rPr lang="en-US" sz="60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 </a:t>
            </a:r>
            <a:r>
              <a:rPr lang="en-US" sz="20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 </a:t>
            </a:r>
          </a:p>
          <a:p>
            <a:pPr lvl="0"/>
            <a:endParaRPr lang="en-US" sz="2000" dirty="0" smtClean="0">
              <a:solidFill>
                <a:srgbClr val="1F497D">
                  <a:lumMod val="75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en-US" sz="2000" dirty="0" smtClean="0">
              <a:solidFill>
                <a:srgbClr val="1F497D">
                  <a:lumMod val="75000"/>
                </a:srgbClr>
              </a:solidFill>
              <a:latin typeface="Garamond" panose="02020404030301010803" pitchFamily="18" charset="0"/>
            </a:endParaRPr>
          </a:p>
          <a:p>
            <a:pPr marL="685800" lvl="0" indent="-685800">
              <a:buFont typeface="Arial" panose="020B0604020202020204" pitchFamily="34" charset="0"/>
              <a:buChar char="•"/>
              <a:tabLst>
                <a:tab pos="795338" algn="l"/>
                <a:tab pos="8170863" algn="l"/>
              </a:tabLst>
            </a:pPr>
            <a:r>
              <a:rPr lang="en-US" sz="44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Increase in non-tenured faculty</a:t>
            </a:r>
          </a:p>
          <a:p>
            <a:pPr marL="685800" lvl="0" indent="-685800">
              <a:buFont typeface="Arial" panose="020B0604020202020204" pitchFamily="34" charset="0"/>
              <a:buChar char="•"/>
              <a:tabLst>
                <a:tab pos="795338" algn="l"/>
                <a:tab pos="8170863" algn="l"/>
              </a:tabLst>
            </a:pPr>
            <a:r>
              <a:rPr lang="en-US" sz="44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Multiple campuses</a:t>
            </a:r>
          </a:p>
          <a:p>
            <a:pPr marL="685800" lvl="0" indent="-685800">
              <a:buFont typeface="Arial" panose="020B0604020202020204" pitchFamily="34" charset="0"/>
              <a:buChar char="•"/>
              <a:tabLst>
                <a:tab pos="688975" algn="l"/>
                <a:tab pos="8170863" algn="l"/>
              </a:tabLst>
            </a:pPr>
            <a:r>
              <a:rPr lang="en-US" sz="44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Pace of change</a:t>
            </a:r>
          </a:p>
          <a:p>
            <a:pPr marL="685800" lvl="0" indent="-685800">
              <a:buFont typeface="Arial" panose="020B0604020202020204" pitchFamily="34" charset="0"/>
              <a:buChar char="•"/>
              <a:tabLst>
                <a:tab pos="688975" algn="l"/>
                <a:tab pos="8170863" algn="l"/>
              </a:tabLst>
            </a:pPr>
            <a:r>
              <a:rPr lang="en-US" sz="4400" dirty="0" smtClean="0">
                <a:solidFill>
                  <a:srgbClr val="1F497D">
                    <a:lumMod val="75000"/>
                  </a:srgbClr>
                </a:solidFill>
                <a:latin typeface="Garamond" panose="02020404030301010803" pitchFamily="18" charset="0"/>
              </a:rPr>
              <a:t>Collective bargaining agreements</a:t>
            </a:r>
          </a:p>
          <a:p>
            <a:pPr marL="685800" lvl="0" indent="-685800">
              <a:buFont typeface="Arial" panose="020B0604020202020204" pitchFamily="34" charset="0"/>
              <a:buChar char="•"/>
              <a:tabLst>
                <a:tab pos="795338" algn="l"/>
                <a:tab pos="8170863" algn="l"/>
              </a:tabLst>
            </a:pPr>
            <a:endParaRPr lang="en-US" sz="4800" dirty="0">
              <a:solidFill>
                <a:srgbClr val="1F497D">
                  <a:lumMod val="75000"/>
                </a:srgb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94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36" y="619516"/>
            <a:ext cx="85587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Four views: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Equal Rights 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Consultation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Rules of Engagement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Garamond" panose="02020404030301010803" pitchFamily="18" charset="0"/>
              </a:rPr>
              <a:t>Shared Responsibility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endParaRPr lang="en-US" sz="6000" dirty="0" smtClean="0">
              <a:solidFill>
                <a:schemeClr val="tx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78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8E0DA"/>
      </a:hlink>
      <a:folHlink>
        <a:srgbClr val="D6E6D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20859</TotalTime>
  <Words>606</Words>
  <Application>Microsoft Office PowerPoint</Application>
  <PresentationFormat>On-screen Show (4:3)</PresentationFormat>
  <Paragraphs>194</Paragraphs>
  <Slides>33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Augustana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Where does the money go?</dc:title>
  <dc:creator>Augustana College</dc:creator>
  <cp:lastModifiedBy>Bahls, Steven</cp:lastModifiedBy>
  <cp:revision>142</cp:revision>
  <cp:lastPrinted>2016-07-26T17:38:53Z</cp:lastPrinted>
  <dcterms:created xsi:type="dcterms:W3CDTF">2012-08-07T16:33:20Z</dcterms:created>
  <dcterms:modified xsi:type="dcterms:W3CDTF">2016-08-12T17:44:14Z</dcterms:modified>
</cp:coreProperties>
</file>