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19" r:id="rId4"/>
    <p:sldId id="318" r:id="rId5"/>
    <p:sldId id="300" r:id="rId6"/>
    <p:sldId id="332" r:id="rId7"/>
    <p:sldId id="302" r:id="rId8"/>
    <p:sldId id="303" r:id="rId9"/>
    <p:sldId id="315" r:id="rId10"/>
    <p:sldId id="316" r:id="rId11"/>
    <p:sldId id="327" r:id="rId12"/>
    <p:sldId id="260" r:id="rId13"/>
    <p:sldId id="335" r:id="rId14"/>
    <p:sldId id="264" r:id="rId15"/>
    <p:sldId id="320" r:id="rId16"/>
    <p:sldId id="322" r:id="rId17"/>
    <p:sldId id="306" r:id="rId18"/>
    <p:sldId id="323" r:id="rId19"/>
    <p:sldId id="326" r:id="rId20"/>
    <p:sldId id="307" r:id="rId21"/>
    <p:sldId id="328" r:id="rId22"/>
    <p:sldId id="331" r:id="rId23"/>
    <p:sldId id="334" r:id="rId24"/>
    <p:sldId id="325" r:id="rId25"/>
    <p:sldId id="32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Pherson, Michael" initials="MM" lastIdx="1" clrIdx="0">
    <p:extLst>
      <p:ext uri="{19B8F6BF-5375-455C-9EA6-DF929625EA0E}">
        <p15:presenceInfo xmlns:p15="http://schemas.microsoft.com/office/powerpoint/2012/main" userId="S-1-5-21-3676313182-2055043702-2189418671-113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CC00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2750" autoAdjust="0"/>
  </p:normalViewPr>
  <p:slideViewPr>
    <p:cSldViewPr snapToGrid="0">
      <p:cViewPr varScale="1">
        <p:scale>
          <a:sx n="113" d="100"/>
          <a:sy n="113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Tenure-System </a:t>
            </a:r>
            <a:r>
              <a:rPr lang="en-US" dirty="0"/>
              <a:t>Faculty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997427933830709"/>
          <c:y val="0.179139160368773"/>
          <c:w val="0.35725574628301215"/>
          <c:h val="0.5008760337118664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Student </a:t>
            </a:r>
            <a:r>
              <a:rPr lang="en-US" dirty="0" smtClean="0"/>
              <a:t>Enrollment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539390045124026"/>
          <c:y val="0.27103559805702965"/>
          <c:w val="0.39290038952599804"/>
          <c:h val="0.722893220790455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 (2014)</c:v>
                </c:pt>
              </c:strCache>
            </c:strRef>
          </c:tx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2.2130013831258611E-2"/>
                  <c:y val="-0.101426286602311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White</c:v>
                </c:pt>
                <c:pt idx="1">
                  <c:v>African American</c:v>
                </c:pt>
                <c:pt idx="2">
                  <c:v>Hispanic</c:v>
                </c:pt>
                <c:pt idx="3">
                  <c:v>Asian</c:v>
                </c:pt>
                <c:pt idx="4">
                  <c:v>American Indian/Alaska Native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55.6</c:v>
                </c:pt>
                <c:pt idx="1">
                  <c:v>13.8</c:v>
                </c:pt>
                <c:pt idx="2">
                  <c:v>15.8</c:v>
                </c:pt>
                <c:pt idx="3">
                  <c:v>6.3</c:v>
                </c:pt>
                <c:pt idx="4">
                  <c:v>0.8</c:v>
                </c:pt>
                <c:pt idx="5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Tenure-System </a:t>
            </a:r>
            <a:r>
              <a:rPr lang="en-US" dirty="0"/>
              <a:t>Faculty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38736565192456"/>
          <c:y val="0.1893480788942668"/>
          <c:w val="0.60703479696940321"/>
          <c:h val="0.74415509498660126"/>
        </c:manualLayout>
      </c:layout>
      <c:pieChart>
        <c:varyColors val="1"/>
        <c:ser>
          <c:idx val="0"/>
          <c:order val="0"/>
          <c:tx>
            <c:strRef>
              <c:f>Sheet1!$B$13:$B$14</c:f>
              <c:strCache>
                <c:ptCount val="2"/>
                <c:pt idx="0">
                  <c:v>Race</c:v>
                </c:pt>
                <c:pt idx="1">
                  <c:v>Tenure-System Faculty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-2.6190481100577635E-2"/>
                  <c:y val="-2.04314271662139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Sheet1!$A$15:$A$20</c:f>
              <c:strCache>
                <c:ptCount val="6"/>
                <c:pt idx="0">
                  <c:v>White</c:v>
                </c:pt>
                <c:pt idx="1">
                  <c:v>African American</c:v>
                </c:pt>
                <c:pt idx="2">
                  <c:v>Hispanic</c:v>
                </c:pt>
                <c:pt idx="3">
                  <c:v>Asian</c:v>
                </c:pt>
                <c:pt idx="4">
                  <c:v>American Indian/Alaska Native</c:v>
                </c:pt>
                <c:pt idx="5">
                  <c:v>Other</c:v>
                </c:pt>
              </c:strCache>
            </c:strRef>
          </c:cat>
          <c:val>
            <c:numRef>
              <c:f>Sheet1!$B$15:$B$20</c:f>
              <c:numCache>
                <c:formatCode>General</c:formatCode>
                <c:ptCount val="6"/>
                <c:pt idx="0">
                  <c:v>76.8</c:v>
                </c:pt>
                <c:pt idx="1">
                  <c:v>5.3</c:v>
                </c:pt>
                <c:pt idx="2">
                  <c:v>3.9</c:v>
                </c:pt>
                <c:pt idx="3">
                  <c:v>10</c:v>
                </c:pt>
                <c:pt idx="4">
                  <c:v>0.4</c:v>
                </c:pt>
                <c:pt idx="5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Tenure-System </a:t>
            </a:r>
            <a:r>
              <a:rPr lang="en-US" dirty="0"/>
              <a:t>Faculty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997427933830709"/>
          <c:y val="0.179139160368773"/>
          <c:w val="0.35725574628301215"/>
          <c:h val="0.5008760337118664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Student </a:t>
            </a:r>
            <a:r>
              <a:rPr lang="en-US" dirty="0" smtClean="0"/>
              <a:t>Enrollment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539390045124026"/>
          <c:y val="0.27103559805702965"/>
          <c:w val="0.39290038952599804"/>
          <c:h val="0.7228932207904558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Tenure-System </a:t>
            </a:r>
            <a:r>
              <a:rPr lang="en-US" dirty="0"/>
              <a:t>Faculty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38736565192456"/>
          <c:y val="0.1893480788942668"/>
          <c:w val="0.60703479696940321"/>
          <c:h val="0.7441550949866012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Student Enrollment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Sheet1!$B$29</c:f>
              <c:strCache>
                <c:ptCount val="1"/>
                <c:pt idx="0">
                  <c:v>National Average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Sheet1!$A$30:$A$31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Sheet1!$B$30:$B$31</c:f>
              <c:numCache>
                <c:formatCode>General</c:formatCode>
                <c:ptCount val="2"/>
                <c:pt idx="0">
                  <c:v>56.5</c:v>
                </c:pt>
                <c:pt idx="1">
                  <c:v>43.5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Tenure-System Faculty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Sheet1!$B$35:$B$36</c:f>
              <c:strCache>
                <c:ptCount val="2"/>
                <c:pt idx="0">
                  <c:v>Gender</c:v>
                </c:pt>
                <c:pt idx="1">
                  <c:v>National Average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1.4285719642189592E-2"/>
                  <c:y val="0.13722379952077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Sheet1!$A$37:$A$38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Sheet1!$B$37:$B$38</c:f>
              <c:numCache>
                <c:formatCode>General</c:formatCode>
                <c:ptCount val="2"/>
                <c:pt idx="0">
                  <c:v>41.2</c:v>
                </c:pt>
                <c:pt idx="1">
                  <c:v>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17AD6-9A4D-4C19-A2A2-17524B803BB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F33A069-A40E-4322-92E9-A004CE634F43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006600"/>
              </a:solidFill>
            </a:rPr>
            <a:t>Pre-Awareness</a:t>
          </a:r>
          <a:endParaRPr lang="en-US" dirty="0">
            <a:solidFill>
              <a:srgbClr val="006600"/>
            </a:solidFill>
          </a:endParaRPr>
        </a:p>
      </dgm:t>
    </dgm:pt>
    <dgm:pt modelId="{7BFFF1C8-DF8E-48E3-8D3C-C14BB96AA5C8}" type="parTrans" cxnId="{3A3B186D-01D6-4FDD-8C60-3CA5FA657C15}">
      <dgm:prSet/>
      <dgm:spPr/>
      <dgm:t>
        <a:bodyPr/>
        <a:lstStyle/>
        <a:p>
          <a:endParaRPr lang="en-US"/>
        </a:p>
      </dgm:t>
    </dgm:pt>
    <dgm:pt modelId="{2F11955F-95F5-425E-A612-342FBCEADB76}" type="sibTrans" cxnId="{3A3B186D-01D6-4FDD-8C60-3CA5FA657C15}">
      <dgm:prSet/>
      <dgm:spPr/>
      <dgm:t>
        <a:bodyPr/>
        <a:lstStyle/>
        <a:p>
          <a:endParaRPr lang="en-US"/>
        </a:p>
      </dgm:t>
    </dgm:pt>
    <dgm:pt modelId="{9F4734C6-D3F1-4B00-B717-D6C3B4C51185}">
      <dgm:prSet phldrT="[Text]"/>
      <dgm:spPr>
        <a:solidFill>
          <a:srgbClr val="009900"/>
        </a:solidFill>
      </dgm:spPr>
      <dgm:t>
        <a:bodyPr/>
        <a:lstStyle/>
        <a:p>
          <a:r>
            <a:rPr lang="en-US" dirty="0" smtClean="0"/>
            <a:t>Intention Inclusion</a:t>
          </a:r>
          <a:endParaRPr lang="en-US" dirty="0"/>
        </a:p>
      </dgm:t>
    </dgm:pt>
    <dgm:pt modelId="{331F3871-490B-44CB-864C-90C2AAE9DDAD}" type="parTrans" cxnId="{85EB6CE0-95BA-4FEC-A3D1-3AD3BA678FCE}">
      <dgm:prSet/>
      <dgm:spPr/>
      <dgm:t>
        <a:bodyPr/>
        <a:lstStyle/>
        <a:p>
          <a:endParaRPr lang="en-US"/>
        </a:p>
      </dgm:t>
    </dgm:pt>
    <dgm:pt modelId="{D943B78E-0875-43C0-9619-C58E98437625}" type="sibTrans" cxnId="{85EB6CE0-95BA-4FEC-A3D1-3AD3BA678FCE}">
      <dgm:prSet/>
      <dgm:spPr/>
      <dgm:t>
        <a:bodyPr/>
        <a:lstStyle/>
        <a:p>
          <a:endParaRPr lang="en-US"/>
        </a:p>
      </dgm:t>
    </dgm:pt>
    <dgm:pt modelId="{2DBE3F7B-E063-469C-955E-7C40F879FA1C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Culture of Inclusion</a:t>
          </a:r>
          <a:endParaRPr lang="en-US" dirty="0"/>
        </a:p>
      </dgm:t>
    </dgm:pt>
    <dgm:pt modelId="{BC7B43FC-D1EB-4E3A-8934-C938AFB5250B}" type="parTrans" cxnId="{FEBE1EB3-7232-4567-8DA0-4D17C6DF7AFE}">
      <dgm:prSet/>
      <dgm:spPr/>
      <dgm:t>
        <a:bodyPr/>
        <a:lstStyle/>
        <a:p>
          <a:endParaRPr lang="en-US"/>
        </a:p>
      </dgm:t>
    </dgm:pt>
    <dgm:pt modelId="{1DFDD654-D88E-440E-A34D-92100A820465}" type="sibTrans" cxnId="{FEBE1EB3-7232-4567-8DA0-4D17C6DF7AFE}">
      <dgm:prSet/>
      <dgm:spPr/>
      <dgm:t>
        <a:bodyPr/>
        <a:lstStyle/>
        <a:p>
          <a:endParaRPr lang="en-US"/>
        </a:p>
      </dgm:t>
    </dgm:pt>
    <dgm:pt modelId="{3A1F3760-23BB-4927-8955-7C305800D186}">
      <dgm:prSet/>
      <dgm:spPr>
        <a:solidFill>
          <a:srgbClr val="006600"/>
        </a:solidFill>
      </dgm:spPr>
      <dgm:t>
        <a:bodyPr/>
        <a:lstStyle/>
        <a:p>
          <a:r>
            <a:rPr lang="en-US" dirty="0" smtClean="0"/>
            <a:t>Diversity Awareness</a:t>
          </a:r>
          <a:endParaRPr lang="en-US" dirty="0"/>
        </a:p>
      </dgm:t>
    </dgm:pt>
    <dgm:pt modelId="{F529F602-0C4B-4F09-924F-3262250CA1E1}" type="parTrans" cxnId="{B7B95C29-625B-4DE0-B6A4-B67F9133CEB3}">
      <dgm:prSet/>
      <dgm:spPr/>
      <dgm:t>
        <a:bodyPr/>
        <a:lstStyle/>
        <a:p>
          <a:endParaRPr lang="en-US"/>
        </a:p>
      </dgm:t>
    </dgm:pt>
    <dgm:pt modelId="{A39926D2-1618-47FA-8C89-F90C9AFB50EA}" type="sibTrans" cxnId="{B7B95C29-625B-4DE0-B6A4-B67F9133CEB3}">
      <dgm:prSet/>
      <dgm:spPr/>
      <dgm:t>
        <a:bodyPr/>
        <a:lstStyle/>
        <a:p>
          <a:endParaRPr lang="en-US"/>
        </a:p>
      </dgm:t>
    </dgm:pt>
    <dgm:pt modelId="{6A326DFD-C9A8-442C-9BBF-63AE79AB743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006600"/>
              </a:solidFill>
            </a:rPr>
            <a:t>Transition State</a:t>
          </a:r>
          <a:endParaRPr lang="en-US" dirty="0">
            <a:solidFill>
              <a:srgbClr val="006600"/>
            </a:solidFill>
          </a:endParaRPr>
        </a:p>
      </dgm:t>
    </dgm:pt>
    <dgm:pt modelId="{BBAAFFE9-7942-4589-A1ED-44CA03969A76}" type="parTrans" cxnId="{4729861B-2EE7-480A-B8B3-B3F9FF5F2C7A}">
      <dgm:prSet/>
      <dgm:spPr/>
      <dgm:t>
        <a:bodyPr/>
        <a:lstStyle/>
        <a:p>
          <a:endParaRPr lang="en-US"/>
        </a:p>
      </dgm:t>
    </dgm:pt>
    <dgm:pt modelId="{F7072E4A-2DC9-4F82-89AE-47A042BBDFFE}" type="sibTrans" cxnId="{4729861B-2EE7-480A-B8B3-B3F9FF5F2C7A}">
      <dgm:prSet/>
      <dgm:spPr/>
      <dgm:t>
        <a:bodyPr/>
        <a:lstStyle/>
        <a:p>
          <a:endParaRPr lang="en-US"/>
        </a:p>
      </dgm:t>
    </dgm:pt>
    <dgm:pt modelId="{98286458-C613-48D3-8218-1F13EC758ED4}" type="pres">
      <dgm:prSet presAssocID="{3A817AD6-9A4D-4C19-A2A2-17524B803BBB}" presName="Name0" presStyleCnt="0">
        <dgm:presLayoutVars>
          <dgm:dir/>
          <dgm:resizeHandles val="exact"/>
        </dgm:presLayoutVars>
      </dgm:prSet>
      <dgm:spPr/>
    </dgm:pt>
    <dgm:pt modelId="{71FDE9CC-2C93-46B2-9030-73DF26A43817}" type="pres">
      <dgm:prSet presAssocID="{9F33A069-A40E-4322-92E9-A004CE634F4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73D45-689D-4F66-B852-07CD40661407}" type="pres">
      <dgm:prSet presAssocID="{2F11955F-95F5-425E-A612-342FBCEADB76}" presName="parSpace" presStyleCnt="0"/>
      <dgm:spPr/>
    </dgm:pt>
    <dgm:pt modelId="{963BB3BC-FBF6-428E-9BE6-39BC984407A0}" type="pres">
      <dgm:prSet presAssocID="{3A1F3760-23BB-4927-8955-7C305800D18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53513-98FE-4CF7-B32A-9C8D45D3DBB2}" type="pres">
      <dgm:prSet presAssocID="{A39926D2-1618-47FA-8C89-F90C9AFB50EA}" presName="parSpace" presStyleCnt="0"/>
      <dgm:spPr/>
    </dgm:pt>
    <dgm:pt modelId="{B158ACB7-B54F-4F4E-A8D0-DF0A0A03917E}" type="pres">
      <dgm:prSet presAssocID="{6A326DFD-C9A8-442C-9BBF-63AE79AB743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F6C7D-A30F-47D6-B4CE-3075BE75DBD6}" type="pres">
      <dgm:prSet presAssocID="{F7072E4A-2DC9-4F82-89AE-47A042BBDFFE}" presName="parSpace" presStyleCnt="0"/>
      <dgm:spPr/>
    </dgm:pt>
    <dgm:pt modelId="{0EA9E5DD-1BD8-4DFB-8E00-1D4E3D66FD52}" type="pres">
      <dgm:prSet presAssocID="{9F4734C6-D3F1-4B00-B717-D6C3B4C511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F6CAC-8129-41F7-9746-43C8B3FC815F}" type="pres">
      <dgm:prSet presAssocID="{D943B78E-0875-43C0-9619-C58E98437625}" presName="parSpace" presStyleCnt="0"/>
      <dgm:spPr/>
    </dgm:pt>
    <dgm:pt modelId="{1CD2680E-E25C-451A-8BCB-29E1E06D3AC1}" type="pres">
      <dgm:prSet presAssocID="{2DBE3F7B-E063-469C-955E-7C40F879FA1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29861B-2EE7-480A-B8B3-B3F9FF5F2C7A}" srcId="{3A817AD6-9A4D-4C19-A2A2-17524B803BBB}" destId="{6A326DFD-C9A8-442C-9BBF-63AE79AB7435}" srcOrd="2" destOrd="0" parTransId="{BBAAFFE9-7942-4589-A1ED-44CA03969A76}" sibTransId="{F7072E4A-2DC9-4F82-89AE-47A042BBDFFE}"/>
    <dgm:cxn modelId="{3A3B186D-01D6-4FDD-8C60-3CA5FA657C15}" srcId="{3A817AD6-9A4D-4C19-A2A2-17524B803BBB}" destId="{9F33A069-A40E-4322-92E9-A004CE634F43}" srcOrd="0" destOrd="0" parTransId="{7BFFF1C8-DF8E-48E3-8D3C-C14BB96AA5C8}" sibTransId="{2F11955F-95F5-425E-A612-342FBCEADB76}"/>
    <dgm:cxn modelId="{B4942D54-5826-42FD-AFF9-BF1C2121DD2E}" type="presOf" srcId="{6A326DFD-C9A8-442C-9BBF-63AE79AB7435}" destId="{B158ACB7-B54F-4F4E-A8D0-DF0A0A03917E}" srcOrd="0" destOrd="0" presId="urn:microsoft.com/office/officeart/2005/8/layout/hChevron3"/>
    <dgm:cxn modelId="{FEBE1EB3-7232-4567-8DA0-4D17C6DF7AFE}" srcId="{3A817AD6-9A4D-4C19-A2A2-17524B803BBB}" destId="{2DBE3F7B-E063-469C-955E-7C40F879FA1C}" srcOrd="4" destOrd="0" parTransId="{BC7B43FC-D1EB-4E3A-8934-C938AFB5250B}" sibTransId="{1DFDD654-D88E-440E-A34D-92100A820465}"/>
    <dgm:cxn modelId="{85EB6CE0-95BA-4FEC-A3D1-3AD3BA678FCE}" srcId="{3A817AD6-9A4D-4C19-A2A2-17524B803BBB}" destId="{9F4734C6-D3F1-4B00-B717-D6C3B4C51185}" srcOrd="3" destOrd="0" parTransId="{331F3871-490B-44CB-864C-90C2AAE9DDAD}" sibTransId="{D943B78E-0875-43C0-9619-C58E98437625}"/>
    <dgm:cxn modelId="{2EF6560A-9944-48FA-A60E-64CF8D4286C3}" type="presOf" srcId="{9F4734C6-D3F1-4B00-B717-D6C3B4C51185}" destId="{0EA9E5DD-1BD8-4DFB-8E00-1D4E3D66FD52}" srcOrd="0" destOrd="0" presId="urn:microsoft.com/office/officeart/2005/8/layout/hChevron3"/>
    <dgm:cxn modelId="{8E889BEF-BE27-4EA6-946D-B5FED15C136B}" type="presOf" srcId="{3A817AD6-9A4D-4C19-A2A2-17524B803BBB}" destId="{98286458-C613-48D3-8218-1F13EC758ED4}" srcOrd="0" destOrd="0" presId="urn:microsoft.com/office/officeart/2005/8/layout/hChevron3"/>
    <dgm:cxn modelId="{3ACFF59F-647B-4D9B-8ED4-F2C03D2BB467}" type="presOf" srcId="{2DBE3F7B-E063-469C-955E-7C40F879FA1C}" destId="{1CD2680E-E25C-451A-8BCB-29E1E06D3AC1}" srcOrd="0" destOrd="0" presId="urn:microsoft.com/office/officeart/2005/8/layout/hChevron3"/>
    <dgm:cxn modelId="{B7B95C29-625B-4DE0-B6A4-B67F9133CEB3}" srcId="{3A817AD6-9A4D-4C19-A2A2-17524B803BBB}" destId="{3A1F3760-23BB-4927-8955-7C305800D186}" srcOrd="1" destOrd="0" parTransId="{F529F602-0C4B-4F09-924F-3262250CA1E1}" sibTransId="{A39926D2-1618-47FA-8C89-F90C9AFB50EA}"/>
    <dgm:cxn modelId="{2507532A-ABA5-4CBA-B3A7-A8697C04B117}" type="presOf" srcId="{9F33A069-A40E-4322-92E9-A004CE634F43}" destId="{71FDE9CC-2C93-46B2-9030-73DF26A43817}" srcOrd="0" destOrd="0" presId="urn:microsoft.com/office/officeart/2005/8/layout/hChevron3"/>
    <dgm:cxn modelId="{CD155585-52D6-4666-B050-3667450242F3}" type="presOf" srcId="{3A1F3760-23BB-4927-8955-7C305800D186}" destId="{963BB3BC-FBF6-428E-9BE6-39BC984407A0}" srcOrd="0" destOrd="0" presId="urn:microsoft.com/office/officeart/2005/8/layout/hChevron3"/>
    <dgm:cxn modelId="{D1305E95-ED90-4A5D-A3F5-49157CF3B5C4}" type="presParOf" srcId="{98286458-C613-48D3-8218-1F13EC758ED4}" destId="{71FDE9CC-2C93-46B2-9030-73DF26A43817}" srcOrd="0" destOrd="0" presId="urn:microsoft.com/office/officeart/2005/8/layout/hChevron3"/>
    <dgm:cxn modelId="{B3E6E9FA-9053-4B9E-89BE-0C852F27D8FA}" type="presParOf" srcId="{98286458-C613-48D3-8218-1F13EC758ED4}" destId="{55773D45-689D-4F66-B852-07CD40661407}" srcOrd="1" destOrd="0" presId="urn:microsoft.com/office/officeart/2005/8/layout/hChevron3"/>
    <dgm:cxn modelId="{910D1B18-17D6-47AD-9CC7-27127ACC298B}" type="presParOf" srcId="{98286458-C613-48D3-8218-1F13EC758ED4}" destId="{963BB3BC-FBF6-428E-9BE6-39BC984407A0}" srcOrd="2" destOrd="0" presId="urn:microsoft.com/office/officeart/2005/8/layout/hChevron3"/>
    <dgm:cxn modelId="{BD92A463-029A-486A-A20B-59A775D4C5AD}" type="presParOf" srcId="{98286458-C613-48D3-8218-1F13EC758ED4}" destId="{35153513-98FE-4CF7-B32A-9C8D45D3DBB2}" srcOrd="3" destOrd="0" presId="urn:microsoft.com/office/officeart/2005/8/layout/hChevron3"/>
    <dgm:cxn modelId="{14751461-9538-4FB2-8ECA-0D6E15C1ADF4}" type="presParOf" srcId="{98286458-C613-48D3-8218-1F13EC758ED4}" destId="{B158ACB7-B54F-4F4E-A8D0-DF0A0A03917E}" srcOrd="4" destOrd="0" presId="urn:microsoft.com/office/officeart/2005/8/layout/hChevron3"/>
    <dgm:cxn modelId="{3E758111-5496-424D-8D1C-8152AF485546}" type="presParOf" srcId="{98286458-C613-48D3-8218-1F13EC758ED4}" destId="{B2CF6C7D-A30F-47D6-B4CE-3075BE75DBD6}" srcOrd="5" destOrd="0" presId="urn:microsoft.com/office/officeart/2005/8/layout/hChevron3"/>
    <dgm:cxn modelId="{224CBD63-5866-4581-AD8C-F4A4FBED6C16}" type="presParOf" srcId="{98286458-C613-48D3-8218-1F13EC758ED4}" destId="{0EA9E5DD-1BD8-4DFB-8E00-1D4E3D66FD52}" srcOrd="6" destOrd="0" presId="urn:microsoft.com/office/officeart/2005/8/layout/hChevron3"/>
    <dgm:cxn modelId="{4E798849-0CBB-4E11-BDF5-972F6E2C5E7D}" type="presParOf" srcId="{98286458-C613-48D3-8218-1F13EC758ED4}" destId="{2DBF6CAC-8129-41F7-9746-43C8B3FC815F}" srcOrd="7" destOrd="0" presId="urn:microsoft.com/office/officeart/2005/8/layout/hChevron3"/>
    <dgm:cxn modelId="{7265C305-6150-4FD4-BBE8-86C1D30D7845}" type="presParOf" srcId="{98286458-C613-48D3-8218-1F13EC758ED4}" destId="{1CD2680E-E25C-451A-8BCB-29E1E06D3AC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8C605-5885-4FED-8D7F-84FD9564127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5EE056-0E93-41D5-9B82-825A8B2F832E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smtClean="0"/>
            <a:t>One-on-One Mentoring</a:t>
          </a:r>
          <a:endParaRPr lang="en-US" dirty="0"/>
        </a:p>
      </dgm:t>
    </dgm:pt>
    <dgm:pt modelId="{9D59EC65-1992-49FC-A810-B18E9FA403BE}" type="parTrans" cxnId="{880FF15A-3328-4D74-A3E0-A8663C9CF4BC}">
      <dgm:prSet/>
      <dgm:spPr/>
      <dgm:t>
        <a:bodyPr/>
        <a:lstStyle/>
        <a:p>
          <a:endParaRPr lang="en-US"/>
        </a:p>
      </dgm:t>
    </dgm:pt>
    <dgm:pt modelId="{788F2C21-2285-46F1-B08C-33CF7DC732B4}" type="sibTrans" cxnId="{880FF15A-3328-4D74-A3E0-A8663C9CF4BC}">
      <dgm:prSet/>
      <dgm:spPr/>
      <dgm:t>
        <a:bodyPr/>
        <a:lstStyle/>
        <a:p>
          <a:endParaRPr lang="en-US"/>
        </a:p>
      </dgm:t>
    </dgm:pt>
    <dgm:pt modelId="{44F08369-91D9-427B-BC66-4E93B7867BDD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smtClean="0"/>
            <a:t>Cross Disciplinary Mentoring Teams</a:t>
          </a:r>
          <a:endParaRPr lang="en-US" dirty="0"/>
        </a:p>
      </dgm:t>
    </dgm:pt>
    <dgm:pt modelId="{BA0E790D-41E2-4396-BAD6-CA8B5392D378}" type="parTrans" cxnId="{25CFEE41-531D-431F-8EC1-97C926F68675}">
      <dgm:prSet/>
      <dgm:spPr/>
      <dgm:t>
        <a:bodyPr/>
        <a:lstStyle/>
        <a:p>
          <a:endParaRPr lang="en-US"/>
        </a:p>
      </dgm:t>
    </dgm:pt>
    <dgm:pt modelId="{98435248-0511-45A7-B0C4-1C4B25717956}" type="sibTrans" cxnId="{25CFEE41-531D-431F-8EC1-97C926F68675}">
      <dgm:prSet/>
      <dgm:spPr/>
      <dgm:t>
        <a:bodyPr/>
        <a:lstStyle/>
        <a:p>
          <a:endParaRPr lang="en-US"/>
        </a:p>
      </dgm:t>
    </dgm:pt>
    <dgm:pt modelId="{9B86E98D-BFB0-4E6D-9080-A1E4D494B50C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smtClean="0"/>
            <a:t>Mentoring Grant Program </a:t>
          </a:r>
          <a:endParaRPr lang="en-US" dirty="0"/>
        </a:p>
      </dgm:t>
    </dgm:pt>
    <dgm:pt modelId="{7DDFB05C-E444-4EDA-BA26-10C5D554EC5E}" type="parTrans" cxnId="{F5448AA7-2B36-45A3-8EAB-4451F681EB73}">
      <dgm:prSet/>
      <dgm:spPr/>
      <dgm:t>
        <a:bodyPr/>
        <a:lstStyle/>
        <a:p>
          <a:endParaRPr lang="en-US"/>
        </a:p>
      </dgm:t>
    </dgm:pt>
    <dgm:pt modelId="{1A12FF6F-BA8B-469E-A604-CAAFEF50974D}" type="sibTrans" cxnId="{F5448AA7-2B36-45A3-8EAB-4451F681EB73}">
      <dgm:prSet/>
      <dgm:spPr/>
      <dgm:t>
        <a:bodyPr/>
        <a:lstStyle/>
        <a:p>
          <a:endParaRPr lang="en-US"/>
        </a:p>
      </dgm:t>
    </dgm:pt>
    <dgm:pt modelId="{9C56B168-E527-470A-91FE-017F2B8D8DD9}" type="pres">
      <dgm:prSet presAssocID="{4CE8C605-5885-4FED-8D7F-84FD9564127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A3EF55-A94C-40E5-A76A-19789F2E3305}" type="pres">
      <dgm:prSet presAssocID="{4CE8C605-5885-4FED-8D7F-84FD95641279}" presName="arrow" presStyleLbl="bgShp" presStyleIdx="0" presStyleCnt="1" custScaleX="117647"/>
      <dgm:spPr>
        <a:solidFill>
          <a:srgbClr val="009900"/>
        </a:solidFill>
      </dgm:spPr>
    </dgm:pt>
    <dgm:pt modelId="{F9989D2C-7652-4C0D-BE82-293096720BCF}" type="pres">
      <dgm:prSet presAssocID="{4CE8C605-5885-4FED-8D7F-84FD95641279}" presName="linearProcess" presStyleCnt="0"/>
      <dgm:spPr/>
    </dgm:pt>
    <dgm:pt modelId="{CFF644B7-9C62-4582-AF19-DACBB355AF47}" type="pres">
      <dgm:prSet presAssocID="{5E5EE056-0E93-41D5-9B82-825A8B2F832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614D1-7273-4068-BCEE-2A3A36B8240B}" type="pres">
      <dgm:prSet presAssocID="{788F2C21-2285-46F1-B08C-33CF7DC732B4}" presName="sibTrans" presStyleCnt="0"/>
      <dgm:spPr/>
    </dgm:pt>
    <dgm:pt modelId="{69FF1683-946B-4C28-9864-2B427842BC11}" type="pres">
      <dgm:prSet presAssocID="{44F08369-91D9-427B-BC66-4E93B7867BD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8B047-8099-435C-B1DF-EFF56EA59CB7}" type="pres">
      <dgm:prSet presAssocID="{98435248-0511-45A7-B0C4-1C4B25717956}" presName="sibTrans" presStyleCnt="0"/>
      <dgm:spPr/>
    </dgm:pt>
    <dgm:pt modelId="{7DAE8DEA-BF8E-4508-AC3F-3C7196FC679A}" type="pres">
      <dgm:prSet presAssocID="{9B86E98D-BFB0-4E6D-9080-A1E4D494B50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5FD4B0-B897-480D-8FC2-5CC0B0D44CCD}" type="presOf" srcId="{4CE8C605-5885-4FED-8D7F-84FD95641279}" destId="{9C56B168-E527-470A-91FE-017F2B8D8DD9}" srcOrd="0" destOrd="0" presId="urn:microsoft.com/office/officeart/2005/8/layout/hProcess9"/>
    <dgm:cxn modelId="{25CFEE41-531D-431F-8EC1-97C926F68675}" srcId="{4CE8C605-5885-4FED-8D7F-84FD95641279}" destId="{44F08369-91D9-427B-BC66-4E93B7867BDD}" srcOrd="1" destOrd="0" parTransId="{BA0E790D-41E2-4396-BAD6-CA8B5392D378}" sibTransId="{98435248-0511-45A7-B0C4-1C4B25717956}"/>
    <dgm:cxn modelId="{880FF15A-3328-4D74-A3E0-A8663C9CF4BC}" srcId="{4CE8C605-5885-4FED-8D7F-84FD95641279}" destId="{5E5EE056-0E93-41D5-9B82-825A8B2F832E}" srcOrd="0" destOrd="0" parTransId="{9D59EC65-1992-49FC-A810-B18E9FA403BE}" sibTransId="{788F2C21-2285-46F1-B08C-33CF7DC732B4}"/>
    <dgm:cxn modelId="{F5448AA7-2B36-45A3-8EAB-4451F681EB73}" srcId="{4CE8C605-5885-4FED-8D7F-84FD95641279}" destId="{9B86E98D-BFB0-4E6D-9080-A1E4D494B50C}" srcOrd="2" destOrd="0" parTransId="{7DDFB05C-E444-4EDA-BA26-10C5D554EC5E}" sibTransId="{1A12FF6F-BA8B-469E-A604-CAAFEF50974D}"/>
    <dgm:cxn modelId="{BD6D1435-D913-478A-B0E4-B87BEB540CAA}" type="presOf" srcId="{9B86E98D-BFB0-4E6D-9080-A1E4D494B50C}" destId="{7DAE8DEA-BF8E-4508-AC3F-3C7196FC679A}" srcOrd="0" destOrd="0" presId="urn:microsoft.com/office/officeart/2005/8/layout/hProcess9"/>
    <dgm:cxn modelId="{11C49AFA-8346-4B60-884B-55476EF71681}" type="presOf" srcId="{5E5EE056-0E93-41D5-9B82-825A8B2F832E}" destId="{CFF644B7-9C62-4582-AF19-DACBB355AF47}" srcOrd="0" destOrd="0" presId="urn:microsoft.com/office/officeart/2005/8/layout/hProcess9"/>
    <dgm:cxn modelId="{66948539-1117-4187-954E-4D487ACBE582}" type="presOf" srcId="{44F08369-91D9-427B-BC66-4E93B7867BDD}" destId="{69FF1683-946B-4C28-9864-2B427842BC11}" srcOrd="0" destOrd="0" presId="urn:microsoft.com/office/officeart/2005/8/layout/hProcess9"/>
    <dgm:cxn modelId="{8DE67F62-42E5-4D06-A886-060A6CD5AD09}" type="presParOf" srcId="{9C56B168-E527-470A-91FE-017F2B8D8DD9}" destId="{64A3EF55-A94C-40E5-A76A-19789F2E3305}" srcOrd="0" destOrd="0" presId="urn:microsoft.com/office/officeart/2005/8/layout/hProcess9"/>
    <dgm:cxn modelId="{CF9F768E-6D56-486F-A702-E1C104D2C1DD}" type="presParOf" srcId="{9C56B168-E527-470A-91FE-017F2B8D8DD9}" destId="{F9989D2C-7652-4C0D-BE82-293096720BCF}" srcOrd="1" destOrd="0" presId="urn:microsoft.com/office/officeart/2005/8/layout/hProcess9"/>
    <dgm:cxn modelId="{4D0C3969-D812-49ED-BD98-ABE9E25B3C5D}" type="presParOf" srcId="{F9989D2C-7652-4C0D-BE82-293096720BCF}" destId="{CFF644B7-9C62-4582-AF19-DACBB355AF47}" srcOrd="0" destOrd="0" presId="urn:microsoft.com/office/officeart/2005/8/layout/hProcess9"/>
    <dgm:cxn modelId="{E5E3BB90-4368-4642-82AA-ECF025913E9D}" type="presParOf" srcId="{F9989D2C-7652-4C0D-BE82-293096720BCF}" destId="{F5B614D1-7273-4068-BCEE-2A3A36B8240B}" srcOrd="1" destOrd="0" presId="urn:microsoft.com/office/officeart/2005/8/layout/hProcess9"/>
    <dgm:cxn modelId="{8820EF5F-E204-4990-9017-1C0690BE8217}" type="presParOf" srcId="{F9989D2C-7652-4C0D-BE82-293096720BCF}" destId="{69FF1683-946B-4C28-9864-2B427842BC11}" srcOrd="2" destOrd="0" presId="urn:microsoft.com/office/officeart/2005/8/layout/hProcess9"/>
    <dgm:cxn modelId="{19D9D2DA-F935-4DCE-AE33-75F283349439}" type="presParOf" srcId="{F9989D2C-7652-4C0D-BE82-293096720BCF}" destId="{AE88B047-8099-435C-B1DF-EFF56EA59CB7}" srcOrd="3" destOrd="0" presId="urn:microsoft.com/office/officeart/2005/8/layout/hProcess9"/>
    <dgm:cxn modelId="{C8AF1E5A-B8EA-4588-8660-63132C101B85}" type="presParOf" srcId="{F9989D2C-7652-4C0D-BE82-293096720BCF}" destId="{7DAE8DEA-BF8E-4508-AC3F-3C7196FC679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E0F474-74FF-417D-8D62-0D3685EC445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F8FBC0-BC88-4CCD-8BD0-219217010A9A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err="1" smtClean="0"/>
            <a:t>LaColectiva</a:t>
          </a:r>
          <a:endParaRPr lang="en-US" dirty="0"/>
        </a:p>
      </dgm:t>
    </dgm:pt>
    <dgm:pt modelId="{4F7E27FC-B1D7-47D6-AC3B-7D75ED74DED7}" type="parTrans" cxnId="{BAA317EC-6AB3-4E24-AD70-1B773F56EB4F}">
      <dgm:prSet/>
      <dgm:spPr/>
      <dgm:t>
        <a:bodyPr/>
        <a:lstStyle/>
        <a:p>
          <a:endParaRPr lang="en-US"/>
        </a:p>
      </dgm:t>
    </dgm:pt>
    <dgm:pt modelId="{C90243E1-9D7B-4114-AE3F-52B384B3E9EE}" type="sibTrans" cxnId="{BAA317EC-6AB3-4E24-AD70-1B773F56EB4F}">
      <dgm:prSet/>
      <dgm:spPr/>
      <dgm:t>
        <a:bodyPr/>
        <a:lstStyle/>
        <a:p>
          <a:endParaRPr lang="en-US"/>
        </a:p>
      </dgm:t>
    </dgm:pt>
    <dgm:pt modelId="{0CCC14E4-2E8C-4B7F-A832-28B7F861A52E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smtClean="0"/>
            <a:t>Black Faculty Network</a:t>
          </a:r>
          <a:endParaRPr lang="en-US" dirty="0"/>
        </a:p>
      </dgm:t>
    </dgm:pt>
    <dgm:pt modelId="{5637DA81-96FD-41DF-B8AA-D0FC00A636F5}" type="parTrans" cxnId="{D08AD616-BAAD-492D-B8EC-D679704A0736}">
      <dgm:prSet/>
      <dgm:spPr/>
      <dgm:t>
        <a:bodyPr/>
        <a:lstStyle/>
        <a:p>
          <a:endParaRPr lang="en-US"/>
        </a:p>
      </dgm:t>
    </dgm:pt>
    <dgm:pt modelId="{506E3B1D-C7E5-4FF7-B1A5-779CCB15011D}" type="sibTrans" cxnId="{D08AD616-BAAD-492D-B8EC-D679704A0736}">
      <dgm:prSet/>
      <dgm:spPr/>
      <dgm:t>
        <a:bodyPr/>
        <a:lstStyle/>
        <a:p>
          <a:endParaRPr lang="en-US"/>
        </a:p>
      </dgm:t>
    </dgm:pt>
    <dgm:pt modelId="{6844699C-D28F-496B-94EC-CA374F4AD00E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smtClean="0"/>
            <a:t>Asian Faculty Network</a:t>
          </a:r>
          <a:endParaRPr lang="en-US" dirty="0"/>
        </a:p>
      </dgm:t>
    </dgm:pt>
    <dgm:pt modelId="{B3338251-90DC-4C3F-8480-FBDD66ED5AF9}" type="parTrans" cxnId="{9F787C7A-5FB4-4427-B307-14D6D2359C3A}">
      <dgm:prSet/>
      <dgm:spPr/>
      <dgm:t>
        <a:bodyPr/>
        <a:lstStyle/>
        <a:p>
          <a:endParaRPr lang="en-US"/>
        </a:p>
      </dgm:t>
    </dgm:pt>
    <dgm:pt modelId="{88E506AA-AC1A-4381-A83C-F53A7AEF2E5E}" type="sibTrans" cxnId="{9F787C7A-5FB4-4427-B307-14D6D2359C3A}">
      <dgm:prSet/>
      <dgm:spPr/>
      <dgm:t>
        <a:bodyPr/>
        <a:lstStyle/>
        <a:p>
          <a:endParaRPr lang="en-US"/>
        </a:p>
      </dgm:t>
    </dgm:pt>
    <dgm:pt modelId="{D2663EC8-5BA6-49B1-8A18-FE85503B9B44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smtClean="0"/>
            <a:t>LGBT Faculty Network</a:t>
          </a:r>
          <a:endParaRPr lang="en-US" dirty="0"/>
        </a:p>
      </dgm:t>
    </dgm:pt>
    <dgm:pt modelId="{19381FD4-CC13-47D6-9501-B95BF547EBA0}" type="parTrans" cxnId="{11F58DD6-E505-4E8F-8A86-7A669CCA0863}">
      <dgm:prSet/>
      <dgm:spPr/>
      <dgm:t>
        <a:bodyPr/>
        <a:lstStyle/>
        <a:p>
          <a:endParaRPr lang="en-US"/>
        </a:p>
      </dgm:t>
    </dgm:pt>
    <dgm:pt modelId="{AA5A8970-DA04-457A-B85D-E63D707E8AE8}" type="sibTrans" cxnId="{11F58DD6-E505-4E8F-8A86-7A669CCA0863}">
      <dgm:prSet/>
      <dgm:spPr/>
      <dgm:t>
        <a:bodyPr/>
        <a:lstStyle/>
        <a:p>
          <a:endParaRPr lang="en-US"/>
        </a:p>
      </dgm:t>
    </dgm:pt>
    <dgm:pt modelId="{8F36E08B-B9C3-40E1-87B4-CD7EAD924649}">
      <dgm:prSet phldrT="[Text]" custLinFactNeighborX="-71010" custLinFactNeighborY="12046"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A5E06EC5-352B-464E-96CF-81B386D383EB}" type="parTrans" cxnId="{9BBCC114-9C36-442E-ACBA-A8E8F3F0D9CA}">
      <dgm:prSet/>
      <dgm:spPr/>
      <dgm:t>
        <a:bodyPr/>
        <a:lstStyle/>
        <a:p>
          <a:endParaRPr lang="en-US"/>
        </a:p>
      </dgm:t>
    </dgm:pt>
    <dgm:pt modelId="{F7257B52-0B57-406B-B492-5CF555EEFE9C}" type="sibTrans" cxnId="{9BBCC114-9C36-442E-ACBA-A8E8F3F0D9CA}">
      <dgm:prSet/>
      <dgm:spPr/>
      <dgm:t>
        <a:bodyPr/>
        <a:lstStyle/>
        <a:p>
          <a:endParaRPr lang="en-US"/>
        </a:p>
      </dgm:t>
    </dgm:pt>
    <dgm:pt modelId="{4762B59F-F443-4265-9653-2A972D0F2CDD}">
      <dgm:prSet phldrT="[Text]" custLinFactNeighborX="-54526" custLinFactNeighborY="-14967"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F62CA491-038F-422B-BE41-AF1947AA2470}" type="parTrans" cxnId="{8D5AF59C-35FD-4947-B901-7BCC312668C1}">
      <dgm:prSet/>
      <dgm:spPr/>
      <dgm:t>
        <a:bodyPr/>
        <a:lstStyle/>
        <a:p>
          <a:endParaRPr lang="en-US"/>
        </a:p>
      </dgm:t>
    </dgm:pt>
    <dgm:pt modelId="{618696DB-66D9-4F75-AAC5-6ABBBD3B63A8}" type="sibTrans" cxnId="{8D5AF59C-35FD-4947-B901-7BCC312668C1}">
      <dgm:prSet/>
      <dgm:spPr/>
      <dgm:t>
        <a:bodyPr/>
        <a:lstStyle/>
        <a:p>
          <a:endParaRPr lang="en-US"/>
        </a:p>
      </dgm:t>
    </dgm:pt>
    <dgm:pt modelId="{20B19736-82AA-4C84-93FB-6BA8DCF4EA2B}" type="pres">
      <dgm:prSet presAssocID="{51E0F474-74FF-417D-8D62-0D3685EC445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2DF60D-1621-47FF-8BC9-C98FE1DA3CAE}" type="pres">
      <dgm:prSet presAssocID="{51E0F474-74FF-417D-8D62-0D3685EC445A}" presName="diamond" presStyleLbl="bgShp" presStyleIdx="0" presStyleCnt="1" custLinFactNeighborY="385"/>
      <dgm:spPr>
        <a:solidFill>
          <a:srgbClr val="009900"/>
        </a:solidFill>
      </dgm:spPr>
      <dgm:t>
        <a:bodyPr/>
        <a:lstStyle/>
        <a:p>
          <a:endParaRPr lang="en-US"/>
        </a:p>
      </dgm:t>
    </dgm:pt>
    <dgm:pt modelId="{EE4081C5-3EC5-4D9F-8D1D-6DE3AA91AE5E}" type="pres">
      <dgm:prSet presAssocID="{51E0F474-74FF-417D-8D62-0D3685EC445A}" presName="quad1" presStyleLbl="node1" presStyleIdx="0" presStyleCnt="4" custLinFactNeighborX="-64036" custLinFactNeighborY="-23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D1985-3A45-429E-837B-27F05E702E8F}" type="pres">
      <dgm:prSet presAssocID="{51E0F474-74FF-417D-8D62-0D3685EC445A}" presName="quad2" presStyleLbl="node1" presStyleIdx="1" presStyleCnt="4" custLinFactNeighborX="56431" custLinFactNeighborY="-40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BA43B-98A5-409B-9B33-2FCFE9B1891E}" type="pres">
      <dgm:prSet presAssocID="{51E0F474-74FF-417D-8D62-0D3685EC445A}" presName="quad3" presStyleLbl="node1" presStyleIdx="2" presStyleCnt="4" custLinFactNeighborX="-63038" custLinFactNeighborY="14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034BE-1ED3-4BC8-B1F9-5637F7CE8471}" type="pres">
      <dgm:prSet presAssocID="{51E0F474-74FF-417D-8D62-0D3685EC445A}" presName="quad4" presStyleLbl="node1" presStyleIdx="3" presStyleCnt="4" custLinFactNeighborX="56594" custLinFactNeighborY="16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F58DD6-E505-4E8F-8A86-7A669CCA0863}" srcId="{51E0F474-74FF-417D-8D62-0D3685EC445A}" destId="{D2663EC8-5BA6-49B1-8A18-FE85503B9B44}" srcOrd="3" destOrd="0" parTransId="{19381FD4-CC13-47D6-9501-B95BF547EBA0}" sibTransId="{AA5A8970-DA04-457A-B85D-E63D707E8AE8}"/>
    <dgm:cxn modelId="{9BBCC114-9C36-442E-ACBA-A8E8F3F0D9CA}" srcId="{51E0F474-74FF-417D-8D62-0D3685EC445A}" destId="{8F36E08B-B9C3-40E1-87B4-CD7EAD924649}" srcOrd="4" destOrd="0" parTransId="{A5E06EC5-352B-464E-96CF-81B386D383EB}" sibTransId="{F7257B52-0B57-406B-B492-5CF555EEFE9C}"/>
    <dgm:cxn modelId="{F7DF7754-FD01-4AE4-AC55-F36880CBC90D}" type="presOf" srcId="{0CCC14E4-2E8C-4B7F-A832-28B7F861A52E}" destId="{063D1985-3A45-429E-837B-27F05E702E8F}" srcOrd="0" destOrd="0" presId="urn:microsoft.com/office/officeart/2005/8/layout/matrix3"/>
    <dgm:cxn modelId="{8D5AF59C-35FD-4947-B901-7BCC312668C1}" srcId="{51E0F474-74FF-417D-8D62-0D3685EC445A}" destId="{4762B59F-F443-4265-9653-2A972D0F2CDD}" srcOrd="5" destOrd="0" parTransId="{F62CA491-038F-422B-BE41-AF1947AA2470}" sibTransId="{618696DB-66D9-4F75-AAC5-6ABBBD3B63A8}"/>
    <dgm:cxn modelId="{E58F780E-09C4-43E3-A0B0-6A00F69BFF7A}" type="presOf" srcId="{6844699C-D28F-496B-94EC-CA374F4AD00E}" destId="{65ABA43B-98A5-409B-9B33-2FCFE9B1891E}" srcOrd="0" destOrd="0" presId="urn:microsoft.com/office/officeart/2005/8/layout/matrix3"/>
    <dgm:cxn modelId="{39293D33-AD0F-4E7D-BCA5-357265EC3B54}" type="presOf" srcId="{D2663EC8-5BA6-49B1-8A18-FE85503B9B44}" destId="{B54034BE-1ED3-4BC8-B1F9-5637F7CE8471}" srcOrd="0" destOrd="0" presId="urn:microsoft.com/office/officeart/2005/8/layout/matrix3"/>
    <dgm:cxn modelId="{A5DFF986-5888-49EB-A534-B1ACBD97E3CB}" type="presOf" srcId="{51E0F474-74FF-417D-8D62-0D3685EC445A}" destId="{20B19736-82AA-4C84-93FB-6BA8DCF4EA2B}" srcOrd="0" destOrd="0" presId="urn:microsoft.com/office/officeart/2005/8/layout/matrix3"/>
    <dgm:cxn modelId="{9F787C7A-5FB4-4427-B307-14D6D2359C3A}" srcId="{51E0F474-74FF-417D-8D62-0D3685EC445A}" destId="{6844699C-D28F-496B-94EC-CA374F4AD00E}" srcOrd="2" destOrd="0" parTransId="{B3338251-90DC-4C3F-8480-FBDD66ED5AF9}" sibTransId="{88E506AA-AC1A-4381-A83C-F53A7AEF2E5E}"/>
    <dgm:cxn modelId="{D08AD616-BAAD-492D-B8EC-D679704A0736}" srcId="{51E0F474-74FF-417D-8D62-0D3685EC445A}" destId="{0CCC14E4-2E8C-4B7F-A832-28B7F861A52E}" srcOrd="1" destOrd="0" parTransId="{5637DA81-96FD-41DF-B8AA-D0FC00A636F5}" sibTransId="{506E3B1D-C7E5-4FF7-B1A5-779CCB15011D}"/>
    <dgm:cxn modelId="{2D39EAA2-CBE6-4926-AEB1-7EF3FEEA149A}" type="presOf" srcId="{51F8FBC0-BC88-4CCD-8BD0-219217010A9A}" destId="{EE4081C5-3EC5-4D9F-8D1D-6DE3AA91AE5E}" srcOrd="0" destOrd="0" presId="urn:microsoft.com/office/officeart/2005/8/layout/matrix3"/>
    <dgm:cxn modelId="{BAA317EC-6AB3-4E24-AD70-1B773F56EB4F}" srcId="{51E0F474-74FF-417D-8D62-0D3685EC445A}" destId="{51F8FBC0-BC88-4CCD-8BD0-219217010A9A}" srcOrd="0" destOrd="0" parTransId="{4F7E27FC-B1D7-47D6-AC3B-7D75ED74DED7}" sibTransId="{C90243E1-9D7B-4114-AE3F-52B384B3E9EE}"/>
    <dgm:cxn modelId="{E3AD980A-BF42-43A3-9628-DCADDD4D040C}" type="presParOf" srcId="{20B19736-82AA-4C84-93FB-6BA8DCF4EA2B}" destId="{592DF60D-1621-47FF-8BC9-C98FE1DA3CAE}" srcOrd="0" destOrd="0" presId="urn:microsoft.com/office/officeart/2005/8/layout/matrix3"/>
    <dgm:cxn modelId="{928F4D11-7CAB-4B75-9354-98194538CA20}" type="presParOf" srcId="{20B19736-82AA-4C84-93FB-6BA8DCF4EA2B}" destId="{EE4081C5-3EC5-4D9F-8D1D-6DE3AA91AE5E}" srcOrd="1" destOrd="0" presId="urn:microsoft.com/office/officeart/2005/8/layout/matrix3"/>
    <dgm:cxn modelId="{D2AA6D01-C760-435E-9B1A-BE44A7B0717A}" type="presParOf" srcId="{20B19736-82AA-4C84-93FB-6BA8DCF4EA2B}" destId="{063D1985-3A45-429E-837B-27F05E702E8F}" srcOrd="2" destOrd="0" presId="urn:microsoft.com/office/officeart/2005/8/layout/matrix3"/>
    <dgm:cxn modelId="{870402DA-6A12-4346-BB24-9606E57B4BA9}" type="presParOf" srcId="{20B19736-82AA-4C84-93FB-6BA8DCF4EA2B}" destId="{65ABA43B-98A5-409B-9B33-2FCFE9B1891E}" srcOrd="3" destOrd="0" presId="urn:microsoft.com/office/officeart/2005/8/layout/matrix3"/>
    <dgm:cxn modelId="{CB5FBBCA-4A12-4625-8383-C0696B7A27D8}" type="presParOf" srcId="{20B19736-82AA-4C84-93FB-6BA8DCF4EA2B}" destId="{B54034BE-1ED3-4BC8-B1F9-5637F7CE847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DE9CC-2C93-46B2-9030-73DF26A43817}">
      <dsp:nvSpPr>
        <dsp:cNvPr id="0" name=""/>
        <dsp:cNvSpPr/>
      </dsp:nvSpPr>
      <dsp:spPr>
        <a:xfrm>
          <a:off x="1076" y="1990572"/>
          <a:ext cx="2099435" cy="83977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6600"/>
              </a:solidFill>
            </a:rPr>
            <a:t>Pre-Awareness</a:t>
          </a:r>
          <a:endParaRPr lang="en-US" sz="2000" kern="1200" dirty="0">
            <a:solidFill>
              <a:srgbClr val="006600"/>
            </a:solidFill>
          </a:endParaRPr>
        </a:p>
      </dsp:txBody>
      <dsp:txXfrm>
        <a:off x="1076" y="1990572"/>
        <a:ext cx="1889492" cy="839774"/>
      </dsp:txXfrm>
    </dsp:sp>
    <dsp:sp modelId="{963BB3BC-FBF6-428E-9BE6-39BC984407A0}">
      <dsp:nvSpPr>
        <dsp:cNvPr id="0" name=""/>
        <dsp:cNvSpPr/>
      </dsp:nvSpPr>
      <dsp:spPr>
        <a:xfrm>
          <a:off x="1680625" y="1990572"/>
          <a:ext cx="2099435" cy="839774"/>
        </a:xfrm>
        <a:prstGeom prst="chevron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Diversity Awareness</a:t>
          </a:r>
          <a:endParaRPr lang="en-US" sz="2000" kern="1200" dirty="0"/>
        </a:p>
      </dsp:txBody>
      <dsp:txXfrm>
        <a:off x="2100512" y="1990572"/>
        <a:ext cx="1259661" cy="839774"/>
      </dsp:txXfrm>
    </dsp:sp>
    <dsp:sp modelId="{B158ACB7-B54F-4F4E-A8D0-DF0A0A03917E}">
      <dsp:nvSpPr>
        <dsp:cNvPr id="0" name=""/>
        <dsp:cNvSpPr/>
      </dsp:nvSpPr>
      <dsp:spPr>
        <a:xfrm>
          <a:off x="3360174" y="1990572"/>
          <a:ext cx="2099435" cy="83977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6600"/>
              </a:solidFill>
            </a:rPr>
            <a:t>Transition State</a:t>
          </a:r>
          <a:endParaRPr lang="en-US" sz="2000" kern="1200" dirty="0">
            <a:solidFill>
              <a:srgbClr val="006600"/>
            </a:solidFill>
          </a:endParaRPr>
        </a:p>
      </dsp:txBody>
      <dsp:txXfrm>
        <a:off x="3780061" y="1990572"/>
        <a:ext cx="1259661" cy="839774"/>
      </dsp:txXfrm>
    </dsp:sp>
    <dsp:sp modelId="{0EA9E5DD-1BD8-4DFB-8E00-1D4E3D66FD52}">
      <dsp:nvSpPr>
        <dsp:cNvPr id="0" name=""/>
        <dsp:cNvSpPr/>
      </dsp:nvSpPr>
      <dsp:spPr>
        <a:xfrm>
          <a:off x="5039722" y="1990572"/>
          <a:ext cx="2099435" cy="839774"/>
        </a:xfrm>
        <a:prstGeom prst="chevron">
          <a:avLst/>
        </a:prstGeom>
        <a:solidFill>
          <a:srgbClr val="00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Intention Inclusion</a:t>
          </a:r>
          <a:endParaRPr lang="en-US" sz="2000" kern="1200" dirty="0"/>
        </a:p>
      </dsp:txBody>
      <dsp:txXfrm>
        <a:off x="5459609" y="1990572"/>
        <a:ext cx="1259661" cy="839774"/>
      </dsp:txXfrm>
    </dsp:sp>
    <dsp:sp modelId="{1CD2680E-E25C-451A-8BCB-29E1E06D3AC1}">
      <dsp:nvSpPr>
        <dsp:cNvPr id="0" name=""/>
        <dsp:cNvSpPr/>
      </dsp:nvSpPr>
      <dsp:spPr>
        <a:xfrm>
          <a:off x="6719271" y="1990572"/>
          <a:ext cx="2099435" cy="839774"/>
        </a:xfrm>
        <a:prstGeom prst="chevron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Culture of Inclusion</a:t>
          </a:r>
          <a:endParaRPr lang="en-US" sz="2000" kern="1200" dirty="0"/>
        </a:p>
      </dsp:txBody>
      <dsp:txXfrm>
        <a:off x="7139158" y="1990572"/>
        <a:ext cx="1259661" cy="839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3EF55-A94C-40E5-A76A-19789F2E3305}">
      <dsp:nvSpPr>
        <dsp:cNvPr id="0" name=""/>
        <dsp:cNvSpPr/>
      </dsp:nvSpPr>
      <dsp:spPr>
        <a:xfrm>
          <a:off x="2" y="0"/>
          <a:ext cx="8662096" cy="4897120"/>
        </a:xfrm>
        <a:prstGeom prst="rightArrow">
          <a:avLst/>
        </a:prstGeom>
        <a:solidFill>
          <a:srgbClr val="00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644B7-9C62-4582-AF19-DACBB355AF47}">
      <dsp:nvSpPr>
        <dsp:cNvPr id="0" name=""/>
        <dsp:cNvSpPr/>
      </dsp:nvSpPr>
      <dsp:spPr>
        <a:xfrm>
          <a:off x="293530" y="1469135"/>
          <a:ext cx="2598630" cy="1958848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One-on-One Mentoring</a:t>
          </a:r>
          <a:endParaRPr lang="en-US" sz="2700" kern="1200" dirty="0"/>
        </a:p>
      </dsp:txBody>
      <dsp:txXfrm>
        <a:off x="389153" y="1564758"/>
        <a:ext cx="2407384" cy="1767602"/>
      </dsp:txXfrm>
    </dsp:sp>
    <dsp:sp modelId="{69FF1683-946B-4C28-9864-2B427842BC11}">
      <dsp:nvSpPr>
        <dsp:cNvPr id="0" name=""/>
        <dsp:cNvSpPr/>
      </dsp:nvSpPr>
      <dsp:spPr>
        <a:xfrm>
          <a:off x="3031735" y="1469135"/>
          <a:ext cx="2598630" cy="1958848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Cross Disciplinary Mentoring Teams</a:t>
          </a:r>
          <a:endParaRPr lang="en-US" sz="2700" kern="1200" dirty="0"/>
        </a:p>
      </dsp:txBody>
      <dsp:txXfrm>
        <a:off x="3127358" y="1564758"/>
        <a:ext cx="2407384" cy="1767602"/>
      </dsp:txXfrm>
    </dsp:sp>
    <dsp:sp modelId="{7DAE8DEA-BF8E-4508-AC3F-3C7196FC679A}">
      <dsp:nvSpPr>
        <dsp:cNvPr id="0" name=""/>
        <dsp:cNvSpPr/>
      </dsp:nvSpPr>
      <dsp:spPr>
        <a:xfrm>
          <a:off x="5769940" y="1469135"/>
          <a:ext cx="2598630" cy="1958848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Mentoring Grant Program </a:t>
          </a:r>
          <a:endParaRPr lang="en-US" sz="2700" kern="1200" dirty="0"/>
        </a:p>
      </dsp:txBody>
      <dsp:txXfrm>
        <a:off x="5865563" y="1564758"/>
        <a:ext cx="2407384" cy="1767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DF60D-1621-47FF-8BC9-C98FE1DA3CAE}">
      <dsp:nvSpPr>
        <dsp:cNvPr id="0" name=""/>
        <dsp:cNvSpPr/>
      </dsp:nvSpPr>
      <dsp:spPr>
        <a:xfrm>
          <a:off x="1545113" y="0"/>
          <a:ext cx="5282883" cy="5282883"/>
        </a:xfrm>
        <a:prstGeom prst="diamond">
          <a:avLst/>
        </a:prstGeom>
        <a:solidFill>
          <a:srgbClr val="00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081C5-3EC5-4D9F-8D1D-6DE3AA91AE5E}">
      <dsp:nvSpPr>
        <dsp:cNvPr id="0" name=""/>
        <dsp:cNvSpPr/>
      </dsp:nvSpPr>
      <dsp:spPr>
        <a:xfrm>
          <a:off x="727638" y="20314"/>
          <a:ext cx="2060324" cy="2060324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LaColectiva</a:t>
          </a:r>
          <a:endParaRPr lang="en-US" sz="2800" kern="1200" dirty="0"/>
        </a:p>
      </dsp:txBody>
      <dsp:txXfrm>
        <a:off x="828215" y="120891"/>
        <a:ext cx="1859170" cy="1859170"/>
      </dsp:txXfrm>
    </dsp:sp>
    <dsp:sp modelId="{063D1985-3A45-429E-837B-27F05E702E8F}">
      <dsp:nvSpPr>
        <dsp:cNvPr id="0" name=""/>
        <dsp:cNvSpPr/>
      </dsp:nvSpPr>
      <dsp:spPr>
        <a:xfrm>
          <a:off x="5428459" y="0"/>
          <a:ext cx="2060324" cy="2060324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Black Faculty Network</a:t>
          </a:r>
          <a:endParaRPr lang="en-US" sz="2800" kern="1200" dirty="0"/>
        </a:p>
      </dsp:txBody>
      <dsp:txXfrm>
        <a:off x="5529036" y="100577"/>
        <a:ext cx="1859170" cy="1859170"/>
      </dsp:txXfrm>
    </dsp:sp>
    <dsp:sp modelId="{65ABA43B-98A5-409B-9B33-2FCFE9B1891E}">
      <dsp:nvSpPr>
        <dsp:cNvPr id="0" name=""/>
        <dsp:cNvSpPr/>
      </dsp:nvSpPr>
      <dsp:spPr>
        <a:xfrm>
          <a:off x="748200" y="3021121"/>
          <a:ext cx="2060324" cy="2060324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Asian Faculty Network</a:t>
          </a:r>
          <a:endParaRPr lang="en-US" sz="2800" kern="1200" dirty="0"/>
        </a:p>
      </dsp:txBody>
      <dsp:txXfrm>
        <a:off x="848777" y="3121698"/>
        <a:ext cx="1859170" cy="1859170"/>
      </dsp:txXfrm>
    </dsp:sp>
    <dsp:sp modelId="{B54034BE-1ED3-4BC8-B1F9-5637F7CE8471}">
      <dsp:nvSpPr>
        <dsp:cNvPr id="0" name=""/>
        <dsp:cNvSpPr/>
      </dsp:nvSpPr>
      <dsp:spPr>
        <a:xfrm>
          <a:off x="5431818" y="3064305"/>
          <a:ext cx="2060324" cy="2060324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LGBT Faculty Network</a:t>
          </a:r>
          <a:endParaRPr lang="en-US" sz="2800" kern="1200" dirty="0"/>
        </a:p>
      </dsp:txBody>
      <dsp:txXfrm>
        <a:off x="5532395" y="3164882"/>
        <a:ext cx="1859170" cy="1859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0.12469</cdr:x>
      <cdr:y>0.10669</cdr:y>
    </cdr:from>
    <cdr:to>
      <cdr:x>0.87531</cdr:x>
      <cdr:y>0.8933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45190" y="217481"/>
          <a:ext cx="6291617" cy="160338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3FE61-2D62-4697-A6B4-15B51AF764D3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9B556-3DAF-4298-AF0F-0958C29B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7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06DFA-AB5D-2A4A-A261-73C3D5CDE1F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94B4D-8898-D249-A6C1-240A037F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</a:p>
          <a:p>
            <a:r>
              <a:rPr lang="en-US" dirty="0" smtClean="0"/>
              <a:t>Christy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25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1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1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4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92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F95D7-AC6D-4557-AB4A-0D4ED089E6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62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F95D7-AC6D-4557-AB4A-0D4ED089E6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6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F95D7-AC6D-4557-AB4A-0D4ED089E6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01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F95D7-AC6D-4557-AB4A-0D4ED089E6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57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F95D7-AC6D-4557-AB4A-0D4ED089E6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9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76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F95D7-AC6D-4557-AB4A-0D4ED089E6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17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F95D7-AC6D-4557-AB4A-0D4ED089E6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31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38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42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F95D7-AC6D-4557-AB4A-0D4ED089E6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69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F95D7-AC6D-4557-AB4A-0D4ED089E6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3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8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6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1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80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B4D-8898-D249-A6C1-240A037F34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7AE8-434B-4FBE-B897-76BC865541F2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5A7-49B7-44E4-97CE-D970DEF7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7AE8-434B-4FBE-B897-76BC865541F2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5A7-49B7-44E4-97CE-D970DEF7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2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7AE8-434B-4FBE-B897-76BC865541F2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5A7-49B7-44E4-97CE-D970DEF7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7AE8-434B-4FBE-B897-76BC865541F2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5A7-49B7-44E4-97CE-D970DEF7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4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7AE8-434B-4FBE-B897-76BC865541F2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5A7-49B7-44E4-97CE-D970DEF7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7AE8-434B-4FBE-B897-76BC865541F2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5A7-49B7-44E4-97CE-D970DEF7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7AE8-434B-4FBE-B897-76BC865541F2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5A7-49B7-44E4-97CE-D970DEF7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7AE8-434B-4FBE-B897-76BC865541F2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5A7-49B7-44E4-97CE-D970DEF7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3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7AE8-434B-4FBE-B897-76BC865541F2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5A7-49B7-44E4-97CE-D970DEF7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7AE8-434B-4FBE-B897-76BC865541F2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5A7-49B7-44E4-97CE-D970DEF7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7AE8-434B-4FBE-B897-76BC865541F2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5A7-49B7-44E4-97CE-D970DEF7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0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07AE8-434B-4FBE-B897-76BC865541F2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CC5A7-49B7-44E4-97CE-D970DEF7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yc@unt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Michael.mcpherson@unt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77862" y="4972344"/>
            <a:ext cx="8015825" cy="1042016"/>
          </a:xfrm>
        </p:spPr>
        <p:txBody>
          <a:bodyPr>
            <a:noAutofit/>
          </a:bodyPr>
          <a:lstStyle/>
          <a:p>
            <a:pPr algn="r"/>
            <a:r>
              <a:rPr lang="en-US" b="1" dirty="0"/>
              <a:t>Christy Crutsinger, Vice Provost for Academic Affairs</a:t>
            </a:r>
          </a:p>
          <a:p>
            <a:pPr algn="r"/>
            <a:r>
              <a:rPr lang="en-US" b="1" dirty="0" smtClean="0"/>
              <a:t>Michael McPherson, Associate Vice Provost for Faculty</a:t>
            </a:r>
          </a:p>
          <a:p>
            <a:pPr algn="r"/>
            <a:endParaRPr lang="en-US" b="1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417523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008087"/>
            <a:ext cx="9144000" cy="131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2838" y="288099"/>
            <a:ext cx="8830849" cy="4365181"/>
          </a:xfrm>
          <a:ln w="76200"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Trebuchet MS" panose="020B0603020202020204" pitchFamily="34" charset="0"/>
              </a:rPr>
              <a:t/>
            </a:r>
            <a:br>
              <a:rPr lang="en-US" sz="4800" dirty="0" smtClean="0">
                <a:latin typeface="Trebuchet MS" panose="020B0603020202020204" pitchFamily="34" charset="0"/>
              </a:rPr>
            </a:br>
            <a:r>
              <a:rPr lang="en-US" sz="4800" b="1" dirty="0" smtClean="0">
                <a:solidFill>
                  <a:srgbClr val="006600"/>
                </a:solidFill>
              </a:rPr>
              <a:t>Avoiding Yet Another Search:  </a:t>
            </a:r>
            <a:r>
              <a:rPr lang="en-US" sz="4800" dirty="0" smtClean="0">
                <a:solidFill>
                  <a:srgbClr val="006600"/>
                </a:solidFill>
              </a:rPr>
              <a:t/>
            </a:r>
            <a:br>
              <a:rPr lang="en-US" sz="4800" dirty="0" smtClean="0">
                <a:solidFill>
                  <a:srgbClr val="006600"/>
                </a:solidFill>
              </a:rPr>
            </a:br>
            <a:r>
              <a:rPr lang="en-US" sz="3600" b="1" dirty="0" smtClean="0"/>
              <a:t>Programs That Support a Diverse Faculty</a:t>
            </a:r>
            <a:br>
              <a:rPr lang="en-US" sz="3600" b="1" dirty="0" smtClean="0"/>
            </a:b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383"/>
          <a:stretch/>
        </p:blipFill>
        <p:spPr>
          <a:xfrm>
            <a:off x="162838" y="416338"/>
            <a:ext cx="2443397" cy="146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98" y="5958142"/>
            <a:ext cx="1370586" cy="7521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9076" y="1759911"/>
            <a:ext cx="765786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chemeClr val="bg1"/>
                </a:solidFill>
                <a:latin typeface="+mj-lt"/>
              </a:rPr>
              <a:t>Quit Lit</a:t>
            </a:r>
            <a:endParaRPr lang="en-US" sz="19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609990" y="2985320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Agency FB" panose="020B0503020202020204" pitchFamily="34" charset="0"/>
              </a:rPr>
              <a:t>To publicly explain their choice to leave</a:t>
            </a:r>
            <a:endParaRPr lang="en-US" sz="2400" dirty="0">
              <a:solidFill>
                <a:srgbClr val="006600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909" y="2041188"/>
            <a:ext cx="765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gency FB" panose="020B0503020202020204" pitchFamily="34" charset="0"/>
              </a:rPr>
              <a:t>To be seen and heard after years of feeling ignored, devalued and dismissed</a:t>
            </a:r>
            <a:endParaRPr lang="en-US" sz="2400" dirty="0">
              <a:solidFill>
                <a:srgbClr val="008000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6143996" y="1979632"/>
            <a:ext cx="4318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Agency FB" panose="020B0503020202020204" pitchFamily="34" charset="0"/>
              </a:rPr>
              <a:t>To be a role model for others</a:t>
            </a:r>
            <a:endParaRPr lang="en-US" sz="2000" b="1" dirty="0">
              <a:solidFill>
                <a:srgbClr val="008000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500" y="4483004"/>
            <a:ext cx="776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Berlin Sans FB" panose="020E0602020502020306" pitchFamily="34" charset="0"/>
              </a:rPr>
              <a:t>To provide their own critical analysis of the state of the academy on the way out the door</a:t>
            </a:r>
            <a:endParaRPr lang="en-US" sz="1600" dirty="0">
              <a:solidFill>
                <a:srgbClr val="008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241"/>
            <a:ext cx="9144000" cy="1474266"/>
          </a:xfrm>
          <a:solidFill>
            <a:srgbClr val="00800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healthy is your department?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98" y="5958142"/>
            <a:ext cx="1370586" cy="752109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33244934"/>
              </p:ext>
            </p:extLst>
          </p:nvPr>
        </p:nvGraphicFramePr>
        <p:xfrm>
          <a:off x="162108" y="1376865"/>
          <a:ext cx="8819784" cy="482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8640" y="5958142"/>
            <a:ext cx="6164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Achieving a Culture of Inclusion. A Self-Assessment Tool (2006). </a:t>
            </a:r>
            <a:br>
              <a:rPr lang="en-US" dirty="0" smtClean="0"/>
            </a:br>
            <a:r>
              <a:rPr lang="en-US" dirty="0" smtClean="0"/>
              <a:t>UCLA Office for Faculty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FDE9CC-2C93-46B2-9030-73DF26A43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3BB3BC-FBF6-428E-9BE6-39BC98440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58ACB7-B54F-4F4E-A8D0-DF0A0A039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EA9E5DD-1BD8-4DFB-8E00-1D4E3D66F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D2680E-E25C-451A-8BCB-29E1E06D3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0777" y="2654046"/>
            <a:ext cx="8534970" cy="1325563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Retention Efforts @ UNT</a:t>
            </a:r>
            <a:endParaRPr lang="en-US" sz="6000" b="1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2837" y="2529542"/>
            <a:ext cx="8830849" cy="1574569"/>
          </a:xfrm>
          <a:prstGeom prst="rect">
            <a:avLst/>
          </a:prstGeom>
          <a:ln w="76200">
            <a:solidFill>
              <a:srgbClr val="008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5" y="5880485"/>
            <a:ext cx="1370586" cy="7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27243" y="2356553"/>
            <a:ext cx="1234857" cy="2507624"/>
          </a:xfrm>
          <a:prstGeom prst="rect">
            <a:avLst/>
          </a:prstGeom>
          <a:pattFill prst="wdUpDiag">
            <a:fgClr>
              <a:srgbClr val="99CC00"/>
            </a:fgClr>
            <a:bgClr>
              <a:srgbClr val="0066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051" y="2356553"/>
            <a:ext cx="6626268" cy="250762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49" y="348533"/>
            <a:ext cx="7886700" cy="1325563"/>
          </a:xfrm>
        </p:spPr>
        <p:txBody>
          <a:bodyPr>
            <a:no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Benchmarking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549" y="263047"/>
            <a:ext cx="8830849" cy="6338169"/>
          </a:xfrm>
          <a:prstGeom prst="rect">
            <a:avLst/>
          </a:prstGeom>
          <a:ln w="76200">
            <a:solidFill>
              <a:srgbClr val="0066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endParaRPr lang="en-US" sz="36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347" y="2741917"/>
            <a:ext cx="6282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COACHE survey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Climate survey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Exit surveys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6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943" y="232259"/>
            <a:ext cx="8830849" cy="6425620"/>
          </a:xfrm>
          <a:prstGeom prst="rect">
            <a:avLst/>
          </a:prstGeom>
          <a:ln w="76200">
            <a:solidFill>
              <a:srgbClr val="0066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endParaRPr lang="en-US" sz="36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Faculty Mentoring Program 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5" y="5880485"/>
            <a:ext cx="1370586" cy="752109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84521773"/>
              </p:ext>
            </p:extLst>
          </p:nvPr>
        </p:nvGraphicFramePr>
        <p:xfrm>
          <a:off x="240949" y="1178560"/>
          <a:ext cx="8662101" cy="489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452997" y="6075680"/>
            <a:ext cx="623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Find a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mentor. Be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a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mentor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030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53" y="87913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Affinity Groups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632052"/>
              </p:ext>
            </p:extLst>
          </p:nvPr>
        </p:nvGraphicFramePr>
        <p:xfrm>
          <a:off x="280048" y="1393156"/>
          <a:ext cx="8373110" cy="528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1455" y="5880485"/>
            <a:ext cx="1370586" cy="7521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36441" y="2817972"/>
            <a:ext cx="2060324" cy="2060324"/>
            <a:chOff x="1040246" y="394659"/>
            <a:chExt cx="2060324" cy="2060324"/>
          </a:xfrm>
        </p:grpSpPr>
        <p:sp>
          <p:nvSpPr>
            <p:cNvPr id="7" name="Rounded Rectangle 6"/>
            <p:cNvSpPr/>
            <p:nvPr/>
          </p:nvSpPr>
          <p:spPr>
            <a:xfrm>
              <a:off x="1040246" y="394659"/>
              <a:ext cx="2060324" cy="2060324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140823" y="495236"/>
              <a:ext cx="1859170" cy="1859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Women’s Faculty Network</a:t>
              </a:r>
              <a:endParaRPr lang="en-US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77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763" y="521541"/>
            <a:ext cx="7897803" cy="1107996"/>
          </a:xfrm>
          <a:prstGeom prst="rect">
            <a:avLst/>
          </a:prstGeom>
          <a:solidFill>
            <a:srgbClr val="006600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Faculty Initiatives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5" y="5880485"/>
            <a:ext cx="1370586" cy="7521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9763" y="2615641"/>
            <a:ext cx="5927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Conference </a:t>
            </a:r>
            <a:r>
              <a:rPr lang="en-US" sz="3600" dirty="0" smtClean="0"/>
              <a:t>Support</a:t>
            </a:r>
            <a:br>
              <a:rPr lang="en-US" sz="3600" dirty="0" smtClean="0"/>
            </a:b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Mini </a:t>
            </a:r>
            <a:r>
              <a:rPr lang="en-US" sz="3600" dirty="0"/>
              <a:t>Development </a:t>
            </a:r>
            <a:r>
              <a:rPr lang="en-US" sz="3600" dirty="0" smtClean="0"/>
              <a:t>Leaves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9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pix.iemoji.com/sbemojix2/10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2" y="1269077"/>
            <a:ext cx="2993582" cy="29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pix.iemoji.com/sbemojix2/10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0751" y="3343962"/>
            <a:ext cx="2504168" cy="250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2369712" y="223897"/>
            <a:ext cx="2844800" cy="2052320"/>
          </a:xfrm>
          <a:prstGeom prst="cloudCallout">
            <a:avLst>
              <a:gd name="adj1" fmla="val -35119"/>
              <a:gd name="adj2" fmla="val 793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42401" y="814129"/>
            <a:ext cx="211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Advocates</a:t>
            </a:r>
            <a:endParaRPr lang="en-US" sz="3600" dirty="0"/>
          </a:p>
        </p:txBody>
      </p:sp>
      <p:sp>
        <p:nvSpPr>
          <p:cNvPr id="6" name="Cloud Callout 5"/>
          <p:cNvSpPr/>
          <p:nvPr/>
        </p:nvSpPr>
        <p:spPr>
          <a:xfrm flipH="1">
            <a:off x="3859423" y="2505640"/>
            <a:ext cx="3163264" cy="1902104"/>
          </a:xfrm>
          <a:prstGeom prst="cloudCallout">
            <a:avLst>
              <a:gd name="adj1" fmla="val -33680"/>
              <a:gd name="adj2" fmla="val 614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85880" y="2866449"/>
            <a:ext cx="1510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Allies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775" y="6079417"/>
            <a:ext cx="1370586" cy="752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84" y="5888769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NSF -ADVANCE Plan D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1384" y="5855157"/>
            <a:ext cx="9092616" cy="2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5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5" y="5880485"/>
            <a:ext cx="1370586" cy="752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3861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2" y="499614"/>
            <a:ext cx="1983805" cy="5756925"/>
          </a:xfrm>
          <a:prstGeom prst="rect">
            <a:avLst/>
          </a:prstGeom>
        </p:spPr>
      </p:pic>
      <p:sp>
        <p:nvSpPr>
          <p:cNvPr id="13" name="Double Brace 12"/>
          <p:cNvSpPr/>
          <p:nvPr/>
        </p:nvSpPr>
        <p:spPr>
          <a:xfrm>
            <a:off x="3383279" y="707919"/>
            <a:ext cx="5029201" cy="4961361"/>
          </a:xfrm>
          <a:prstGeom prst="bracePair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4" name="TextBox 3"/>
          <p:cNvSpPr txBox="1"/>
          <p:nvPr/>
        </p:nvSpPr>
        <p:spPr>
          <a:xfrm>
            <a:off x="4185919" y="1326551"/>
            <a:ext cx="37388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</a:rPr>
              <a:t>ADVOCATE. </a:t>
            </a:r>
            <a:r>
              <a:rPr lang="en-US" sz="2800" dirty="0" smtClean="0"/>
              <a:t>A </a:t>
            </a:r>
            <a:r>
              <a:rPr lang="en-US" sz="3200" dirty="0" smtClean="0"/>
              <a:t>male colleague who has  a strong voice in the department and is willing to train others to address gender equity issues.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27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5" y="5880485"/>
            <a:ext cx="1370586" cy="752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3861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2" y="499614"/>
            <a:ext cx="1983805" cy="5756925"/>
          </a:xfrm>
          <a:prstGeom prst="rect">
            <a:avLst/>
          </a:prstGeom>
        </p:spPr>
      </p:pic>
      <p:sp>
        <p:nvSpPr>
          <p:cNvPr id="13" name="Double Brace 12"/>
          <p:cNvSpPr/>
          <p:nvPr/>
        </p:nvSpPr>
        <p:spPr>
          <a:xfrm>
            <a:off x="3383279" y="707919"/>
            <a:ext cx="5029201" cy="4961361"/>
          </a:xfrm>
          <a:prstGeom prst="bracePair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4" name="TextBox 3"/>
          <p:cNvSpPr txBox="1"/>
          <p:nvPr/>
        </p:nvSpPr>
        <p:spPr>
          <a:xfrm>
            <a:off x="4265308" y="1341939"/>
            <a:ext cx="3738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ALLY. </a:t>
            </a:r>
            <a:r>
              <a:rPr lang="en-US" sz="3600" dirty="0" smtClean="0"/>
              <a:t>A male faculty member whom the advocate trains as a proponent of gender equity.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40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53092" y="1541863"/>
            <a:ext cx="1234857" cy="4271375"/>
          </a:xfrm>
          <a:prstGeom prst="rect">
            <a:avLst/>
          </a:prstGeom>
          <a:pattFill prst="wdUpDiag">
            <a:fgClr>
              <a:srgbClr val="99CC00"/>
            </a:fgClr>
            <a:bgClr>
              <a:srgbClr val="0066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3558" y="1541864"/>
            <a:ext cx="6626268" cy="4271375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49" y="348533"/>
            <a:ext cx="7886700" cy="1325563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6600"/>
                </a:solidFill>
              </a:rPr>
              <a:t>Purpose</a:t>
            </a:r>
            <a:endParaRPr lang="en-US" sz="6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549" y="263047"/>
            <a:ext cx="8830849" cy="6338169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endParaRPr lang="en-US" sz="36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347" y="1994019"/>
            <a:ext cx="62829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99CC00"/>
                </a:solidFill>
                <a:latin typeface="+mj-lt"/>
                <a:cs typeface="Trebuchet MS"/>
              </a:rPr>
              <a:t>I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dentify </a:t>
            </a:r>
            <a:r>
              <a:rPr lang="en-US" sz="3600" u="sng" dirty="0" smtClean="0">
                <a:solidFill>
                  <a:schemeClr val="bg1"/>
                </a:solidFill>
                <a:latin typeface="+mj-lt"/>
              </a:rPr>
              <a:t>strategies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to help your department or institution retain a diverse faculty.    </a:t>
            </a:r>
          </a:p>
        </p:txBody>
      </p:sp>
    </p:spTree>
    <p:extLst>
      <p:ext uri="{BB962C8B-B14F-4D97-AF65-F5344CB8AC3E}">
        <p14:creationId xmlns:p14="http://schemas.microsoft.com/office/powerpoint/2010/main" val="42279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943" y="232259"/>
            <a:ext cx="8830849" cy="6425620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endParaRPr lang="en-US" sz="36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54C20"/>
              </a:clrFrom>
              <a:clrTo>
                <a:srgbClr val="054C2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3" y="3707373"/>
            <a:ext cx="6501628" cy="3227003"/>
          </a:xfrm>
          <a:prstGeom prst="rect">
            <a:avLst/>
          </a:prstGeom>
        </p:spPr>
      </p:pic>
      <p:pic>
        <p:nvPicPr>
          <p:cNvPr id="1026" name="Picture 2" descr="http://www.facultydiversity.org/graphic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9" y="1174415"/>
            <a:ext cx="8271995" cy="13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54C20"/>
              </a:clrFrom>
              <a:clrTo>
                <a:srgbClr val="054C2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7270"/>
          <a:stretch/>
        </p:blipFill>
        <p:spPr>
          <a:xfrm>
            <a:off x="6365839" y="3791064"/>
            <a:ext cx="2778161" cy="3227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246311" y="549970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Monday Motivators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127092" y="4964755"/>
            <a:ext cx="106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Webinars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803780" y="5587902"/>
            <a:ext cx="160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Private  Forum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91819" y="5867314"/>
            <a:ext cx="148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Career Center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6446753" y="5535938"/>
            <a:ext cx="207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Multi-Week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6562" y="135159"/>
            <a:ext cx="8830849" cy="6425620"/>
          </a:xfrm>
          <a:prstGeom prst="rect">
            <a:avLst/>
          </a:prstGeom>
          <a:ln w="76200">
            <a:solidFill>
              <a:srgbClr val="008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n>
                  <a:solidFill>
                    <a:srgbClr val="006600"/>
                  </a:solidFill>
                </a:ln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3600" dirty="0" smtClean="0">
                <a:ln>
                  <a:solidFill>
                    <a:srgbClr val="006600"/>
                  </a:solidFill>
                </a:ln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endParaRPr lang="en-US" sz="3600" dirty="0">
              <a:ln>
                <a:solidFill>
                  <a:srgbClr val="006600"/>
                </a:solidFill>
              </a:ln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5" y="5712774"/>
            <a:ext cx="1370586" cy="7521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Counteroffers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s://tse4.mm.bing.net/th?id=OIP.QO9I8tIM_A-fEwEuZeErrAEsCl&amp;pid=15.1&amp;P=0&amp;w=296&amp;h=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26" y="2482616"/>
            <a:ext cx="5134347" cy="28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for a Counteroffer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3171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Don’t be caught off guard</a:t>
            </a:r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Have clear guidelines/procedures in place (and know what they are)</a:t>
            </a:r>
            <a:br>
              <a:rPr lang="en-US" sz="3200" dirty="0" smtClean="0"/>
            </a:br>
            <a:endParaRPr lang="en-US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Give your dean a heads up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5" y="5880485"/>
            <a:ext cx="1370586" cy="7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10777" y="2654046"/>
            <a:ext cx="8534970" cy="1325563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your great ideas?</a:t>
            </a:r>
            <a:endParaRPr lang="en-US" sz="6000" b="1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2837" y="2529542"/>
            <a:ext cx="8830849" cy="1574569"/>
          </a:xfrm>
          <a:prstGeom prst="rect">
            <a:avLst/>
          </a:prstGeom>
          <a:ln w="76200">
            <a:solidFill>
              <a:srgbClr val="008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3822391" y="-3472843"/>
            <a:ext cx="1511746" cy="8830850"/>
          </a:xfrm>
          <a:prstGeom prst="rect">
            <a:avLst/>
          </a:prstGeom>
          <a:pattFill prst="wdUpDiag">
            <a:fgClr>
              <a:srgbClr val="99CC00"/>
            </a:fgClr>
            <a:bgClr>
              <a:srgbClr val="0066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14" y="309347"/>
            <a:ext cx="8534970" cy="1325563"/>
          </a:xfrm>
          <a:solidFill>
            <a:srgbClr val="00800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99CC00"/>
                </a:solidFill>
              </a:rPr>
              <a:t>Hot Spots</a:t>
            </a:r>
            <a:endParaRPr lang="en-US" sz="6000" b="1" dirty="0">
              <a:solidFill>
                <a:srgbClr val="99CC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2838" y="161099"/>
            <a:ext cx="8830849" cy="1574569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5" y="5880485"/>
            <a:ext cx="1370586" cy="752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717" y="1757548"/>
            <a:ext cx="853497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hear from our faculty hot spots.    In your group, take a few minutes to reflect on the situation. </a:t>
            </a:r>
            <a:br>
              <a:rPr lang="en-US" sz="3200" dirty="0" smtClean="0"/>
            </a:b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Why would this faculty member say this?  </a:t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How does this make YOU feel? </a:t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can you do to improve their experiences?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85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985" y="1259838"/>
            <a:ext cx="9104026" cy="3450065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</a:rPr>
              <a:t>Thank You!</a:t>
            </a:r>
            <a:br>
              <a:rPr lang="en-US" sz="115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rgbClr val="009900"/>
                </a:solidFill>
                <a:hlinkClick r:id="rId3"/>
              </a:rPr>
              <a:t>christyc@unt.edu</a:t>
            </a:r>
            <a:r>
              <a:rPr lang="en-US" sz="2400" b="1" dirty="0" smtClean="0">
                <a:solidFill>
                  <a:srgbClr val="009900"/>
                </a:solidFill>
              </a:rPr>
              <a:t/>
            </a:r>
            <a:br>
              <a:rPr lang="en-US" sz="2400" b="1" dirty="0" smtClean="0">
                <a:solidFill>
                  <a:srgbClr val="009900"/>
                </a:solidFill>
              </a:rPr>
            </a:br>
            <a:r>
              <a:rPr lang="en-US" sz="2400" b="1" dirty="0" smtClean="0">
                <a:solidFill>
                  <a:srgbClr val="009900"/>
                </a:solidFill>
                <a:hlinkClick r:id="rId4"/>
              </a:rPr>
              <a:t>Michael.mcpherson@unt.edu</a:t>
            </a:r>
            <a:r>
              <a:rPr lang="en-US" sz="11500" b="1" dirty="0" smtClean="0">
                <a:solidFill>
                  <a:srgbClr val="009900"/>
                </a:solidFill>
              </a:rPr>
              <a:t/>
            </a:r>
            <a:br>
              <a:rPr lang="en-US" sz="11500" b="1" dirty="0" smtClean="0">
                <a:solidFill>
                  <a:srgbClr val="009900"/>
                </a:solidFill>
              </a:rPr>
            </a:br>
            <a:endParaRPr lang="en-US" sz="11500" b="1" dirty="0">
              <a:solidFill>
                <a:srgbClr val="0099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3111" y="231068"/>
            <a:ext cx="8830849" cy="642562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endParaRPr lang="en-US" sz="36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455" y="5880485"/>
            <a:ext cx="1370586" cy="752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2696" y="4709903"/>
            <a:ext cx="70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Please don’t forget to complete your survey, either on the Guidebook app or using the paper forms in the back of the room!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01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744" y="1782592"/>
            <a:ext cx="8412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8000"/>
                </a:solidFill>
              </a:rPr>
              <a:t>Hiring</a:t>
            </a:r>
            <a:r>
              <a:rPr lang="en-US" sz="4400" dirty="0" smtClean="0"/>
              <a:t> a diverse faculty</a:t>
            </a:r>
          </a:p>
          <a:p>
            <a:r>
              <a:rPr lang="en-US" sz="4400" dirty="0" smtClean="0"/>
              <a:t> is _________________ because ____________________________.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802" y="276738"/>
            <a:ext cx="1912254" cy="191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016" y="2255302"/>
            <a:ext cx="778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6600"/>
                </a:solidFill>
              </a:rPr>
              <a:t>Retaining</a:t>
            </a:r>
            <a:r>
              <a:rPr lang="en-US" sz="4400" dirty="0" smtClean="0"/>
              <a:t> a diverse faculty is _________________________ because ___________________.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202" y="540898"/>
            <a:ext cx="1912254" cy="191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3558" y="1759582"/>
            <a:ext cx="7870842" cy="4271375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348533"/>
            <a:ext cx="8391524" cy="1325563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6600"/>
                </a:solidFill>
              </a:rPr>
              <a:t>The Value of Diversity.</a:t>
            </a:r>
            <a:endParaRPr lang="en-US" sz="6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549" y="263047"/>
            <a:ext cx="8830849" cy="6338169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endParaRPr lang="en-US" sz="36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347" y="1994019"/>
            <a:ext cx="75212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Diversity fosters creativity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D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iverse learning environments make students more marketable (and better citizens)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Faculty diversity helps institution recruit and retain students </a:t>
            </a:r>
          </a:p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792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7" y="109603"/>
            <a:ext cx="4070958" cy="30532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74528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rebuchet MS"/>
                <a:cs typeface="Trebuchet MS"/>
              </a:rPr>
              <a:t>How Diverse is UNT’s Faculty? </a:t>
            </a:r>
            <a:endParaRPr lang="en-US" sz="6000" dirty="0">
              <a:latin typeface="Trebuchet MS"/>
              <a:cs typeface="Trebuchet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32132"/>
            <a:ext cx="9144000" cy="342586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Trebuchet MS"/>
              <a:cs typeface="Trebuchet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455" y="5880485"/>
            <a:ext cx="1370586" cy="752109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70042" y="3505200"/>
          <a:ext cx="8381999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93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Racial Diversity in Higher Education (2014)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580095"/>
              </p:ext>
            </p:extLst>
          </p:nvPr>
        </p:nvGraphicFramePr>
        <p:xfrm>
          <a:off x="4933950" y="2892425"/>
          <a:ext cx="4429124" cy="315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239556"/>
              </p:ext>
            </p:extLst>
          </p:nvPr>
        </p:nvGraphicFramePr>
        <p:xfrm>
          <a:off x="-1304925" y="1867296"/>
          <a:ext cx="6886575" cy="425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642342"/>
              </p:ext>
            </p:extLst>
          </p:nvPr>
        </p:nvGraphicFramePr>
        <p:xfrm>
          <a:off x="4219576" y="1867296"/>
          <a:ext cx="5333999" cy="454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24225" y="6215260"/>
            <a:ext cx="371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National Center for Education Statistics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9198" y="5958142"/>
            <a:ext cx="1370586" cy="7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Gender Diversity in Higher Education (2014)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933950" y="2892425"/>
          <a:ext cx="4429124" cy="315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-1304925" y="1867296"/>
          <a:ext cx="6886575" cy="425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3810001" y="1944885"/>
          <a:ext cx="5333999" cy="454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133784"/>
              </p:ext>
            </p:extLst>
          </p:nvPr>
        </p:nvGraphicFramePr>
        <p:xfrm>
          <a:off x="257175" y="1944886"/>
          <a:ext cx="4819650" cy="425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245831"/>
              </p:ext>
            </p:extLst>
          </p:nvPr>
        </p:nvGraphicFramePr>
        <p:xfrm>
          <a:off x="4029076" y="1944885"/>
          <a:ext cx="5438774" cy="417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17886" y="6149970"/>
            <a:ext cx="371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National Center for Education Statistics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9198" y="5958142"/>
            <a:ext cx="1370586" cy="7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98" y="5958142"/>
            <a:ext cx="1370586" cy="7521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638" y="338848"/>
            <a:ext cx="8346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+mj-lt"/>
              </a:rPr>
              <a:t>Why do faculty leave? </a:t>
            </a:r>
            <a:endParaRPr lang="en-US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5189" y="80953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</a:t>
            </a:r>
            <a:endParaRPr lang="en-US" sz="2000" b="1" dirty="0">
              <a:solidFill>
                <a:srgbClr val="008000"/>
              </a:solidFill>
              <a:latin typeface="Agency FB" panose="020B05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2069" y="2257942"/>
            <a:ext cx="7706266" cy="2876476"/>
            <a:chOff x="412069" y="2257942"/>
            <a:chExt cx="7706266" cy="2876476"/>
          </a:xfrm>
        </p:grpSpPr>
        <p:sp>
          <p:nvSpPr>
            <p:cNvPr id="15" name="TextBox 14"/>
            <p:cNvSpPr txBox="1"/>
            <p:nvPr/>
          </p:nvSpPr>
          <p:spPr>
            <a:xfrm rot="16200000">
              <a:off x="-492339" y="3162350"/>
              <a:ext cx="2824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Agency FB" panose="020B0503020202020204" pitchFamily="34" charset="0"/>
                </a:rPr>
                <a:t>Workload</a:t>
              </a:r>
              <a:endParaRPr lang="en-US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67410" y="2644792"/>
              <a:ext cx="6950925" cy="2489626"/>
              <a:chOff x="1167410" y="2644792"/>
              <a:chExt cx="6950925" cy="248962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398242" y="3633644"/>
                <a:ext cx="519405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B050"/>
                    </a:solidFill>
                    <a:latin typeface="Agency FB" panose="020B0503020202020204" pitchFamily="34" charset="0"/>
                  </a:rPr>
                  <a:t>More prestigious institution </a:t>
                </a:r>
                <a:endParaRPr lang="en-US" sz="4400" dirty="0">
                  <a:solidFill>
                    <a:srgbClr val="00B050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15346" y="3011616"/>
                <a:ext cx="295946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8000"/>
                    </a:solidFill>
                    <a:latin typeface="Agency FB" panose="020B0503020202020204" pitchFamily="34" charset="0"/>
                  </a:rPr>
                  <a:t>Increase salary</a:t>
                </a:r>
                <a:endParaRPr lang="en-US" sz="4400" dirty="0">
                  <a:solidFill>
                    <a:srgbClr val="008000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67410" y="2644792"/>
                <a:ext cx="6623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Berlin Sans FB Demi" panose="020E0802020502020306" pitchFamily="34" charset="0"/>
                  </a:rPr>
                  <a:t>Alignment with research and teaching interests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6596284" y="3612366"/>
                <a:ext cx="24593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6600"/>
                    </a:solidFill>
                    <a:latin typeface="Agency FB" panose="020B0503020202020204" pitchFamily="34" charset="0"/>
                  </a:rPr>
                  <a:t>Personal reasons</a:t>
                </a:r>
                <a:endParaRPr lang="en-US" sz="3200" dirty="0">
                  <a:solidFill>
                    <a:srgbClr val="006600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21554" y="2981424"/>
                <a:ext cx="30652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0066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Isolation</a:t>
                </a:r>
                <a:r>
                  <a:rPr lang="en-US" sz="2400" dirty="0" smtClean="0">
                    <a:solidFill>
                      <a:srgbClr val="006600"/>
                    </a:solidFill>
                    <a:latin typeface="Agency FB" panose="020B0503020202020204" pitchFamily="34" charset="0"/>
                  </a:rPr>
                  <a:t> </a:t>
                </a:r>
                <a:endParaRPr lang="en-US" sz="2400" dirty="0">
                  <a:solidFill>
                    <a:srgbClr val="006600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299030" y="3738630"/>
                <a:ext cx="15392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6600"/>
                    </a:solidFill>
                  </a:rPr>
                  <a:t>Bullies</a:t>
                </a:r>
                <a:endParaRPr lang="en-US" sz="4000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15346" y="4475936"/>
                <a:ext cx="6240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6600"/>
                    </a:solidFill>
                    <a:latin typeface="Goudy Stout" panose="0202090407030B020401" pitchFamily="18" charset="0"/>
                  </a:rPr>
                  <a:t>Work life balance</a:t>
                </a:r>
                <a:endParaRPr lang="en-US" sz="2400" dirty="0">
                  <a:solidFill>
                    <a:srgbClr val="006600"/>
                  </a:solidFill>
                  <a:latin typeface="Goudy Stout" panose="0202090407030B020401" pitchFamily="18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675933" y="5325391"/>
            <a:ext cx="4213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DEPARTMENT CHAIR</a:t>
            </a:r>
            <a:endParaRPr lang="en-US" sz="2800" b="1" dirty="0">
              <a:solidFill>
                <a:srgbClr val="006600"/>
              </a:solidFill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2513</TotalTime>
  <Words>472</Words>
  <Application>Microsoft Office PowerPoint</Application>
  <PresentationFormat>On-screen Show (4:3)</PresentationFormat>
  <Paragraphs>150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Agency FB</vt:lpstr>
      <vt:lpstr>Aharoni</vt:lpstr>
      <vt:lpstr>Arial</vt:lpstr>
      <vt:lpstr>Berlin Sans FB</vt:lpstr>
      <vt:lpstr>Berlin Sans FB Demi</vt:lpstr>
      <vt:lpstr>Calibri</vt:lpstr>
      <vt:lpstr>Calibri Light</vt:lpstr>
      <vt:lpstr>Copperplate Gothic Light</vt:lpstr>
      <vt:lpstr>Goudy Stout</vt:lpstr>
      <vt:lpstr>Trebuchet MS</vt:lpstr>
      <vt:lpstr>Wingdings</vt:lpstr>
      <vt:lpstr>Office Theme</vt:lpstr>
      <vt:lpstr> Avoiding Yet Another Search:   Programs That Support a Diverse Faculty </vt:lpstr>
      <vt:lpstr>Purpose</vt:lpstr>
      <vt:lpstr>PowerPoint Presentation</vt:lpstr>
      <vt:lpstr>PowerPoint Presentation</vt:lpstr>
      <vt:lpstr>The Value of Diversity.</vt:lpstr>
      <vt:lpstr>PowerPoint Presentation</vt:lpstr>
      <vt:lpstr>Racial Diversity in Higher Education (2014)</vt:lpstr>
      <vt:lpstr>Gender Diversity in Higher Education (2014)</vt:lpstr>
      <vt:lpstr>PowerPoint Presentation</vt:lpstr>
      <vt:lpstr>PowerPoint Presentation</vt:lpstr>
      <vt:lpstr>How healthy is your department? </vt:lpstr>
      <vt:lpstr>PowerPoint Presentation</vt:lpstr>
      <vt:lpstr>Benchmarking</vt:lpstr>
      <vt:lpstr>Faculty Mentoring Program  </vt:lpstr>
      <vt:lpstr>Faculty Affinity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Counteroffers</vt:lpstr>
      <vt:lpstr>Preparing for a Counteroffer</vt:lpstr>
      <vt:lpstr>PowerPoint Presentation</vt:lpstr>
      <vt:lpstr>Hot Spots</vt:lpstr>
      <vt:lpstr>Thank You! christyc@unt.edu Michael.mcpherson@unt.edu </vt:lpstr>
    </vt:vector>
  </TitlesOfParts>
  <Company>University of North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Changing Academic Landscape:   Moving at the Speed of Light</dc:title>
  <dc:creator>Crutsinger, Christy</dc:creator>
  <cp:lastModifiedBy>McPherson, Michael</cp:lastModifiedBy>
  <cp:revision>91</cp:revision>
  <cp:lastPrinted>2017-02-06T21:47:24Z</cp:lastPrinted>
  <dcterms:created xsi:type="dcterms:W3CDTF">2016-01-28T17:18:04Z</dcterms:created>
  <dcterms:modified xsi:type="dcterms:W3CDTF">2017-02-07T17:15:51Z</dcterms:modified>
</cp:coreProperties>
</file>