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15"/>
  </p:notesMasterIdLst>
  <p:handoutMasterIdLst>
    <p:handoutMasterId r:id="rId16"/>
  </p:handoutMasterIdLst>
  <p:sldIdLst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78" autoAdjust="0"/>
  </p:normalViewPr>
  <p:slideViewPr>
    <p:cSldViewPr snapToGrid="0">
      <p:cViewPr varScale="1">
        <p:scale>
          <a:sx n="91" d="100"/>
          <a:sy n="91" d="100"/>
        </p:scale>
        <p:origin x="126" y="90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2/24/2017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80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rgbClr val="7030A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rgbClr val="7030A0">
              <a:alpha val="5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rgbClr val="7030A0">
              <a:alpha val="65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rgbClr val="7030A0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rgbClr val="7030A0">
              <a:alpha val="65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>
            <a:off x="0" y="3443339"/>
            <a:ext cx="12192000" cy="244170"/>
          </a:xfrm>
          <a:prstGeom prst="rect">
            <a:avLst/>
          </a:prstGeom>
          <a:solidFill>
            <a:srgbClr val="7030A0">
              <a:alpha val="5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rgbClr val="7030A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rgbClr val="7030A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9" name="Rectangle 18"/>
          <p:cNvSpPr/>
          <p:nvPr/>
        </p:nvSpPr>
        <p:spPr>
          <a:xfrm>
            <a:off x="0" y="-218505"/>
            <a:ext cx="12192000" cy="3701700"/>
          </a:xfrm>
          <a:prstGeom prst="rect">
            <a:avLst/>
          </a:prstGeom>
          <a:solidFill>
            <a:schemeClr val="bg1">
              <a:lumMod val="7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4E708F12-96AD-4ED4-8132-A78F5E42C1F5}" type="datetime1">
              <a:rPr lang="en-US" smtClean="0"/>
              <a:t>2/24/2017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7691" y="1969137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6520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A170-8299-44AD-AEEF-FC686C3D7804}" type="datetime1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8313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763A-68EC-4ECD-9620-D9FE9CDDD622}" type="datetime1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483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277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8BEDD-6160-49BB-B372-861DE7DE9BA5}" type="datetime1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1921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819F-B7FD-4B29-8F66-9E318144BC2A}" type="datetime1">
              <a:rPr lang="en-US" smtClean="0"/>
              <a:t>2/24/2017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0985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159C-B6E0-4F10-9F4A-2FA57003B139}" type="datetime1">
              <a:rPr lang="en-US" smtClean="0"/>
              <a:t>2/24/2017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6354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170CBBB-D1D1-4386-A5E9-07F3477B78F3}" type="datetime1">
              <a:rPr lang="en-US" smtClean="0"/>
              <a:t>2/24/2017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1830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9FA4CAD8-0EA7-4615-B69B-B2F199EF3A93}" type="datetime1">
              <a:rPr lang="en-US" smtClean="0"/>
              <a:t>2/24/2017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060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4BD7-6953-492C-921B-E68B2D7F14C8}" type="datetime1">
              <a:rPr lang="en-US" smtClean="0"/>
              <a:t>2/24/2017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2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7D9B-D4D3-4E23-88DF-2E354FA43196}" type="datetime1">
              <a:rPr lang="en-US" smtClean="0"/>
              <a:t>2/24/2017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3075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67C5-D04E-4576-B61C-12ABA14BBD6C}" type="datetime1">
              <a:rPr lang="en-US" smtClean="0"/>
              <a:t>2/24/2017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174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rgbClr val="7030A0">
              <a:alpha val="5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bg1">
              <a:lumMod val="7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rgbClr val="7030A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rgbClr val="7030A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rgbClr val="7030A0">
              <a:alpha val="5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20F09E4-6EA4-4BF3-9FC8-FF40373B88E6}" type="datetime1">
              <a:rPr lang="en-US" smtClean="0"/>
              <a:t>2/24/2017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487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7691" y="3851910"/>
            <a:ext cx="7142364" cy="281178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Dr. Mark Urtel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Indiana University-Purdue University Indianapolis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Dr. Sandra Jowers-Barber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University of the District of Columbia Community College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Dr. Stacey Smith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Fort Hays State University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Musings &amp; Reflections from First-Year Department Chairs: An Extension of the NCA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947" y="-66037"/>
            <a:ext cx="75152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4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409" y="1848327"/>
            <a:ext cx="7910080" cy="432511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Processes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Develop strategic plan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Communication strategy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Use scheduling to reward when budgets limited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Meetings 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Accreditation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6027" y="957334"/>
            <a:ext cx="2611582" cy="10668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The Bad!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86534" y="59678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Dr. </a:t>
            </a:r>
            <a:r>
              <a:rPr lang="en-US" dirty="0" smtClean="0"/>
              <a:t>Stacey Smith</a:t>
            </a:r>
            <a:endParaRPr lang="en-US" dirty="0"/>
          </a:p>
          <a:p>
            <a:pPr algn="ctr"/>
            <a:r>
              <a:rPr lang="en-US" dirty="0" smtClean="0"/>
              <a:t>Fort Hays State University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16" y="2024134"/>
            <a:ext cx="3876884" cy="332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1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64" y="1418152"/>
            <a:ext cx="10972800" cy="4325112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Culture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College culture seeping into department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Conversations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Team building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Focus on micro culture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Sharing information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Engaging critics in non-threatening ways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Opportunity! New department, new beginnings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18" y="540327"/>
            <a:ext cx="2476934" cy="10668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The Ugly!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86534" y="59678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Dr. Stacey Smith</a:t>
            </a:r>
            <a:endParaRPr lang="en-US" dirty="0"/>
          </a:p>
          <a:p>
            <a:pPr algn="ctr"/>
            <a:r>
              <a:rPr lang="en-US" dirty="0" smtClean="0"/>
              <a:t>Fort Hays State University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796" y="1607127"/>
            <a:ext cx="5017077" cy="314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1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16275" y="1275485"/>
            <a:ext cx="7415647" cy="549938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Dr. Mark Urtel, Chair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Department of Kinesiology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IUPUI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Indianapolis, IN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317.278.2015</a:t>
            </a:r>
          </a:p>
          <a:p>
            <a:r>
              <a:rPr lang="en-US" i="1" dirty="0">
                <a:solidFill>
                  <a:schemeClr val="tx1"/>
                </a:solidFill>
              </a:rPr>
              <a:t>murtel1@iupui.edu</a:t>
            </a:r>
            <a:endParaRPr lang="en-US" i="1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Dr. </a:t>
            </a:r>
            <a:r>
              <a:rPr lang="en-US" b="1" dirty="0" smtClean="0">
                <a:solidFill>
                  <a:schemeClr val="tx1"/>
                </a:solidFill>
              </a:rPr>
              <a:t>Stacey Smith, </a:t>
            </a:r>
            <a:r>
              <a:rPr lang="en-US" b="1" dirty="0">
                <a:solidFill>
                  <a:schemeClr val="tx1"/>
                </a:solidFill>
              </a:rPr>
              <a:t>Chair</a:t>
            </a:r>
          </a:p>
          <a:p>
            <a:r>
              <a:rPr lang="en-US" dirty="0">
                <a:solidFill>
                  <a:schemeClr val="tx1"/>
                </a:solidFill>
              </a:rPr>
              <a:t>Department of </a:t>
            </a:r>
            <a:r>
              <a:rPr lang="en-US" dirty="0" smtClean="0">
                <a:solidFill>
                  <a:schemeClr val="tx1"/>
                </a:solidFill>
              </a:rPr>
              <a:t>Applied Business Studies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Fort Hays State University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Hays, KS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785.628.4696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i="1" dirty="0" smtClean="0">
                <a:solidFill>
                  <a:schemeClr val="tx1"/>
                </a:solidFill>
              </a:rPr>
              <a:t>slgsmith@fhsu.edu</a:t>
            </a:r>
            <a:endParaRPr lang="en-US" i="1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Dr. </a:t>
            </a:r>
            <a:r>
              <a:rPr lang="en-US" b="1" dirty="0" smtClean="0">
                <a:solidFill>
                  <a:schemeClr val="tx1"/>
                </a:solidFill>
              </a:rPr>
              <a:t>Sandra Jowers-Barber, </a:t>
            </a:r>
            <a:r>
              <a:rPr lang="en-US" b="1" dirty="0">
                <a:solidFill>
                  <a:schemeClr val="tx1"/>
                </a:solidFill>
              </a:rPr>
              <a:t>Chair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Humanities Division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University of the District of Columbia Community College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Washington, D.C.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202.274.5797</a:t>
            </a:r>
          </a:p>
          <a:p>
            <a:r>
              <a:rPr lang="en-US" i="1" dirty="0">
                <a:solidFill>
                  <a:schemeClr val="tx1"/>
                </a:solidFill>
              </a:rPr>
              <a:t>sjowers@udc.edu</a:t>
            </a:r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516275" y="561109"/>
            <a:ext cx="5281851" cy="714376"/>
          </a:xfrm>
        </p:spPr>
        <p:txBody>
          <a:bodyPr/>
          <a:lstStyle/>
          <a:p>
            <a:r>
              <a:rPr lang="en-US" u="sng" dirty="0" smtClean="0"/>
              <a:t>Contact Information</a:t>
            </a:r>
            <a:endParaRPr lang="en-US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3948">
            <a:off x="6467900" y="1912619"/>
            <a:ext cx="4522382" cy="380832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607963" y="3038302"/>
            <a:ext cx="4322618" cy="1"/>
          </a:xfrm>
          <a:prstGeom prst="line">
            <a:avLst/>
          </a:prstGeom>
          <a:ln w="88900" cmpd="thickThin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07963" y="4906587"/>
            <a:ext cx="4322618" cy="1"/>
          </a:xfrm>
          <a:prstGeom prst="line">
            <a:avLst/>
          </a:prstGeom>
          <a:ln w="88900" cmpd="thickThin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42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2016 New Chair Alliance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Networking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Shared experiences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Introduction/Background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659" y="1454727"/>
            <a:ext cx="4367333" cy="436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Program Review</a:t>
            </a:r>
          </a:p>
          <a:p>
            <a:r>
              <a:rPr lang="en-US" sz="3200" dirty="0">
                <a:solidFill>
                  <a:schemeClr val="tx1"/>
                </a:solidFill>
              </a:rPr>
              <a:t>Accreditation</a:t>
            </a:r>
          </a:p>
          <a:p>
            <a:r>
              <a:rPr lang="en-US" sz="3200" dirty="0">
                <a:solidFill>
                  <a:schemeClr val="tx1"/>
                </a:solidFill>
              </a:rPr>
              <a:t>0 credit hour course development</a:t>
            </a:r>
          </a:p>
          <a:p>
            <a:r>
              <a:rPr lang="en-US" sz="3200" dirty="0">
                <a:solidFill>
                  <a:schemeClr val="tx1"/>
                </a:solidFill>
              </a:rPr>
              <a:t>Gen Ed course approvals</a:t>
            </a:r>
          </a:p>
          <a:p>
            <a:r>
              <a:rPr lang="en-US" sz="3200" dirty="0">
                <a:solidFill>
                  <a:schemeClr val="tx1"/>
                </a:solidFill>
              </a:rPr>
              <a:t>Course unification</a:t>
            </a:r>
          </a:p>
          <a:p>
            <a:r>
              <a:rPr lang="en-US" sz="3200" dirty="0">
                <a:solidFill>
                  <a:schemeClr val="tx1"/>
                </a:solidFill>
              </a:rPr>
              <a:t>Minors / Certifications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The Good!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86534" y="59678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Dr. Mark Urtel</a:t>
            </a:r>
          </a:p>
          <a:p>
            <a:pPr algn="ctr"/>
            <a:r>
              <a:rPr lang="en-US" dirty="0"/>
              <a:t>Indiana University-Purdue University Indianapolis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3"/>
          <a:srcRect l="2508" r="2508"/>
          <a:stretch>
            <a:fillRect/>
          </a:stretch>
        </p:blipFill>
        <p:spPr>
          <a:xfrm>
            <a:off x="7245601" y="1413453"/>
            <a:ext cx="4552843" cy="359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4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337" y="2426070"/>
            <a:ext cx="4502727" cy="432511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Audits / Reports</a:t>
            </a:r>
          </a:p>
          <a:p>
            <a:r>
              <a:rPr lang="en-US" sz="3200" dirty="0">
                <a:solidFill>
                  <a:schemeClr val="tx1"/>
                </a:solidFill>
              </a:rPr>
              <a:t>Course scheduling </a:t>
            </a:r>
          </a:p>
          <a:p>
            <a:r>
              <a:rPr lang="en-US" sz="3200" dirty="0">
                <a:solidFill>
                  <a:schemeClr val="tx1"/>
                </a:solidFill>
              </a:rPr>
              <a:t>Facility Coordination</a:t>
            </a:r>
          </a:p>
          <a:p>
            <a:r>
              <a:rPr lang="en-US" sz="3200" dirty="0">
                <a:solidFill>
                  <a:schemeClr val="tx1"/>
                </a:solidFill>
              </a:rPr>
              <a:t>Some data collection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1086" y="1430770"/>
            <a:ext cx="3131127" cy="10668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The Bad!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86534" y="59678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Dr. Mark Urtel</a:t>
            </a:r>
          </a:p>
          <a:p>
            <a:pPr algn="ctr"/>
            <a:r>
              <a:rPr lang="en-US" dirty="0"/>
              <a:t>Indiana University-Purdue University Indianapolis</a:t>
            </a: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/>
          <a:srcRect t="19019" b="19019"/>
          <a:stretch>
            <a:fillRect/>
          </a:stretch>
        </p:blipFill>
        <p:spPr>
          <a:xfrm>
            <a:off x="526473" y="1028987"/>
            <a:ext cx="5513491" cy="435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7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Complaints / conflicts among or </a:t>
            </a: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between </a:t>
            </a:r>
            <a:r>
              <a:rPr lang="en-US" sz="3200" dirty="0">
                <a:solidFill>
                  <a:schemeClr val="tx1"/>
                </a:solidFill>
              </a:rPr>
              <a:t>students, faculty, and </a:t>
            </a:r>
            <a:r>
              <a:rPr lang="en-US" sz="3200" dirty="0" smtClean="0">
                <a:solidFill>
                  <a:schemeClr val="tx1"/>
                </a:solidFill>
              </a:rPr>
              <a:t>staff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The politics of it </a:t>
            </a:r>
            <a:r>
              <a:rPr lang="en-US" sz="3200" dirty="0" smtClean="0">
                <a:solidFill>
                  <a:schemeClr val="tx1"/>
                </a:solidFill>
              </a:rPr>
              <a:t>all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Merit </a:t>
            </a:r>
            <a:r>
              <a:rPr lang="en-US" sz="3200" dirty="0" smtClean="0">
                <a:solidFill>
                  <a:schemeClr val="tx1"/>
                </a:solidFill>
              </a:rPr>
              <a:t>pay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The Ugly!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86534" y="59678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Dr. Mark Urtel</a:t>
            </a:r>
          </a:p>
          <a:p>
            <a:pPr algn="ctr"/>
            <a:r>
              <a:rPr lang="en-US" dirty="0"/>
              <a:t>Indiana University-Purdue University Indianapolis</a:t>
            </a:r>
          </a:p>
        </p:txBody>
      </p:sp>
      <p:pic>
        <p:nvPicPr>
          <p:cNvPr id="8" name="Picture Placeholder 7"/>
          <p:cNvPicPr>
            <a:picLocks noChangeAspect="1"/>
          </p:cNvPicPr>
          <p:nvPr/>
        </p:nvPicPr>
        <p:blipFill>
          <a:blip r:embed="rId3"/>
          <a:srcRect l="2370" r="2370"/>
          <a:stretch>
            <a:fillRect/>
          </a:stretch>
        </p:blipFill>
        <p:spPr>
          <a:xfrm>
            <a:off x="7091456" y="1143000"/>
            <a:ext cx="5013428" cy="395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65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010" y="2105891"/>
            <a:ext cx="10972800" cy="4325112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Really wanting to be chair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My leadership style: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	Servant </a:t>
            </a:r>
            <a:r>
              <a:rPr lang="en-US" dirty="0">
                <a:solidFill>
                  <a:schemeClr val="tx1"/>
                </a:solidFill>
              </a:rPr>
              <a:t>Leadership or no leadership at </a:t>
            </a:r>
            <a:r>
              <a:rPr lang="en-US" dirty="0" smtClean="0">
                <a:solidFill>
                  <a:schemeClr val="tx1"/>
                </a:solidFill>
              </a:rPr>
              <a:t>al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Know the expertise you bring to the </a:t>
            </a:r>
            <a:r>
              <a:rPr lang="en-US" dirty="0" smtClean="0">
                <a:solidFill>
                  <a:schemeClr val="tx1"/>
                </a:solidFill>
              </a:rPr>
              <a:t>position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Improve the student </a:t>
            </a:r>
            <a:r>
              <a:rPr lang="en-US" dirty="0" smtClean="0">
                <a:solidFill>
                  <a:schemeClr val="tx1"/>
                </a:solidFill>
              </a:rPr>
              <a:t>experience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Remember, </a:t>
            </a:r>
            <a:r>
              <a:rPr lang="en-US" dirty="0">
                <a:solidFill>
                  <a:schemeClr val="tx1"/>
                </a:solidFill>
              </a:rPr>
              <a:t>it is not “your” </a:t>
            </a:r>
            <a:r>
              <a:rPr lang="en-US" dirty="0" smtClean="0">
                <a:solidFill>
                  <a:schemeClr val="tx1"/>
                </a:solidFill>
              </a:rPr>
              <a:t>department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081" y="1149927"/>
            <a:ext cx="10972800" cy="10668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The Good! 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86534" y="59678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Dr. </a:t>
            </a:r>
            <a:r>
              <a:rPr lang="en-US" dirty="0" smtClean="0"/>
              <a:t>Sandra Jowers-Barber</a:t>
            </a:r>
            <a:endParaRPr lang="en-US" dirty="0"/>
          </a:p>
          <a:p>
            <a:pPr algn="ctr"/>
            <a:r>
              <a:rPr lang="en-US" dirty="0" smtClean="0"/>
              <a:t>University of the District of Columbia Community College</a:t>
            </a:r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732" y="799471"/>
            <a:ext cx="3465149" cy="516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7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2228" y="1965882"/>
            <a:ext cx="7596238" cy="4325112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Taking a long vacant chair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Dealing with faculty who wanted to be </a:t>
            </a:r>
            <a:r>
              <a:rPr lang="en-US" dirty="0" smtClean="0">
                <a:solidFill>
                  <a:schemeClr val="tx1"/>
                </a:solidFill>
              </a:rPr>
              <a:t>chair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Fostering unity and moving </a:t>
            </a:r>
            <a:r>
              <a:rPr lang="en-US" dirty="0" smtClean="0">
                <a:solidFill>
                  <a:schemeClr val="tx1"/>
                </a:solidFill>
              </a:rPr>
              <a:t>forward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Steering divided support for curriculum </a:t>
            </a:r>
            <a:r>
              <a:rPr lang="en-US" dirty="0" smtClean="0">
                <a:solidFill>
                  <a:schemeClr val="tx1"/>
                </a:solidFill>
              </a:rPr>
              <a:t>change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Accepting the fact that “the union says you are not one of us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6356" y="1017010"/>
            <a:ext cx="2282456" cy="10668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The Bad!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86534" y="59678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Dr. </a:t>
            </a:r>
            <a:r>
              <a:rPr lang="en-US" dirty="0" smtClean="0"/>
              <a:t>Sandra Jowers-Barber</a:t>
            </a:r>
            <a:endParaRPr lang="en-US" dirty="0"/>
          </a:p>
          <a:p>
            <a:pPr algn="ctr"/>
            <a:r>
              <a:rPr lang="en-US" dirty="0" smtClean="0"/>
              <a:t>University of the District of Columbia Community College</a:t>
            </a:r>
            <a:endParaRPr lang="en-US" dirty="0"/>
          </a:p>
        </p:txBody>
      </p:sp>
      <p:pic>
        <p:nvPicPr>
          <p:cNvPr id="9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2" y="1089891"/>
            <a:ext cx="3512980" cy="468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3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791" y="2093561"/>
            <a:ext cx="10972800" cy="4325112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Leading during challenging times</a:t>
            </a:r>
            <a:endParaRPr lang="en-US" sz="3200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Surviving public (unpleasant) leadership changes.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(Re)assuring and (re)engaging faculty who want to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move </a:t>
            </a:r>
            <a:r>
              <a:rPr lang="en-US" dirty="0">
                <a:solidFill>
                  <a:schemeClr val="tx1"/>
                </a:solidFill>
              </a:rPr>
              <a:t>forward.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Learning when and how to cut dead weight.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Understanding you are the chair for All of the faculty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264" y="1174173"/>
            <a:ext cx="10972800" cy="10668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The Ugly!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86534" y="59678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Dr. </a:t>
            </a:r>
            <a:r>
              <a:rPr lang="en-US" dirty="0" smtClean="0"/>
              <a:t>Sandra Jowers-Barber</a:t>
            </a:r>
            <a:endParaRPr lang="en-US" dirty="0"/>
          </a:p>
          <a:p>
            <a:pPr algn="ctr"/>
            <a:r>
              <a:rPr lang="en-US" dirty="0" smtClean="0"/>
              <a:t>University of the District of Columbia Community College</a:t>
            </a:r>
            <a:endParaRPr lang="en-US" dirty="0"/>
          </a:p>
        </p:txBody>
      </p: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2385">
            <a:off x="7620973" y="1341206"/>
            <a:ext cx="4031250" cy="265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4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073" y="1426607"/>
            <a:ext cx="4658591" cy="4325112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Character </a:t>
            </a:r>
            <a:endParaRPr lang="en-US" sz="3200" dirty="0">
              <a:solidFill>
                <a:schemeClr val="tx1"/>
              </a:solidFill>
            </a:endParaRP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Know thyself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Do not lead with an ego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Open communication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Emotional intelligence</a:t>
            </a:r>
          </a:p>
          <a:p>
            <a:pPr lvl="1"/>
            <a:r>
              <a:rPr lang="en-US" sz="2800" dirty="0" smtClean="0">
                <a:solidFill>
                  <a:schemeClr val="tx1"/>
                </a:solidFill>
              </a:rPr>
              <a:t>Be kind and polite</a:t>
            </a:r>
          </a:p>
          <a:p>
            <a:pPr lvl="1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454" y="663161"/>
            <a:ext cx="3255818" cy="10668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</a:rPr>
              <a:t>The Good!</a:t>
            </a:r>
            <a:endParaRPr lang="en-US" b="1" u="sn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39" y="5947410"/>
            <a:ext cx="1466850" cy="666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86534" y="59678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Dr. </a:t>
            </a:r>
            <a:r>
              <a:rPr lang="en-US" dirty="0" smtClean="0"/>
              <a:t>Stacey Smith</a:t>
            </a:r>
            <a:endParaRPr lang="en-US" dirty="0"/>
          </a:p>
          <a:p>
            <a:pPr algn="ctr"/>
            <a:r>
              <a:rPr lang="en-US" dirty="0" smtClean="0"/>
              <a:t>Fort Hays State University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077" y="1328178"/>
            <a:ext cx="5316286" cy="40439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081" y="4512564"/>
            <a:ext cx="2264762" cy="22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6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es strategy  proposal presentation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les strategy  proposal presentation" id="{046EAC39-0F7A-434B-A008-25AEA0734A86}" vid="{35BA20B6-3833-4B27-995B-0B2F0A323CD3}"/>
    </a:ext>
  </a:extLst>
</a:theme>
</file>

<file path=ppt/theme/theme2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49BB7A1-C70F-403E-B471-F185B83BA8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380</Words>
  <Application>Microsoft Office PowerPoint</Application>
  <PresentationFormat>Widescreen</PresentationFormat>
  <Paragraphs>110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Calibri Light</vt:lpstr>
      <vt:lpstr>Georgia</vt:lpstr>
      <vt:lpstr>Wingdings 2</vt:lpstr>
      <vt:lpstr>Sales strategy  proposal presentation</vt:lpstr>
      <vt:lpstr>Musings &amp; Reflections from First-Year Department Chairs: An Extension of the NCA</vt:lpstr>
      <vt:lpstr>Introduction/Background</vt:lpstr>
      <vt:lpstr>The Good!</vt:lpstr>
      <vt:lpstr>The Bad!</vt:lpstr>
      <vt:lpstr>The Ugly!</vt:lpstr>
      <vt:lpstr>The Good! </vt:lpstr>
      <vt:lpstr>The Bad!</vt:lpstr>
      <vt:lpstr>The Ugly!</vt:lpstr>
      <vt:lpstr>The Good!</vt:lpstr>
      <vt:lpstr>The Bad!</vt:lpstr>
      <vt:lpstr>The Ugly!</vt:lpstr>
      <vt:lpstr>Contact Information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2017-02-10T02:28:15Z</dcterms:created>
  <dcterms:modified xsi:type="dcterms:W3CDTF">2017-02-24T17:15:59Z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TC034605579991</vt:lpwstr>
  </property>
</Properties>
</file>