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74" r:id="rId10"/>
    <p:sldId id="263" r:id="rId11"/>
    <p:sldId id="275" r:id="rId12"/>
    <p:sldId id="265" r:id="rId13"/>
    <p:sldId id="266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8" r:id="rId22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7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E81D8D34-1A60-44F6-8B1B-9B8EE43F43E4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931F817E-54CC-4ED7-BC01-DFCFF24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E569B923-7C70-4E6A-B866-882F05E5F73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8107AB18-75EE-40BD-A0CF-6A075FFD3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AB18-75EE-40BD-A0CF-6A075FFD32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9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0596" indent="-470596">
              <a:buFont typeface="+mj-lt"/>
              <a:buAutoNum type="arabicPeriod"/>
            </a:pPr>
            <a:r>
              <a:rPr lang="en-US" dirty="0"/>
              <a:t>Give participants 3-4 minutes to respond to question by writing one idea (word or phrase) on post-its.</a:t>
            </a:r>
          </a:p>
          <a:p>
            <a:pPr marL="470596" indent="-470596">
              <a:buFont typeface="+mj-lt"/>
              <a:buAutoNum type="arabicPeriod"/>
            </a:pPr>
            <a:r>
              <a:rPr lang="en-US" dirty="0"/>
              <a:t>All randomly put post-its on board/wall</a:t>
            </a:r>
          </a:p>
          <a:p>
            <a:pPr marL="470596" indent="-470596">
              <a:buFont typeface="+mj-lt"/>
              <a:buAutoNum type="arabicPeriod"/>
            </a:pPr>
            <a:r>
              <a:rPr lang="en-US" dirty="0"/>
              <a:t>SILENTLY group moves post-its so ideas are placed with others they have affinity for (related)</a:t>
            </a:r>
          </a:p>
          <a:p>
            <a:pPr marL="470596" indent="-470596">
              <a:buFont typeface="+mj-lt"/>
              <a:buAutoNum type="arabicPeriod"/>
            </a:pPr>
            <a:r>
              <a:rPr lang="en-US" dirty="0"/>
              <a:t>Continue moving post-its until everyone is satisfied that they are “where they belong”</a:t>
            </a:r>
          </a:p>
          <a:p>
            <a:pPr marL="470596" indent="-470596">
              <a:buFont typeface="+mj-lt"/>
              <a:buAutoNum type="arabicPeriod"/>
            </a:pPr>
            <a:r>
              <a:rPr lang="en-US" dirty="0"/>
              <a:t>Leader reads grouping, participants offer title or category heading for each</a:t>
            </a:r>
          </a:p>
          <a:p>
            <a:pPr marL="470596" indent="-470596">
              <a:buFont typeface="+mj-lt"/>
              <a:buAutoNum type="arabicPeriod"/>
            </a:pPr>
            <a:r>
              <a:rPr lang="en-US" dirty="0"/>
              <a:t>The post-its in each category are counted and the number added to the header</a:t>
            </a:r>
          </a:p>
          <a:p>
            <a:pPr marL="470596" indent="-470596">
              <a:buFont typeface="+mj-lt"/>
              <a:buAutoNum type="arabicPeriod"/>
            </a:pPr>
            <a:r>
              <a:rPr lang="en-US" dirty="0"/>
              <a:t>The results are captured and distributed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AB18-75EE-40BD-A0CF-6A075FFD32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3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AB18-75EE-40BD-A0CF-6A075FFD32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7AB18-75EE-40BD-A0CF-6A075FFD32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E1853E-BFC9-44C3-8A24-4621E063EF41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39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F00F-121D-4C49-A8BC-9BEAFA72E09B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EE5A-CBF6-4837-85E7-EF28F53F38C9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6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1264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64907"/>
            <a:ext cx="10178322" cy="471195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6590-1527-44D1-9792-E57636A8AC15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0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B4198C-F570-4472-9549-3DAAF1BF51B7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51219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3595-AF6B-4384-A069-ACB7E80A6C5B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70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A21D-2C47-4266-99A7-BF7406F0FD25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6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90CA-75F1-4722-A037-ABD5EE48586B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73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233-CF61-4725-86AB-428E08F1CC31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0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5990B8D-52A2-4F12-879D-AD7CAED47E74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668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21508B5-465A-40C4-BD85-01971867B946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6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6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1483567"/>
            <a:ext cx="10178322" cy="473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F2EE9AE-96B6-4E30-9FDF-43F69270E2CA}" type="datetime1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1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kress@Georgia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kress101@gmail.com" TargetMode="External"/><Relationship Id="rId4" Type="http://schemas.openxmlformats.org/officeDocument/2006/relationships/hyperlink" Target="mailto:jkress@Georgia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755781"/>
            <a:ext cx="10318418" cy="3254158"/>
          </a:xfrm>
        </p:spPr>
        <p:txBody>
          <a:bodyPr/>
          <a:lstStyle/>
          <a:p>
            <a:r>
              <a:rPr lang="en-US" sz="3600" dirty="0"/>
              <a:t>New tools for new roles in Outcomes assessment and improvement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4609322"/>
            <a:ext cx="8045373" cy="2112153"/>
          </a:xfrm>
        </p:spPr>
        <p:txBody>
          <a:bodyPr>
            <a:normAutofit/>
          </a:bodyPr>
          <a:lstStyle/>
          <a:p>
            <a:r>
              <a:rPr lang="en-US" dirty="0"/>
              <a:t>Dr. Jackie Kress</a:t>
            </a:r>
          </a:p>
          <a:p>
            <a:r>
              <a:rPr lang="en-US" dirty="0"/>
              <a:t>Georgian Court University</a:t>
            </a:r>
          </a:p>
          <a:p>
            <a:r>
              <a:rPr lang="en-US" dirty="0">
                <a:hlinkClick r:id="rId2"/>
              </a:rPr>
              <a:t>Jkress@Georgian.edu</a:t>
            </a:r>
            <a:endParaRPr lang="en-US" dirty="0"/>
          </a:p>
          <a:p>
            <a:r>
              <a:rPr lang="en-US" dirty="0"/>
              <a:t>February 9, 2017</a:t>
            </a:r>
          </a:p>
        </p:txBody>
      </p:sp>
    </p:spTree>
    <p:extLst>
      <p:ext uri="{BB962C8B-B14F-4D97-AF65-F5344CB8AC3E}">
        <p14:creationId xmlns:p14="http://schemas.microsoft.com/office/powerpoint/2010/main" val="119402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Affinity Diagrams (</a:t>
            </a:r>
            <a:r>
              <a:rPr lang="en-US" sz="2800" dirty="0"/>
              <a:t>aka</a:t>
            </a:r>
            <a:r>
              <a:rPr lang="en-US" dirty="0"/>
              <a:t> </a:t>
            </a:r>
            <a:r>
              <a:rPr lang="en-US" dirty="0" err="1"/>
              <a:t>kj</a:t>
            </a:r>
            <a:r>
              <a:rPr lang="en-US" dirty="0"/>
              <a:t> method)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03649"/>
            <a:ext cx="10178322" cy="5171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instead of brainstorming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Traditional brainstorming </a:t>
            </a:r>
            <a:r>
              <a:rPr lang="en-US" dirty="0"/>
              <a:t>– often only 8-10 ideas generated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/>
              <a:t>1 per person)</a:t>
            </a:r>
          </a:p>
          <a:p>
            <a:pPr marL="0" indent="0">
              <a:buNone/>
            </a:pPr>
            <a:r>
              <a:rPr lang="en-US" dirty="0"/>
              <a:t>	most aggressive/highest ranking voice dominates</a:t>
            </a:r>
          </a:p>
          <a:p>
            <a:pPr marL="0" indent="0">
              <a:buNone/>
            </a:pPr>
            <a:r>
              <a:rPr lang="en-US" dirty="0"/>
              <a:t>	chaining of ideas creates vectors and limits alternate directions of ideation</a:t>
            </a:r>
          </a:p>
          <a:p>
            <a:pPr marL="0" indent="0">
              <a:buNone/>
            </a:pPr>
            <a:r>
              <a:rPr lang="en-US" dirty="0"/>
              <a:t>	no indication of strength of idea – once on the board, not repeated</a:t>
            </a:r>
          </a:p>
          <a:p>
            <a:pPr marL="0" indent="0">
              <a:buNone/>
            </a:pPr>
            <a:r>
              <a:rPr lang="en-US" dirty="0"/>
              <a:t>	contributions “edited” as they are being captured</a:t>
            </a:r>
          </a:p>
          <a:p>
            <a:pPr marL="0" indent="0">
              <a:buNone/>
            </a:pPr>
            <a:r>
              <a:rPr lang="en-US" dirty="0"/>
              <a:t>	not supportive of the soft-spoken, detail-thinker, 30,000ft perspective, or worry-wart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Affinity Diagrams</a:t>
            </a:r>
          </a:p>
          <a:p>
            <a:pPr marL="0" indent="0">
              <a:buNone/>
            </a:pPr>
            <a:r>
              <a:rPr lang="en-US" dirty="0"/>
              <a:t>Gives every voice equal respect and opportunity to impact group</a:t>
            </a:r>
          </a:p>
          <a:p>
            <a:pPr marL="0" indent="0">
              <a:buNone/>
            </a:pPr>
            <a:r>
              <a:rPr lang="en-US" dirty="0"/>
              <a:t>Controls for power and rank effects – outcomes speak for the group, not individuals</a:t>
            </a:r>
          </a:p>
          <a:p>
            <a:pPr marL="0" indent="0">
              <a:buNone/>
            </a:pPr>
            <a:r>
              <a:rPr lang="en-US" dirty="0"/>
              <a:t>Accommodates and captures “outliers” and naysayers</a:t>
            </a:r>
          </a:p>
          <a:p>
            <a:pPr marL="0" indent="0">
              <a:buNone/>
            </a:pPr>
            <a:r>
              <a:rPr lang="en-US" dirty="0"/>
              <a:t>Generates and organizes large amounts of information in brief period</a:t>
            </a:r>
          </a:p>
          <a:p>
            <a:pPr marL="0" indent="0">
              <a:buNone/>
            </a:pPr>
            <a:r>
              <a:rPr lang="en-US" dirty="0"/>
              <a:t>Also can be used in classes – assess prior knowledge, review a topic, identify issues…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0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you choose </a:t>
            </a:r>
            <a:r>
              <a:rPr lang="en-US" dirty="0" err="1"/>
              <a:t>gcu</a:t>
            </a:r>
            <a:r>
              <a:rPr lang="en-US" dirty="0"/>
              <a:t>?  </a:t>
            </a:r>
            <a:r>
              <a:rPr lang="en-US" sz="2400" dirty="0"/>
              <a:t>33R/6P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81777" y="1588167"/>
            <a:ext cx="5717406" cy="47260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00892" y="1588167"/>
            <a:ext cx="4278299" cy="47260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7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21264"/>
          </a:xfrm>
        </p:spPr>
        <p:txBody>
          <a:bodyPr/>
          <a:lstStyle/>
          <a:p>
            <a:r>
              <a:rPr lang="en-US" dirty="0"/>
              <a:t>Affinity outcomes – syllabus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75126"/>
            <a:ext cx="10178322" cy="4991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26 faculty in the School of Health Professions  -  6 minutes – 158 responses!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are the components of an excellent syllabus?</a:t>
            </a:r>
          </a:p>
          <a:p>
            <a:pPr marL="0" indent="0">
              <a:buNone/>
            </a:pPr>
            <a:r>
              <a:rPr lang="en-US" sz="2400" dirty="0"/>
              <a:t>	Course and Faculty Information 			33</a:t>
            </a:r>
          </a:p>
          <a:p>
            <a:pPr marL="0" indent="0">
              <a:buNone/>
            </a:pPr>
            <a:r>
              <a:rPr lang="en-US" sz="2400" dirty="0"/>
              <a:t>	About the Course					12</a:t>
            </a:r>
          </a:p>
          <a:p>
            <a:pPr marL="0" indent="0">
              <a:buNone/>
            </a:pPr>
            <a:r>
              <a:rPr lang="en-US" sz="2400" dirty="0"/>
              <a:t>	Calendar Information/Schedule			18</a:t>
            </a:r>
          </a:p>
          <a:p>
            <a:pPr marL="0" indent="0">
              <a:buNone/>
            </a:pPr>
            <a:r>
              <a:rPr lang="en-US" sz="2400" dirty="0"/>
              <a:t>	Course Outcomes/Learning Expectations		32</a:t>
            </a:r>
          </a:p>
          <a:p>
            <a:pPr marL="0" indent="0">
              <a:buNone/>
            </a:pPr>
            <a:r>
              <a:rPr lang="en-US" sz="2400" dirty="0"/>
              <a:t>	Policies							14</a:t>
            </a:r>
          </a:p>
          <a:p>
            <a:pPr marL="0" indent="0">
              <a:buNone/>
            </a:pPr>
            <a:r>
              <a:rPr lang="en-US" sz="2400" dirty="0"/>
              <a:t>	Grading						14</a:t>
            </a:r>
          </a:p>
          <a:p>
            <a:pPr marL="0" indent="0">
              <a:buNone/>
            </a:pPr>
            <a:r>
              <a:rPr lang="en-US" sz="2400" dirty="0"/>
              <a:t>	Assignments						22</a:t>
            </a:r>
          </a:p>
          <a:p>
            <a:pPr marL="0" indent="0">
              <a:buNone/>
            </a:pPr>
            <a:r>
              <a:rPr lang="en-US" sz="2400" dirty="0"/>
              <a:t>	Books &amp; Reference Materials				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6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68404"/>
            <a:ext cx="10178322" cy="55056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Use to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prioritize, guide choices, or select action items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Traditional balloting </a:t>
            </a:r>
          </a:p>
          <a:p>
            <a:pPr marL="914400" lvl="2" indent="0">
              <a:buNone/>
            </a:pPr>
            <a:r>
              <a:rPr lang="en-US" sz="2200" dirty="0"/>
              <a:t>Binary – either you win or you loose</a:t>
            </a:r>
          </a:p>
          <a:p>
            <a:pPr marL="914400" lvl="2" indent="0">
              <a:buNone/>
            </a:pPr>
            <a:r>
              <a:rPr lang="en-US" sz="2200" dirty="0"/>
              <a:t>Forces choice and suggests one option has everyone’s support</a:t>
            </a:r>
          </a:p>
          <a:p>
            <a:pPr marL="914400" lvl="2" indent="0">
              <a:buNone/>
            </a:pPr>
            <a:r>
              <a:rPr lang="en-US" sz="2200" dirty="0"/>
              <a:t>No second option, if first one doesn’t work out </a:t>
            </a:r>
          </a:p>
          <a:p>
            <a:pPr marL="914400" lvl="2" indent="0">
              <a:buNone/>
            </a:pPr>
            <a:r>
              <a:rPr lang="en-US" sz="2200" dirty="0"/>
              <a:t>No information about perspectives on most options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Dot Voting (Vegas Voting)</a:t>
            </a:r>
          </a:p>
          <a:p>
            <a:pPr marL="0" indent="0">
              <a:buNone/>
            </a:pPr>
            <a:r>
              <a:rPr lang="en-US" sz="2200" dirty="0"/>
              <a:t>Works well for showing preferences/opinions</a:t>
            </a:r>
          </a:p>
          <a:p>
            <a:pPr marL="0" indent="0">
              <a:buNone/>
            </a:pPr>
            <a:r>
              <a:rPr lang="en-US" sz="2200" dirty="0"/>
              <a:t>Limits long or charged statements of opinion</a:t>
            </a:r>
          </a:p>
          <a:p>
            <a:pPr marL="0" indent="0">
              <a:buNone/>
            </a:pPr>
            <a:r>
              <a:rPr lang="en-US" sz="2200" dirty="0"/>
              <a:t>Visual information simplifies interpretation of results</a:t>
            </a:r>
          </a:p>
          <a:p>
            <a:pPr marL="0" indent="0">
              <a:buNone/>
            </a:pPr>
            <a:r>
              <a:rPr lang="en-US" sz="2200" dirty="0"/>
              <a:t>Different formats – different advantages</a:t>
            </a:r>
          </a:p>
          <a:p>
            <a:pPr marL="0" indent="0">
              <a:buNone/>
            </a:pPr>
            <a:r>
              <a:rPr lang="en-US" sz="2200" dirty="0"/>
              <a:t>	GYR – Yes! Maybe? No!   GGYYRR – strength of response   GGGG – this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7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86" r="4786"/>
          <a:stretch>
            <a:fillRect/>
          </a:stretch>
        </p:blipFill>
        <p:spPr>
          <a:xfrm>
            <a:off x="980308" y="539015"/>
            <a:ext cx="6080617" cy="56692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Development options Prioritized </a:t>
            </a:r>
            <a:r>
              <a:rPr lang="en-US" sz="1600" dirty="0"/>
              <a:t>14p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Six ideas proposed</a:t>
            </a:r>
          </a:p>
          <a:p>
            <a:r>
              <a:rPr lang="en-US" dirty="0"/>
              <a:t>14 faculty</a:t>
            </a:r>
          </a:p>
          <a:p>
            <a:r>
              <a:rPr lang="en-US" dirty="0"/>
              <a:t>Discussion open-ended with no clear decision</a:t>
            </a:r>
          </a:p>
          <a:p>
            <a:r>
              <a:rPr lang="en-US" dirty="0"/>
              <a:t>At end of meeting:</a:t>
            </a:r>
          </a:p>
          <a:p>
            <a:r>
              <a:rPr lang="en-US" dirty="0"/>
              <a:t>“Here are the ideas we’ve been discussing.  Put your dot on the your top choice.  We’ll use the outcome as our priority list.”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6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50257"/>
            <a:ext cx="10178322" cy="712269"/>
          </a:xfrm>
        </p:spPr>
        <p:txBody>
          <a:bodyPr/>
          <a:lstStyle/>
          <a:p>
            <a:r>
              <a:rPr lang="en-US" dirty="0"/>
              <a:t>Poka-yoke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404" y="1058780"/>
            <a:ext cx="10361596" cy="5390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Japanese term meaning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mistake-proofing</a:t>
            </a:r>
            <a:r>
              <a:rPr lang="en-US" sz="2400" dirty="0"/>
              <a:t> from </a:t>
            </a:r>
            <a:r>
              <a:rPr lang="en-US" sz="2400" dirty="0" err="1"/>
              <a:t>yokeru</a:t>
            </a:r>
            <a:r>
              <a:rPr lang="en-US" sz="2400" dirty="0"/>
              <a:t> (avoid) and </a:t>
            </a:r>
            <a:r>
              <a:rPr lang="en-US" sz="2400" dirty="0" err="1"/>
              <a:t>poka</a:t>
            </a:r>
            <a:r>
              <a:rPr lang="en-US" sz="2400" dirty="0"/>
              <a:t> (mistakes).</a:t>
            </a:r>
          </a:p>
          <a:p>
            <a:pPr marL="0" indent="0">
              <a:buNone/>
            </a:pPr>
            <a:r>
              <a:rPr lang="en-US" sz="2400" dirty="0"/>
              <a:t>Goal:  Design the environment to make it difficult to make a mistake.</a:t>
            </a:r>
          </a:p>
          <a:p>
            <a:pPr marL="0" indent="0">
              <a:buNone/>
            </a:pPr>
            <a:r>
              <a:rPr lang="en-US" sz="2400" dirty="0"/>
              <a:t>Used to decrease errors on forms and in all major processes.</a:t>
            </a:r>
          </a:p>
          <a:p>
            <a:pPr marL="0" indent="0">
              <a:buNone/>
            </a:pPr>
            <a:r>
              <a:rPr lang="en-US" sz="2400" dirty="0"/>
              <a:t>Old:  SS#___________  Phone __________ Credit card _____________ </a:t>
            </a:r>
          </a:p>
          <a:p>
            <a:pPr marL="0" indent="0">
              <a:buNone/>
            </a:pPr>
            <a:r>
              <a:rPr lang="en-US" sz="2400" dirty="0"/>
              <a:t> _ _ _-_ _- _ _ _ _	 _ _ _-_ _ _-_ _ _ _ 	   _ _ _ _ - _ _ _ _ - _ _ _ _ -_ _ _ _</a:t>
            </a:r>
          </a:p>
          <a:p>
            <a:pPr marL="0" indent="0">
              <a:buNone/>
            </a:pPr>
            <a:r>
              <a:rPr lang="en-US" sz="2400" dirty="0"/>
              <a:t>Poka-yoke uses visual or other signals to make a mistake stand out so it can be corrected before moving on.</a:t>
            </a:r>
          </a:p>
          <a:p>
            <a:pPr marL="0" indent="0">
              <a:buNone/>
            </a:pPr>
            <a:r>
              <a:rPr lang="en-US" sz="2400" dirty="0"/>
              <a:t>You experience poka-yoke on websites that </a:t>
            </a:r>
          </a:p>
          <a:p>
            <a:pPr marL="0" indent="0">
              <a:buNone/>
            </a:pPr>
            <a:r>
              <a:rPr lang="en-US" sz="2400" dirty="0"/>
              <a:t>	will not “continue” until missing information is provided</a:t>
            </a:r>
          </a:p>
          <a:p>
            <a:pPr marL="0" indent="0">
              <a:buNone/>
            </a:pPr>
            <a:r>
              <a:rPr lang="en-US" sz="2400" dirty="0"/>
              <a:t>	checks your email address by having you input it twice</a:t>
            </a:r>
          </a:p>
          <a:p>
            <a:pPr marL="0" indent="0">
              <a:buNone/>
            </a:pPr>
            <a:r>
              <a:rPr lang="en-US" sz="2400" dirty="0"/>
              <a:t>	checks birth</a:t>
            </a:r>
            <a:r>
              <a:rPr lang="en-US" sz="2400" u="sng" dirty="0"/>
              <a:t>dates</a:t>
            </a:r>
            <a:r>
              <a:rPr lang="en-US" sz="2400" dirty="0"/>
              <a:t> to error of providing current year birth</a:t>
            </a:r>
            <a:r>
              <a:rPr lang="en-US" sz="2400" u="sng" dirty="0"/>
              <a:t>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26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31" r="8131"/>
          <a:stretch>
            <a:fillRect/>
          </a:stretch>
        </p:blipFill>
        <p:spPr>
          <a:xfrm>
            <a:off x="1110343" y="615819"/>
            <a:ext cx="6083560" cy="57849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Policy Audit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Admissions</a:t>
            </a:r>
          </a:p>
          <a:p>
            <a:r>
              <a:rPr lang="en-US" sz="2400" dirty="0"/>
              <a:t>Retention</a:t>
            </a:r>
          </a:p>
          <a:p>
            <a:r>
              <a:rPr lang="en-US" sz="2400" dirty="0"/>
              <a:t>Program Progression</a:t>
            </a:r>
          </a:p>
          <a:p>
            <a:r>
              <a:rPr lang="en-US" sz="2400" dirty="0"/>
              <a:t>Grades</a:t>
            </a:r>
          </a:p>
          <a:p>
            <a:r>
              <a:rPr lang="en-US" sz="2400" dirty="0"/>
              <a:t>Graduation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2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of graduation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03648"/>
            <a:ext cx="10178322" cy="5130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232 applicants for August graduation</a:t>
            </a:r>
          </a:p>
          <a:p>
            <a:pPr marL="0" indent="0">
              <a:buNone/>
            </a:pPr>
            <a:r>
              <a:rPr lang="en-US" sz="2400" dirty="0"/>
              <a:t>186 applicants approved, 46 not approved (20%)  </a:t>
            </a:r>
          </a:p>
          <a:p>
            <a:pPr marL="0" indent="0">
              <a:buNone/>
            </a:pPr>
            <a:r>
              <a:rPr lang="en-US" sz="2400" dirty="0"/>
              <a:t>Checklist used to review individual folders</a:t>
            </a:r>
          </a:p>
          <a:p>
            <a:pPr marL="0" indent="0">
              <a:buNone/>
            </a:pPr>
            <a:r>
              <a:rPr lang="en-US" sz="2400" dirty="0"/>
              <a:t>Students were notified of problems via form letter</a:t>
            </a:r>
          </a:p>
          <a:p>
            <a:pPr marL="0" indent="0">
              <a:buNone/>
            </a:pPr>
            <a:r>
              <a:rPr lang="en-US" sz="2400" dirty="0"/>
              <a:t>Anger, stress, frenzied activity, no joy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Most “Not Approved” because</a:t>
            </a:r>
          </a:p>
          <a:p>
            <a:pPr marL="0" indent="0">
              <a:buNone/>
            </a:pPr>
            <a:r>
              <a:rPr lang="en-US" sz="2400" dirty="0"/>
              <a:t>Comprehensive exams  -  No documentation of passing</a:t>
            </a:r>
          </a:p>
          <a:p>
            <a:pPr marL="0" indent="0">
              <a:buNone/>
            </a:pPr>
            <a:r>
              <a:rPr lang="en-US" sz="2400" dirty="0"/>
              <a:t>Matriculation Gaps – No record of leaves of absence or maintenance of matriculation for stop-outs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Students were considered “ineligible” but neither policy was backed by a good implementation process.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2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0-credit administrative “courses”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09035"/>
            <a:ext cx="10178322" cy="5066643"/>
          </a:xfrm>
        </p:spPr>
        <p:txBody>
          <a:bodyPr>
            <a:normAutofit/>
          </a:bodyPr>
          <a:lstStyle/>
          <a:p>
            <a:r>
              <a:rPr lang="en-US" sz="2400" dirty="0"/>
              <a:t>An administrative control mechanism that results in transcript notations showing students met a specific program requirement.</a:t>
            </a:r>
          </a:p>
          <a:p>
            <a:endParaRPr lang="en-US" sz="2400" dirty="0"/>
          </a:p>
          <a:p>
            <a:r>
              <a:rPr lang="en-US" sz="2400" dirty="0"/>
              <a:t>Use 0-credit courses</a:t>
            </a:r>
          </a:p>
          <a:p>
            <a:pPr lvl="1"/>
            <a:r>
              <a:rPr lang="en-US" sz="2400" dirty="0"/>
              <a:t>To register for and get grade for comprehensive exams</a:t>
            </a:r>
          </a:p>
          <a:p>
            <a:pPr lvl="1"/>
            <a:r>
              <a:rPr lang="en-US" sz="2400" dirty="0"/>
              <a:t>To document passing external professional examinations such as Praxis II</a:t>
            </a:r>
          </a:p>
          <a:p>
            <a:pPr lvl="1"/>
            <a:r>
              <a:rPr lang="en-US" sz="2400" dirty="0"/>
              <a:t>To document continuous matriculation in a program start to completion</a:t>
            </a:r>
          </a:p>
          <a:p>
            <a:pPr lvl="1"/>
            <a:r>
              <a:rPr lang="en-US" sz="2400" dirty="0"/>
              <a:t>To document embedded internship/</a:t>
            </a:r>
            <a:r>
              <a:rPr lang="en-US" sz="2400" dirty="0" err="1"/>
              <a:t>practica</a:t>
            </a:r>
            <a:endParaRPr lang="en-US" sz="2400" dirty="0"/>
          </a:p>
          <a:p>
            <a:pPr lvl="1"/>
            <a:r>
              <a:rPr lang="en-US" sz="2400" dirty="0"/>
              <a:t>To show recital, exhibition, service learning, other embedded component</a:t>
            </a:r>
          </a:p>
          <a:p>
            <a:pPr lvl="1"/>
            <a:r>
              <a:rPr lang="en-US" sz="2400" dirty="0"/>
              <a:t>To document end-of-program portfolio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9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0-credit courses &amp; graduation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03649"/>
            <a:ext cx="10178322" cy="497321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Established a master’s and doctoral comprehension course for each program (PES 0010, PES 0012, PES 0020, PES 0022, PES 0030, PES 0032)</a:t>
            </a:r>
          </a:p>
          <a:p>
            <a:pPr lvl="1"/>
            <a:r>
              <a:rPr lang="en-US" sz="2400" dirty="0"/>
              <a:t>Creates class list for administrative use (orientation, eligibility review, proctoring, scheduling)</a:t>
            </a:r>
          </a:p>
          <a:p>
            <a:pPr lvl="1"/>
            <a:r>
              <a:rPr lang="en-US" sz="2400" dirty="0"/>
              <a:t>Provides mechanism for inputting grade and showing it on transcript</a:t>
            </a:r>
          </a:p>
          <a:p>
            <a:r>
              <a:rPr lang="en-US" sz="2400" dirty="0"/>
              <a:t>Established a Maintenance of Matriculation course for each department (PES 0005, EDU 0005)</a:t>
            </a:r>
          </a:p>
          <a:p>
            <a:pPr lvl="1"/>
            <a:r>
              <a:rPr lang="en-US" sz="2400" dirty="0"/>
              <a:t>Students register for a leave of absence if within allowed time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Two years later, no graduation application was rejected because of  missing comprehensive exam results or for “mat gaps”!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89249"/>
            <a:ext cx="10178322" cy="774441"/>
          </a:xfrm>
        </p:spPr>
        <p:txBody>
          <a:bodyPr>
            <a:normAutofit/>
          </a:bodyPr>
          <a:lstStyle/>
          <a:p>
            <a:r>
              <a:rPr lang="en-US" dirty="0"/>
              <a:t>This session…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1147665"/>
            <a:ext cx="10409019" cy="5579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Introduction and brief background</a:t>
            </a:r>
          </a:p>
          <a:p>
            <a:pPr marL="0" indent="0">
              <a:buNone/>
            </a:pPr>
            <a:r>
              <a:rPr lang="en-US" sz="3200" dirty="0"/>
              <a:t>Five tools, when to use them, examples from practice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Affinity Diagrams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Dot Voting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Poka-Yoke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Policy Audit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0-credit Administrative Courses</a:t>
            </a:r>
          </a:p>
          <a:p>
            <a:pPr marL="0" indent="0">
              <a:buNone/>
            </a:pPr>
            <a:r>
              <a:rPr lang="en-US" sz="3400" dirty="0"/>
              <a:t>Additional information, directions, &amp; examples in handout.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4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588" y="931178"/>
            <a:ext cx="7231310" cy="56793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26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564" y="644893"/>
            <a:ext cx="7729087" cy="4286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6838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5265019"/>
            <a:ext cx="10178322" cy="1110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Dr. Jackie Kress</a:t>
            </a:r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jkress@Georgian.edu</a:t>
            </a:r>
            <a:r>
              <a:rPr lang="en-US" sz="2800" dirty="0"/>
              <a:t> </a:t>
            </a:r>
            <a:r>
              <a:rPr lang="en-US" sz="2800"/>
              <a:t>or </a:t>
            </a:r>
            <a:r>
              <a:rPr lang="en-US" sz="2800">
                <a:hlinkClick r:id="rId5"/>
              </a:rPr>
              <a:t>jkress101@gmail.com</a:t>
            </a:r>
            <a:r>
              <a:rPr lang="en-US" sz="280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9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581" b="15581"/>
          <a:stretch>
            <a:fillRect/>
          </a:stretch>
        </p:blipFill>
        <p:spPr>
          <a:xfrm>
            <a:off x="1636889" y="846667"/>
            <a:ext cx="4978400" cy="50588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Department Leaders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Experienced and Successful Faculty</a:t>
            </a:r>
          </a:p>
          <a:p>
            <a:r>
              <a:rPr lang="en-US" sz="2800" dirty="0"/>
              <a:t>Temporary </a:t>
            </a:r>
          </a:p>
          <a:p>
            <a:r>
              <a:rPr lang="en-US" sz="2800" dirty="0"/>
              <a:t>Taking-a-Turn</a:t>
            </a:r>
          </a:p>
          <a:p>
            <a:r>
              <a:rPr lang="en-US" sz="2800" dirty="0"/>
              <a:t>Service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Keep things steady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/>
              <a:t>Faculty RTP</a:t>
            </a:r>
          </a:p>
          <a:p>
            <a:r>
              <a:rPr lang="en-US" sz="2800" dirty="0"/>
              <a:t>Budget</a:t>
            </a:r>
          </a:p>
          <a:p>
            <a:r>
              <a:rPr lang="en-US" sz="2800" dirty="0"/>
              <a:t>Course Schedules</a:t>
            </a:r>
          </a:p>
          <a:p>
            <a:r>
              <a:rPr lang="en-US" sz="2800" dirty="0"/>
              <a:t>Represent Department/Program</a:t>
            </a:r>
          </a:p>
          <a:p>
            <a:r>
              <a:rPr lang="en-US" sz="2800" dirty="0"/>
              <a:t>Consult and Manage</a:t>
            </a:r>
          </a:p>
          <a:p>
            <a:r>
              <a:rPr lang="en-US" sz="2800" dirty="0"/>
              <a:t>Scholar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5" y="2435290"/>
            <a:ext cx="6158681" cy="358295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7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936" r="17936"/>
          <a:stretch>
            <a:fillRect/>
          </a:stretch>
        </p:blipFill>
        <p:spPr>
          <a:xfrm>
            <a:off x="1343378" y="1741335"/>
            <a:ext cx="5554133" cy="47723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Minor ups &amp; downs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Short-Term Issues</a:t>
            </a:r>
          </a:p>
          <a:p>
            <a:r>
              <a:rPr lang="en-US" sz="2400" dirty="0"/>
              <a:t>One-Offs</a:t>
            </a:r>
          </a:p>
          <a:p>
            <a:r>
              <a:rPr lang="en-US" sz="2400" dirty="0"/>
              <a:t>Trouble-Shooting</a:t>
            </a:r>
          </a:p>
          <a:p>
            <a:r>
              <a:rPr lang="en-US" sz="2400" dirty="0"/>
              <a:t>Student Concerns</a:t>
            </a:r>
          </a:p>
          <a:p>
            <a:r>
              <a:rPr lang="en-US" sz="2400" dirty="0"/>
              <a:t>Faculty Concerns</a:t>
            </a:r>
          </a:p>
          <a:p>
            <a:r>
              <a:rPr lang="en-US" sz="2400" dirty="0"/>
              <a:t>New Initiative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8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298" r="6298"/>
          <a:stretch>
            <a:fillRect/>
          </a:stretch>
        </p:blipFill>
        <p:spPr>
          <a:xfrm>
            <a:off x="982133" y="333517"/>
            <a:ext cx="6299200" cy="61575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More and more expectations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5"/>
            <a:ext cx="3092117" cy="4749775"/>
          </a:xfrm>
        </p:spPr>
        <p:txBody>
          <a:bodyPr>
            <a:noAutofit/>
          </a:bodyPr>
          <a:lstStyle/>
          <a:p>
            <a:r>
              <a:rPr lang="en-US" sz="2200" dirty="0"/>
              <a:t>Cost-Cutting</a:t>
            </a:r>
          </a:p>
          <a:p>
            <a:r>
              <a:rPr lang="en-US" sz="2200" dirty="0"/>
              <a:t>Retention</a:t>
            </a:r>
          </a:p>
          <a:p>
            <a:r>
              <a:rPr lang="en-US" sz="2200" dirty="0"/>
              <a:t>Reputation Building</a:t>
            </a:r>
          </a:p>
          <a:p>
            <a:r>
              <a:rPr lang="en-US" sz="2200" dirty="0"/>
              <a:t>Graduation Rate</a:t>
            </a:r>
          </a:p>
          <a:p>
            <a:r>
              <a:rPr lang="en-US" sz="2200" dirty="0"/>
              <a:t>Rankings</a:t>
            </a:r>
          </a:p>
          <a:p>
            <a:r>
              <a:rPr lang="en-US" sz="2200" dirty="0"/>
              <a:t>Outcomes Assessment</a:t>
            </a:r>
          </a:p>
          <a:p>
            <a:r>
              <a:rPr lang="en-US" sz="2200" dirty="0"/>
              <a:t>Evidence-Based Improvement</a:t>
            </a:r>
          </a:p>
          <a:p>
            <a:r>
              <a:rPr lang="en-US" sz="2200" dirty="0"/>
              <a:t>Student-Centeredness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3771"/>
          </a:xfrm>
        </p:spPr>
        <p:txBody>
          <a:bodyPr/>
          <a:lstStyle/>
          <a:p>
            <a:r>
              <a:rPr lang="en-US" dirty="0"/>
              <a:t>Change is constant And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51284"/>
            <a:ext cx="10178322" cy="51243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  </a:t>
            </a:r>
            <a:r>
              <a:rPr lang="en-US" sz="3200" dirty="0"/>
              <a:t>General aversion to change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Tradition of autonomy and academic freedom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Expected privileges of rank and tenure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Committee structures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Campus culture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Short densely-packed cycles (two 15-week semesters)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Resistance to external mandates and pressure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/>
              <a:t>  Workload and scheduling issues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1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31" b="1331"/>
          <a:stretch>
            <a:fillRect/>
          </a:stretch>
        </p:blipFill>
        <p:spPr>
          <a:xfrm>
            <a:off x="993421" y="214489"/>
            <a:ext cx="6321779" cy="64233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Keep your balance by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5"/>
            <a:ext cx="3092117" cy="4389957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2400" dirty="0"/>
              <a:t>Using Your Faculty Skills</a:t>
            </a:r>
          </a:p>
          <a:p>
            <a:r>
              <a:rPr lang="en-US" sz="2400" dirty="0"/>
              <a:t>Asking Questions</a:t>
            </a:r>
          </a:p>
          <a:p>
            <a:r>
              <a:rPr lang="en-US" sz="2400" dirty="0"/>
              <a:t>Collecting &amp; Analyzing Data</a:t>
            </a:r>
          </a:p>
          <a:p>
            <a:r>
              <a:rPr lang="en-US" sz="2400" dirty="0"/>
              <a:t>Experimenting</a:t>
            </a:r>
          </a:p>
          <a:p>
            <a:r>
              <a:rPr lang="en-US" sz="2400" dirty="0"/>
              <a:t>Teaching – Presenting/Publishing</a:t>
            </a:r>
          </a:p>
          <a:p>
            <a:r>
              <a:rPr lang="en-US" sz="2400" b="1" dirty="0"/>
              <a:t>Adding New Practices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tools to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03649"/>
            <a:ext cx="10178322" cy="4973215"/>
          </a:xfrm>
        </p:spPr>
        <p:txBody>
          <a:bodyPr/>
          <a:lstStyle/>
          <a:p>
            <a:pPr marL="0" indent="0">
              <a:buNone/>
            </a:pPr>
            <a:r>
              <a:rPr lang="en-US" sz="4200" dirty="0"/>
              <a:t>Simple, transparent, data-based, &amp; functional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Affinity Diagrams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Dot Voting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Poka-Yoke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Policy Audit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000" dirty="0"/>
              <a:t>0-credit Administrative Courses</a:t>
            </a:r>
          </a:p>
          <a:p>
            <a:pPr marL="457200" lvl="1" indent="0">
              <a:buNone/>
            </a:pPr>
            <a:endParaRPr lang="en-US" sz="4000" dirty="0"/>
          </a:p>
          <a:p>
            <a:pPr marL="457200" lvl="1" indent="0">
              <a:buNone/>
            </a:pP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4864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4179</TotalTime>
  <Words>875</Words>
  <Application>Microsoft Office PowerPoint</Application>
  <PresentationFormat>Widescreen</PresentationFormat>
  <Paragraphs>197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Gill Sans MT</vt:lpstr>
      <vt:lpstr>Impact</vt:lpstr>
      <vt:lpstr>Times New Roman</vt:lpstr>
      <vt:lpstr>Wingdings</vt:lpstr>
      <vt:lpstr>Badge</vt:lpstr>
      <vt:lpstr>New tools for new roles in Outcomes assessment and improvement</vt:lpstr>
      <vt:lpstr>This session…</vt:lpstr>
      <vt:lpstr>Department Leaders</vt:lpstr>
      <vt:lpstr>Keep things steady</vt:lpstr>
      <vt:lpstr>Minor ups &amp; downs</vt:lpstr>
      <vt:lpstr>More and more expectations</vt:lpstr>
      <vt:lpstr>Change is constant And Difficult</vt:lpstr>
      <vt:lpstr>Keep your balance by</vt:lpstr>
      <vt:lpstr>Five tools to use </vt:lpstr>
      <vt:lpstr>Affinity Diagrams (aka kj method) </vt:lpstr>
      <vt:lpstr>why did you choose gcu?  33R/6P</vt:lpstr>
      <vt:lpstr>Affinity outcomes – syllabus design</vt:lpstr>
      <vt:lpstr>Dot voting</vt:lpstr>
      <vt:lpstr>Professional Development options Prioritized 14p</vt:lpstr>
      <vt:lpstr>Poka-yoke</vt:lpstr>
      <vt:lpstr>Policy Audit</vt:lpstr>
      <vt:lpstr>Audit of graduation applications</vt:lpstr>
      <vt:lpstr>0-credit administrative “courses”</vt:lpstr>
      <vt:lpstr>0-credit courses &amp; graduation audit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Kress</dc:creator>
  <cp:lastModifiedBy>Jackie Kress</cp:lastModifiedBy>
  <cp:revision>67</cp:revision>
  <cp:lastPrinted>2017-02-07T05:21:06Z</cp:lastPrinted>
  <dcterms:created xsi:type="dcterms:W3CDTF">2017-01-06T15:55:31Z</dcterms:created>
  <dcterms:modified xsi:type="dcterms:W3CDTF">2017-03-11T01:09:44Z</dcterms:modified>
</cp:coreProperties>
</file>