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docx" ContentType="application/vnd.openxmlformats-officedocument.wordprocessingml.documen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3" r:id="rId3"/>
    <p:sldId id="270" r:id="rId4"/>
    <p:sldId id="268" r:id="rId5"/>
    <p:sldId id="272" r:id="rId6"/>
    <p:sldId id="257" r:id="rId7"/>
    <p:sldId id="264" r:id="rId8"/>
    <p:sldId id="258" r:id="rId9"/>
    <p:sldId id="260" r:id="rId10"/>
    <p:sldId id="266" r:id="rId11"/>
    <p:sldId id="259" r:id="rId12"/>
    <p:sldId id="262" r:id="rId13"/>
    <p:sldId id="265" r:id="rId14"/>
    <p:sldId id="267" r:id="rId15"/>
    <p:sldId id="269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77" d="100"/>
          <a:sy n="177" d="100"/>
        </p:scale>
        <p:origin x="-8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E640D5-133D-1042-8A96-6D83DCDB7061}" type="doc">
      <dgm:prSet loTypeId="urn:microsoft.com/office/officeart/2005/8/layout/vList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7EA01C0-2728-394A-8E89-B88627AB848D}">
      <dgm:prSet phldrT="[Text]"/>
      <dgm:spPr/>
      <dgm:t>
        <a:bodyPr/>
        <a:lstStyle/>
        <a:p>
          <a:r>
            <a:rPr lang="en-US" dirty="0" smtClean="0"/>
            <a:t>L</a:t>
          </a:r>
          <a:endParaRPr lang="en-US" dirty="0"/>
        </a:p>
      </dgm:t>
    </dgm:pt>
    <dgm:pt modelId="{53A3617D-1DC9-0649-86AF-6F475A720BF4}" type="parTrans" cxnId="{8713DA49-6027-A848-97D6-6193908F1493}">
      <dgm:prSet/>
      <dgm:spPr/>
      <dgm:t>
        <a:bodyPr/>
        <a:lstStyle/>
        <a:p>
          <a:endParaRPr lang="en-US"/>
        </a:p>
      </dgm:t>
    </dgm:pt>
    <dgm:pt modelId="{172C8BBB-E0D1-B24A-ADDB-B048D8B4BABF}" type="sibTrans" cxnId="{8713DA49-6027-A848-97D6-6193908F1493}">
      <dgm:prSet/>
      <dgm:spPr/>
      <dgm:t>
        <a:bodyPr/>
        <a:lstStyle/>
        <a:p>
          <a:endParaRPr lang="en-US"/>
        </a:p>
      </dgm:t>
    </dgm:pt>
    <dgm:pt modelId="{CDC05DF9-D23D-244F-BA4B-1AA9E8A53C5C}">
      <dgm:prSet phldrT="[Text]"/>
      <dgm:spPr/>
      <dgm:t>
        <a:bodyPr/>
        <a:lstStyle/>
        <a:p>
          <a:r>
            <a:rPr lang="en-US" dirty="0" smtClean="0"/>
            <a:t>Listen</a:t>
          </a:r>
          <a:endParaRPr lang="en-US" dirty="0"/>
        </a:p>
      </dgm:t>
    </dgm:pt>
    <dgm:pt modelId="{05424249-C750-3345-B307-5B792E7D3E07}" type="parTrans" cxnId="{F0025250-2C2D-6C46-81EF-15CE13D43E56}">
      <dgm:prSet/>
      <dgm:spPr/>
      <dgm:t>
        <a:bodyPr/>
        <a:lstStyle/>
        <a:p>
          <a:endParaRPr lang="en-US"/>
        </a:p>
      </dgm:t>
    </dgm:pt>
    <dgm:pt modelId="{FAB55AA4-3BC2-2945-AC53-609FA9BAF12B}" type="sibTrans" cxnId="{F0025250-2C2D-6C46-81EF-15CE13D43E56}">
      <dgm:prSet/>
      <dgm:spPr/>
      <dgm:t>
        <a:bodyPr/>
        <a:lstStyle/>
        <a:p>
          <a:endParaRPr lang="en-US"/>
        </a:p>
      </dgm:t>
    </dgm:pt>
    <dgm:pt modelId="{39E933F2-CB97-CD4D-8E31-9B264F0AC27D}">
      <dgm:prSet phldrT="[Text]"/>
      <dgm:spPr/>
      <dgm:t>
        <a:bodyPr/>
        <a:lstStyle/>
        <a:p>
          <a:r>
            <a:rPr lang="en-US" dirty="0" smtClean="0"/>
            <a:t>Look</a:t>
          </a:r>
          <a:endParaRPr lang="en-US" dirty="0"/>
        </a:p>
      </dgm:t>
    </dgm:pt>
    <dgm:pt modelId="{99DABBE0-6DC0-E84F-88A0-15870F9FE465}" type="parTrans" cxnId="{96F7868A-4B33-8B41-9FDA-03F89A04E85D}">
      <dgm:prSet/>
      <dgm:spPr/>
      <dgm:t>
        <a:bodyPr/>
        <a:lstStyle/>
        <a:p>
          <a:endParaRPr lang="en-US"/>
        </a:p>
      </dgm:t>
    </dgm:pt>
    <dgm:pt modelId="{9E4AE7E4-1C3A-8B4C-A96D-668B7FB0A5C4}" type="sibTrans" cxnId="{96F7868A-4B33-8B41-9FDA-03F89A04E85D}">
      <dgm:prSet/>
      <dgm:spPr/>
      <dgm:t>
        <a:bodyPr/>
        <a:lstStyle/>
        <a:p>
          <a:endParaRPr lang="en-US"/>
        </a:p>
      </dgm:t>
    </dgm:pt>
    <dgm:pt modelId="{933B04C4-407F-DD44-B28E-27140125942C}">
      <dgm:prSet phldrT="[Text]"/>
      <dgm:spPr/>
      <dgm:t>
        <a:bodyPr/>
        <a:lstStyle/>
        <a:p>
          <a:r>
            <a:rPr lang="en-US" dirty="0" smtClean="0"/>
            <a:t>O</a:t>
          </a:r>
          <a:endParaRPr lang="en-US" dirty="0"/>
        </a:p>
      </dgm:t>
    </dgm:pt>
    <dgm:pt modelId="{7D6717CE-0D7D-D949-BF92-1D95B5486303}" type="parTrans" cxnId="{FDF808FD-1BE5-0C45-8323-133270695FBA}">
      <dgm:prSet/>
      <dgm:spPr/>
      <dgm:t>
        <a:bodyPr/>
        <a:lstStyle/>
        <a:p>
          <a:endParaRPr lang="en-US"/>
        </a:p>
      </dgm:t>
    </dgm:pt>
    <dgm:pt modelId="{CAF14A72-D108-0A44-8F65-1213BE3015B5}" type="sibTrans" cxnId="{FDF808FD-1BE5-0C45-8323-133270695FBA}">
      <dgm:prSet/>
      <dgm:spPr/>
      <dgm:t>
        <a:bodyPr/>
        <a:lstStyle/>
        <a:p>
          <a:endParaRPr lang="en-US"/>
        </a:p>
      </dgm:t>
    </dgm:pt>
    <dgm:pt modelId="{46C642DD-5766-0B4A-A7EC-CF9EE58114B9}">
      <dgm:prSet phldrT="[Text]"/>
      <dgm:spPr/>
      <dgm:t>
        <a:bodyPr/>
        <a:lstStyle/>
        <a:p>
          <a:r>
            <a:rPr lang="en-US" dirty="0" smtClean="0"/>
            <a:t>Open</a:t>
          </a:r>
          <a:endParaRPr lang="en-US" dirty="0"/>
        </a:p>
      </dgm:t>
    </dgm:pt>
    <dgm:pt modelId="{D88C879D-CCAF-4A49-9A18-0578B46289FA}" type="parTrans" cxnId="{A2678EA6-E255-1E49-951A-6FFD9FC510E7}">
      <dgm:prSet/>
      <dgm:spPr/>
      <dgm:t>
        <a:bodyPr/>
        <a:lstStyle/>
        <a:p>
          <a:endParaRPr lang="en-US"/>
        </a:p>
      </dgm:t>
    </dgm:pt>
    <dgm:pt modelId="{EBDD012A-F19B-F240-AF18-9866144C3350}" type="sibTrans" cxnId="{A2678EA6-E255-1E49-951A-6FFD9FC510E7}">
      <dgm:prSet/>
      <dgm:spPr/>
      <dgm:t>
        <a:bodyPr/>
        <a:lstStyle/>
        <a:p>
          <a:endParaRPr lang="en-US"/>
        </a:p>
      </dgm:t>
    </dgm:pt>
    <dgm:pt modelId="{96A57530-7A65-BF4B-9568-C265BB906DC3}">
      <dgm:prSet phldrT="[Text]"/>
      <dgm:spPr/>
      <dgm:t>
        <a:bodyPr/>
        <a:lstStyle/>
        <a:p>
          <a:r>
            <a:rPr lang="en-US" dirty="0" smtClean="0"/>
            <a:t>Opportunities</a:t>
          </a:r>
          <a:endParaRPr lang="en-US" dirty="0"/>
        </a:p>
      </dgm:t>
    </dgm:pt>
    <dgm:pt modelId="{B9E8972D-DDB6-D443-AE96-FCA563AA5CD0}" type="parTrans" cxnId="{8A8379C8-E931-4D4B-9627-5BB73549D36F}">
      <dgm:prSet/>
      <dgm:spPr/>
      <dgm:t>
        <a:bodyPr/>
        <a:lstStyle/>
        <a:p>
          <a:endParaRPr lang="en-US"/>
        </a:p>
      </dgm:t>
    </dgm:pt>
    <dgm:pt modelId="{4F2A8DC5-4140-F945-BAC2-C6A0F977F72B}" type="sibTrans" cxnId="{8A8379C8-E931-4D4B-9627-5BB73549D36F}">
      <dgm:prSet/>
      <dgm:spPr/>
      <dgm:t>
        <a:bodyPr/>
        <a:lstStyle/>
        <a:p>
          <a:endParaRPr lang="en-US"/>
        </a:p>
      </dgm:t>
    </dgm:pt>
    <dgm:pt modelId="{2EECC080-CB75-C64B-9A89-07425E9F3247}">
      <dgm:prSet phldrT="[Text]"/>
      <dgm:spPr/>
      <dgm:t>
        <a:bodyPr/>
        <a:lstStyle/>
        <a:p>
          <a:r>
            <a:rPr lang="en-US" smtClean="0"/>
            <a:t>V</a:t>
          </a:r>
          <a:endParaRPr lang="en-US"/>
        </a:p>
      </dgm:t>
    </dgm:pt>
    <dgm:pt modelId="{58E88035-2D06-CB42-902A-8BF0D5FA22B3}" type="parTrans" cxnId="{D9AA1500-CB08-8E4F-88C3-6E454F43C772}">
      <dgm:prSet/>
      <dgm:spPr/>
      <dgm:t>
        <a:bodyPr/>
        <a:lstStyle/>
        <a:p>
          <a:endParaRPr lang="en-US"/>
        </a:p>
      </dgm:t>
    </dgm:pt>
    <dgm:pt modelId="{D6EB4E10-92A0-4740-9B0B-EDB0BC4D867A}" type="sibTrans" cxnId="{D9AA1500-CB08-8E4F-88C3-6E454F43C772}">
      <dgm:prSet/>
      <dgm:spPr/>
      <dgm:t>
        <a:bodyPr/>
        <a:lstStyle/>
        <a:p>
          <a:endParaRPr lang="en-US"/>
        </a:p>
      </dgm:t>
    </dgm:pt>
    <dgm:pt modelId="{8DE8F471-2D78-E844-93DD-ABB7ABAF911A}">
      <dgm:prSet phldrT="[Text]"/>
      <dgm:spPr/>
      <dgm:t>
        <a:bodyPr/>
        <a:lstStyle/>
        <a:p>
          <a:r>
            <a:rPr lang="en-US" dirty="0" smtClean="0"/>
            <a:t>Invite</a:t>
          </a:r>
          <a:endParaRPr lang="en-US" dirty="0"/>
        </a:p>
      </dgm:t>
    </dgm:pt>
    <dgm:pt modelId="{578023B9-FB86-9343-9182-E7C81025BFC7}" type="parTrans" cxnId="{0CCB5DC6-B639-B149-9863-7456493364F5}">
      <dgm:prSet/>
      <dgm:spPr/>
      <dgm:t>
        <a:bodyPr/>
        <a:lstStyle/>
        <a:p>
          <a:endParaRPr lang="en-US"/>
        </a:p>
      </dgm:t>
    </dgm:pt>
    <dgm:pt modelId="{F7C3D732-5520-2F43-8070-31CD7C13FFC0}" type="sibTrans" cxnId="{0CCB5DC6-B639-B149-9863-7456493364F5}">
      <dgm:prSet/>
      <dgm:spPr/>
      <dgm:t>
        <a:bodyPr/>
        <a:lstStyle/>
        <a:p>
          <a:endParaRPr lang="en-US"/>
        </a:p>
      </dgm:t>
    </dgm:pt>
    <dgm:pt modelId="{C73B7D8E-CFB0-0B4A-B4B8-050BCCD35DFB}">
      <dgm:prSet phldrT="[Text]"/>
      <dgm:spPr/>
      <dgm:t>
        <a:bodyPr/>
        <a:lstStyle/>
        <a:p>
          <a:r>
            <a:rPr lang="en-US" dirty="0" smtClean="0"/>
            <a:t>Everyone</a:t>
          </a:r>
          <a:endParaRPr lang="en-US" dirty="0"/>
        </a:p>
      </dgm:t>
    </dgm:pt>
    <dgm:pt modelId="{10183A9E-2D25-8D42-B061-01BB33F9D29A}" type="parTrans" cxnId="{2A48177B-6EB4-F84C-A94A-0F61020DB8CC}">
      <dgm:prSet/>
      <dgm:spPr/>
      <dgm:t>
        <a:bodyPr/>
        <a:lstStyle/>
        <a:p>
          <a:endParaRPr lang="en-US"/>
        </a:p>
      </dgm:t>
    </dgm:pt>
    <dgm:pt modelId="{277581E2-5D40-BD43-9DE2-FFC82ECA0070}" type="sibTrans" cxnId="{2A48177B-6EB4-F84C-A94A-0F61020DB8CC}">
      <dgm:prSet/>
      <dgm:spPr/>
      <dgm:t>
        <a:bodyPr/>
        <a:lstStyle/>
        <a:p>
          <a:endParaRPr lang="en-US"/>
        </a:p>
      </dgm:t>
    </dgm:pt>
    <dgm:pt modelId="{C9CE2E1A-ACBC-CD47-91B3-DCF5FDCEAB1E}">
      <dgm:prSet phldrT="[Text]"/>
      <dgm:spPr/>
      <dgm:t>
        <a:bodyPr/>
        <a:lstStyle/>
        <a:p>
          <a:r>
            <a:rPr lang="en-US" dirty="0" smtClean="0"/>
            <a:t>E</a:t>
          </a:r>
          <a:endParaRPr lang="en-US" dirty="0"/>
        </a:p>
      </dgm:t>
    </dgm:pt>
    <dgm:pt modelId="{A5A87C4F-A7E9-D44F-97DE-9CC3DF9C6418}" type="parTrans" cxnId="{EEB416E5-90B9-0E4D-A1B2-B14963577D7F}">
      <dgm:prSet/>
      <dgm:spPr/>
    </dgm:pt>
    <dgm:pt modelId="{AB4C6398-231B-7241-B7EC-71DA5E477732}" type="sibTrans" cxnId="{EEB416E5-90B9-0E4D-A1B2-B14963577D7F}">
      <dgm:prSet/>
      <dgm:spPr/>
    </dgm:pt>
    <dgm:pt modelId="{8C649880-6AB1-BB4C-AB74-9D48B7919AA1}">
      <dgm:prSet phldrT="[Text]"/>
      <dgm:spPr/>
      <dgm:t>
        <a:bodyPr/>
        <a:lstStyle/>
        <a:p>
          <a:r>
            <a:rPr lang="en-US" dirty="0" smtClean="0"/>
            <a:t>Expect</a:t>
          </a:r>
          <a:endParaRPr lang="en-US" dirty="0"/>
        </a:p>
      </dgm:t>
    </dgm:pt>
    <dgm:pt modelId="{C20EF8CB-1AE1-FF43-A80A-0C4134D3DC1F}" type="parTrans" cxnId="{F129482F-1CB0-B348-B1DF-4EB11315AF99}">
      <dgm:prSet/>
      <dgm:spPr/>
    </dgm:pt>
    <dgm:pt modelId="{8E2053FF-0147-3A4F-BBB2-CBC4295B601F}" type="sibTrans" cxnId="{F129482F-1CB0-B348-B1DF-4EB11315AF99}">
      <dgm:prSet/>
      <dgm:spPr/>
    </dgm:pt>
    <dgm:pt modelId="{226AB308-9512-834C-A7FE-5CE3F38C963F}">
      <dgm:prSet phldrT="[Text]"/>
      <dgm:spPr/>
      <dgm:t>
        <a:bodyPr/>
        <a:lstStyle/>
        <a:p>
          <a:r>
            <a:rPr lang="en-US" dirty="0" smtClean="0"/>
            <a:t>Excellence</a:t>
          </a:r>
          <a:endParaRPr lang="en-US" dirty="0"/>
        </a:p>
      </dgm:t>
    </dgm:pt>
    <dgm:pt modelId="{7C263D14-7D50-E44E-BCFE-94434EED69B1}" type="parTrans" cxnId="{A3BAE8FC-3303-6743-BCF2-8A479E88A55C}">
      <dgm:prSet/>
      <dgm:spPr/>
    </dgm:pt>
    <dgm:pt modelId="{257E2F63-8AF1-8647-A2F5-8245CF30667E}" type="sibTrans" cxnId="{A3BAE8FC-3303-6743-BCF2-8A479E88A55C}">
      <dgm:prSet/>
      <dgm:spPr/>
    </dgm:pt>
    <dgm:pt modelId="{683B2C18-A328-B34C-B5F7-A6D1DB5CFE97}" type="pres">
      <dgm:prSet presAssocID="{B6E640D5-133D-1042-8A96-6D83DCDB706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100A197-81FF-6244-8F18-53C98FF8F905}" type="pres">
      <dgm:prSet presAssocID="{C7EA01C0-2728-394A-8E89-B88627AB848D}" presName="linNode" presStyleCnt="0"/>
      <dgm:spPr/>
    </dgm:pt>
    <dgm:pt modelId="{25155DDF-E764-B84C-A8F4-35DDBA540A20}" type="pres">
      <dgm:prSet presAssocID="{C7EA01C0-2728-394A-8E89-B88627AB848D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988AA3-13CC-3F4B-A5DC-40A4D44D02AA}" type="pres">
      <dgm:prSet presAssocID="{C7EA01C0-2728-394A-8E89-B88627AB848D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52E106-3E71-344F-9CB6-7DF5DD3D6D5F}" type="pres">
      <dgm:prSet presAssocID="{172C8BBB-E0D1-B24A-ADDB-B048D8B4BABF}" presName="sp" presStyleCnt="0"/>
      <dgm:spPr/>
    </dgm:pt>
    <dgm:pt modelId="{559930E0-80C7-DE40-A908-DDEBBBF86924}" type="pres">
      <dgm:prSet presAssocID="{933B04C4-407F-DD44-B28E-27140125942C}" presName="linNode" presStyleCnt="0"/>
      <dgm:spPr/>
    </dgm:pt>
    <dgm:pt modelId="{002B0804-3F97-034E-BDA5-9A3FB7F38948}" type="pres">
      <dgm:prSet presAssocID="{933B04C4-407F-DD44-B28E-27140125942C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DE416C-77CB-E043-BEC0-EFD6A0D4BD0E}" type="pres">
      <dgm:prSet presAssocID="{933B04C4-407F-DD44-B28E-27140125942C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23F6D2-A482-B74D-8DC9-7CC3EEE97094}" type="pres">
      <dgm:prSet presAssocID="{CAF14A72-D108-0A44-8F65-1213BE3015B5}" presName="sp" presStyleCnt="0"/>
      <dgm:spPr/>
    </dgm:pt>
    <dgm:pt modelId="{C5595848-17D0-0749-A31E-13E9037DB001}" type="pres">
      <dgm:prSet presAssocID="{2EECC080-CB75-C64B-9A89-07425E9F3247}" presName="linNode" presStyleCnt="0"/>
      <dgm:spPr/>
    </dgm:pt>
    <dgm:pt modelId="{EBA02287-9B30-0040-A06C-7BD2C8C14BAD}" type="pres">
      <dgm:prSet presAssocID="{2EECC080-CB75-C64B-9A89-07425E9F3247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F02306-9D98-F047-889D-045710DF0F8D}" type="pres">
      <dgm:prSet presAssocID="{2EECC080-CB75-C64B-9A89-07425E9F3247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321A14-0D99-5945-841A-ADD5B67E7128}" type="pres">
      <dgm:prSet presAssocID="{D6EB4E10-92A0-4740-9B0B-EDB0BC4D867A}" presName="sp" presStyleCnt="0"/>
      <dgm:spPr/>
    </dgm:pt>
    <dgm:pt modelId="{56C883EB-F394-A149-9B72-B1D3A10AEEAF}" type="pres">
      <dgm:prSet presAssocID="{C9CE2E1A-ACBC-CD47-91B3-DCF5FDCEAB1E}" presName="linNode" presStyleCnt="0"/>
      <dgm:spPr/>
    </dgm:pt>
    <dgm:pt modelId="{AC21BB23-36BB-2540-90FA-B77FE28D8BF8}" type="pres">
      <dgm:prSet presAssocID="{C9CE2E1A-ACBC-CD47-91B3-DCF5FDCEAB1E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1C44B7-65F5-CF48-96A6-081DFB50CB8C}" type="pres">
      <dgm:prSet presAssocID="{C9CE2E1A-ACBC-CD47-91B3-DCF5FDCEAB1E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BF7FE26-F7A5-964B-AA62-DBF4A212E267}" type="presOf" srcId="{C7EA01C0-2728-394A-8E89-B88627AB848D}" destId="{25155DDF-E764-B84C-A8F4-35DDBA540A20}" srcOrd="0" destOrd="0" presId="urn:microsoft.com/office/officeart/2005/8/layout/vList5"/>
    <dgm:cxn modelId="{96F7868A-4B33-8B41-9FDA-03F89A04E85D}" srcId="{C7EA01C0-2728-394A-8E89-B88627AB848D}" destId="{39E933F2-CB97-CD4D-8E31-9B264F0AC27D}" srcOrd="1" destOrd="0" parTransId="{99DABBE0-6DC0-E84F-88A0-15870F9FE465}" sibTransId="{9E4AE7E4-1C3A-8B4C-A96D-668B7FB0A5C4}"/>
    <dgm:cxn modelId="{A3BAE8FC-3303-6743-BCF2-8A479E88A55C}" srcId="{C9CE2E1A-ACBC-CD47-91B3-DCF5FDCEAB1E}" destId="{226AB308-9512-834C-A7FE-5CE3F38C963F}" srcOrd="1" destOrd="0" parTransId="{7C263D14-7D50-E44E-BCFE-94434EED69B1}" sibTransId="{257E2F63-8AF1-8647-A2F5-8245CF30667E}"/>
    <dgm:cxn modelId="{DCB0E96C-13F9-1D4F-8618-00FB6BD4424C}" type="presOf" srcId="{C9CE2E1A-ACBC-CD47-91B3-DCF5FDCEAB1E}" destId="{AC21BB23-36BB-2540-90FA-B77FE28D8BF8}" srcOrd="0" destOrd="0" presId="urn:microsoft.com/office/officeart/2005/8/layout/vList5"/>
    <dgm:cxn modelId="{436415B8-0B5E-D847-BBA1-3F947051B2D9}" type="presOf" srcId="{933B04C4-407F-DD44-B28E-27140125942C}" destId="{002B0804-3F97-034E-BDA5-9A3FB7F38948}" srcOrd="0" destOrd="0" presId="urn:microsoft.com/office/officeart/2005/8/layout/vList5"/>
    <dgm:cxn modelId="{8EF15506-C010-0D4F-A556-58F394B632F4}" type="presOf" srcId="{8C649880-6AB1-BB4C-AB74-9D48B7919AA1}" destId="{3E1C44B7-65F5-CF48-96A6-081DFB50CB8C}" srcOrd="0" destOrd="0" presId="urn:microsoft.com/office/officeart/2005/8/layout/vList5"/>
    <dgm:cxn modelId="{8713DA49-6027-A848-97D6-6193908F1493}" srcId="{B6E640D5-133D-1042-8A96-6D83DCDB7061}" destId="{C7EA01C0-2728-394A-8E89-B88627AB848D}" srcOrd="0" destOrd="0" parTransId="{53A3617D-1DC9-0649-86AF-6F475A720BF4}" sibTransId="{172C8BBB-E0D1-B24A-ADDB-B048D8B4BABF}"/>
    <dgm:cxn modelId="{AE42426D-71FF-C844-B520-0844D00DA67C}" type="presOf" srcId="{96A57530-7A65-BF4B-9568-C265BB906DC3}" destId="{EADE416C-77CB-E043-BEC0-EFD6A0D4BD0E}" srcOrd="0" destOrd="1" presId="urn:microsoft.com/office/officeart/2005/8/layout/vList5"/>
    <dgm:cxn modelId="{D9AA1500-CB08-8E4F-88C3-6E454F43C772}" srcId="{B6E640D5-133D-1042-8A96-6D83DCDB7061}" destId="{2EECC080-CB75-C64B-9A89-07425E9F3247}" srcOrd="2" destOrd="0" parTransId="{58E88035-2D06-CB42-902A-8BF0D5FA22B3}" sibTransId="{D6EB4E10-92A0-4740-9B0B-EDB0BC4D867A}"/>
    <dgm:cxn modelId="{B6ADCB1E-4D6D-CD40-9B94-B9055A3F4F8D}" type="presOf" srcId="{8DE8F471-2D78-E844-93DD-ABB7ABAF911A}" destId="{47F02306-9D98-F047-889D-045710DF0F8D}" srcOrd="0" destOrd="0" presId="urn:microsoft.com/office/officeart/2005/8/layout/vList5"/>
    <dgm:cxn modelId="{FDF808FD-1BE5-0C45-8323-133270695FBA}" srcId="{B6E640D5-133D-1042-8A96-6D83DCDB7061}" destId="{933B04C4-407F-DD44-B28E-27140125942C}" srcOrd="1" destOrd="0" parTransId="{7D6717CE-0D7D-D949-BF92-1D95B5486303}" sibTransId="{CAF14A72-D108-0A44-8F65-1213BE3015B5}"/>
    <dgm:cxn modelId="{8A8379C8-E931-4D4B-9627-5BB73549D36F}" srcId="{933B04C4-407F-DD44-B28E-27140125942C}" destId="{96A57530-7A65-BF4B-9568-C265BB906DC3}" srcOrd="1" destOrd="0" parTransId="{B9E8972D-DDB6-D443-AE96-FCA563AA5CD0}" sibTransId="{4F2A8DC5-4140-F945-BAC2-C6A0F977F72B}"/>
    <dgm:cxn modelId="{F0025250-2C2D-6C46-81EF-15CE13D43E56}" srcId="{C7EA01C0-2728-394A-8E89-B88627AB848D}" destId="{CDC05DF9-D23D-244F-BA4B-1AA9E8A53C5C}" srcOrd="0" destOrd="0" parTransId="{05424249-C750-3345-B307-5B792E7D3E07}" sibTransId="{FAB55AA4-3BC2-2945-AC53-609FA9BAF12B}"/>
    <dgm:cxn modelId="{7A4610F1-4FE7-1A4F-97DD-D48F9E8DB5C6}" type="presOf" srcId="{B6E640D5-133D-1042-8A96-6D83DCDB7061}" destId="{683B2C18-A328-B34C-B5F7-A6D1DB5CFE97}" srcOrd="0" destOrd="0" presId="urn:microsoft.com/office/officeart/2005/8/layout/vList5"/>
    <dgm:cxn modelId="{2A48177B-6EB4-F84C-A94A-0F61020DB8CC}" srcId="{2EECC080-CB75-C64B-9A89-07425E9F3247}" destId="{C73B7D8E-CFB0-0B4A-B4B8-050BCCD35DFB}" srcOrd="1" destOrd="0" parTransId="{10183A9E-2D25-8D42-B061-01BB33F9D29A}" sibTransId="{277581E2-5D40-BD43-9DE2-FFC82ECA0070}"/>
    <dgm:cxn modelId="{A2678EA6-E255-1E49-951A-6FFD9FC510E7}" srcId="{933B04C4-407F-DD44-B28E-27140125942C}" destId="{46C642DD-5766-0B4A-A7EC-CF9EE58114B9}" srcOrd="0" destOrd="0" parTransId="{D88C879D-CCAF-4A49-9A18-0578B46289FA}" sibTransId="{EBDD012A-F19B-F240-AF18-9866144C3350}"/>
    <dgm:cxn modelId="{63CDAEB3-1899-5D45-A1DA-5D4B0532D9CB}" type="presOf" srcId="{39E933F2-CB97-CD4D-8E31-9B264F0AC27D}" destId="{C8988AA3-13CC-3F4B-A5DC-40A4D44D02AA}" srcOrd="0" destOrd="1" presId="urn:microsoft.com/office/officeart/2005/8/layout/vList5"/>
    <dgm:cxn modelId="{F129482F-1CB0-B348-B1DF-4EB11315AF99}" srcId="{C9CE2E1A-ACBC-CD47-91B3-DCF5FDCEAB1E}" destId="{8C649880-6AB1-BB4C-AB74-9D48B7919AA1}" srcOrd="0" destOrd="0" parTransId="{C20EF8CB-1AE1-FF43-A80A-0C4134D3DC1F}" sibTransId="{8E2053FF-0147-3A4F-BBB2-CBC4295B601F}"/>
    <dgm:cxn modelId="{4C59034B-6D83-1C40-AE79-129712E68327}" type="presOf" srcId="{226AB308-9512-834C-A7FE-5CE3F38C963F}" destId="{3E1C44B7-65F5-CF48-96A6-081DFB50CB8C}" srcOrd="0" destOrd="1" presId="urn:microsoft.com/office/officeart/2005/8/layout/vList5"/>
    <dgm:cxn modelId="{EEB416E5-90B9-0E4D-A1B2-B14963577D7F}" srcId="{B6E640D5-133D-1042-8A96-6D83DCDB7061}" destId="{C9CE2E1A-ACBC-CD47-91B3-DCF5FDCEAB1E}" srcOrd="3" destOrd="0" parTransId="{A5A87C4F-A7E9-D44F-97DE-9CC3DF9C6418}" sibTransId="{AB4C6398-231B-7241-B7EC-71DA5E477732}"/>
    <dgm:cxn modelId="{8E2F15D2-46B1-E84B-8128-1939CD951CC1}" type="presOf" srcId="{46C642DD-5766-0B4A-A7EC-CF9EE58114B9}" destId="{EADE416C-77CB-E043-BEC0-EFD6A0D4BD0E}" srcOrd="0" destOrd="0" presId="urn:microsoft.com/office/officeart/2005/8/layout/vList5"/>
    <dgm:cxn modelId="{D1BB5941-3AC1-D749-B95E-7698AC0DE495}" type="presOf" srcId="{2EECC080-CB75-C64B-9A89-07425E9F3247}" destId="{EBA02287-9B30-0040-A06C-7BD2C8C14BAD}" srcOrd="0" destOrd="0" presId="urn:microsoft.com/office/officeart/2005/8/layout/vList5"/>
    <dgm:cxn modelId="{D0AAD574-3237-6A40-A181-213A3C95F756}" type="presOf" srcId="{C73B7D8E-CFB0-0B4A-B4B8-050BCCD35DFB}" destId="{47F02306-9D98-F047-889D-045710DF0F8D}" srcOrd="0" destOrd="1" presId="urn:microsoft.com/office/officeart/2005/8/layout/vList5"/>
    <dgm:cxn modelId="{0CCB5DC6-B639-B149-9863-7456493364F5}" srcId="{2EECC080-CB75-C64B-9A89-07425E9F3247}" destId="{8DE8F471-2D78-E844-93DD-ABB7ABAF911A}" srcOrd="0" destOrd="0" parTransId="{578023B9-FB86-9343-9182-E7C81025BFC7}" sibTransId="{F7C3D732-5520-2F43-8070-31CD7C13FFC0}"/>
    <dgm:cxn modelId="{449846A0-351C-BE40-A079-A4D1A499EEB7}" type="presOf" srcId="{CDC05DF9-D23D-244F-BA4B-1AA9E8A53C5C}" destId="{C8988AA3-13CC-3F4B-A5DC-40A4D44D02AA}" srcOrd="0" destOrd="0" presId="urn:microsoft.com/office/officeart/2005/8/layout/vList5"/>
    <dgm:cxn modelId="{1FEFC57F-F1CF-4F43-BAC8-4A4559257EE7}" type="presParOf" srcId="{683B2C18-A328-B34C-B5F7-A6D1DB5CFE97}" destId="{5100A197-81FF-6244-8F18-53C98FF8F905}" srcOrd="0" destOrd="0" presId="urn:microsoft.com/office/officeart/2005/8/layout/vList5"/>
    <dgm:cxn modelId="{DE1B5073-8D93-3042-B9BC-9573AB51AD21}" type="presParOf" srcId="{5100A197-81FF-6244-8F18-53C98FF8F905}" destId="{25155DDF-E764-B84C-A8F4-35DDBA540A20}" srcOrd="0" destOrd="0" presId="urn:microsoft.com/office/officeart/2005/8/layout/vList5"/>
    <dgm:cxn modelId="{708A7C17-DC99-F34E-87EC-1999C7E2568C}" type="presParOf" srcId="{5100A197-81FF-6244-8F18-53C98FF8F905}" destId="{C8988AA3-13CC-3F4B-A5DC-40A4D44D02AA}" srcOrd="1" destOrd="0" presId="urn:microsoft.com/office/officeart/2005/8/layout/vList5"/>
    <dgm:cxn modelId="{1AA871C3-A57D-7444-AA84-8C04FB5FB016}" type="presParOf" srcId="{683B2C18-A328-B34C-B5F7-A6D1DB5CFE97}" destId="{6852E106-3E71-344F-9CB6-7DF5DD3D6D5F}" srcOrd="1" destOrd="0" presId="urn:microsoft.com/office/officeart/2005/8/layout/vList5"/>
    <dgm:cxn modelId="{4E50C272-4316-CB45-AD96-C4087E5151F6}" type="presParOf" srcId="{683B2C18-A328-B34C-B5F7-A6D1DB5CFE97}" destId="{559930E0-80C7-DE40-A908-DDEBBBF86924}" srcOrd="2" destOrd="0" presId="urn:microsoft.com/office/officeart/2005/8/layout/vList5"/>
    <dgm:cxn modelId="{B1A447D8-D381-3346-B9A5-DE43B168F7B7}" type="presParOf" srcId="{559930E0-80C7-DE40-A908-DDEBBBF86924}" destId="{002B0804-3F97-034E-BDA5-9A3FB7F38948}" srcOrd="0" destOrd="0" presId="urn:microsoft.com/office/officeart/2005/8/layout/vList5"/>
    <dgm:cxn modelId="{C8BDCEA0-2457-8B4C-8789-E892E32B523F}" type="presParOf" srcId="{559930E0-80C7-DE40-A908-DDEBBBF86924}" destId="{EADE416C-77CB-E043-BEC0-EFD6A0D4BD0E}" srcOrd="1" destOrd="0" presId="urn:microsoft.com/office/officeart/2005/8/layout/vList5"/>
    <dgm:cxn modelId="{5B822390-068B-AF46-A0C8-3AA95F58ED6E}" type="presParOf" srcId="{683B2C18-A328-B34C-B5F7-A6D1DB5CFE97}" destId="{1223F6D2-A482-B74D-8DC9-7CC3EEE97094}" srcOrd="3" destOrd="0" presId="urn:microsoft.com/office/officeart/2005/8/layout/vList5"/>
    <dgm:cxn modelId="{5C3E5E4D-DEA6-324B-AC39-13B93E278BA7}" type="presParOf" srcId="{683B2C18-A328-B34C-B5F7-A6D1DB5CFE97}" destId="{C5595848-17D0-0749-A31E-13E9037DB001}" srcOrd="4" destOrd="0" presId="urn:microsoft.com/office/officeart/2005/8/layout/vList5"/>
    <dgm:cxn modelId="{99F4C9D9-E0F3-3D49-9A0F-85AB257961A3}" type="presParOf" srcId="{C5595848-17D0-0749-A31E-13E9037DB001}" destId="{EBA02287-9B30-0040-A06C-7BD2C8C14BAD}" srcOrd="0" destOrd="0" presId="urn:microsoft.com/office/officeart/2005/8/layout/vList5"/>
    <dgm:cxn modelId="{C267F52C-A3B5-A74E-9FBC-106763A085CA}" type="presParOf" srcId="{C5595848-17D0-0749-A31E-13E9037DB001}" destId="{47F02306-9D98-F047-889D-045710DF0F8D}" srcOrd="1" destOrd="0" presId="urn:microsoft.com/office/officeart/2005/8/layout/vList5"/>
    <dgm:cxn modelId="{E26F8579-52BB-A042-8456-370D76C7AFCE}" type="presParOf" srcId="{683B2C18-A328-B34C-B5F7-A6D1DB5CFE97}" destId="{72321A14-0D99-5945-841A-ADD5B67E7128}" srcOrd="5" destOrd="0" presId="urn:microsoft.com/office/officeart/2005/8/layout/vList5"/>
    <dgm:cxn modelId="{2BB50F2E-E795-974F-91E7-6C76F30D75A1}" type="presParOf" srcId="{683B2C18-A328-B34C-B5F7-A6D1DB5CFE97}" destId="{56C883EB-F394-A149-9B72-B1D3A10AEEAF}" srcOrd="6" destOrd="0" presId="urn:microsoft.com/office/officeart/2005/8/layout/vList5"/>
    <dgm:cxn modelId="{EE073C75-7C08-F740-AA44-A386893F3427}" type="presParOf" srcId="{56C883EB-F394-A149-9B72-B1D3A10AEEAF}" destId="{AC21BB23-36BB-2540-90FA-B77FE28D8BF8}" srcOrd="0" destOrd="0" presId="urn:microsoft.com/office/officeart/2005/8/layout/vList5"/>
    <dgm:cxn modelId="{82672AE2-D658-C74B-8DAD-35AAB6A36D07}" type="presParOf" srcId="{56C883EB-F394-A149-9B72-B1D3A10AEEAF}" destId="{3E1C44B7-65F5-CF48-96A6-081DFB50CB8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988AA3-13CC-3F4B-A5DC-40A4D44D02AA}">
      <dsp:nvSpPr>
        <dsp:cNvPr id="0" name=""/>
        <dsp:cNvSpPr/>
      </dsp:nvSpPr>
      <dsp:spPr>
        <a:xfrm rot="5400000">
          <a:off x="5160327" y="-2086455"/>
          <a:ext cx="871601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Listen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Look</a:t>
          </a:r>
          <a:endParaRPr lang="en-US" sz="2300" kern="1200" dirty="0"/>
        </a:p>
      </dsp:txBody>
      <dsp:txXfrm rot="-5400000">
        <a:off x="2962656" y="153764"/>
        <a:ext cx="5224396" cy="786505"/>
      </dsp:txXfrm>
    </dsp:sp>
    <dsp:sp modelId="{25155DDF-E764-B84C-A8F4-35DDBA540A20}">
      <dsp:nvSpPr>
        <dsp:cNvPr id="0" name=""/>
        <dsp:cNvSpPr/>
      </dsp:nvSpPr>
      <dsp:spPr>
        <a:xfrm>
          <a:off x="0" y="2265"/>
          <a:ext cx="2962656" cy="108950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0" tIns="104775" rIns="209550" bIns="104775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500" kern="1200" dirty="0" smtClean="0"/>
            <a:t>L</a:t>
          </a:r>
          <a:endParaRPr lang="en-US" sz="5500" kern="1200" dirty="0"/>
        </a:p>
      </dsp:txBody>
      <dsp:txXfrm>
        <a:off x="53185" y="55450"/>
        <a:ext cx="2856286" cy="983131"/>
      </dsp:txXfrm>
    </dsp:sp>
    <dsp:sp modelId="{EADE416C-77CB-E043-BEC0-EFD6A0D4BD0E}">
      <dsp:nvSpPr>
        <dsp:cNvPr id="0" name=""/>
        <dsp:cNvSpPr/>
      </dsp:nvSpPr>
      <dsp:spPr>
        <a:xfrm rot="5400000">
          <a:off x="5160327" y="-942478"/>
          <a:ext cx="871601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Open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Opportunities</a:t>
          </a:r>
          <a:endParaRPr lang="en-US" sz="2300" kern="1200" dirty="0"/>
        </a:p>
      </dsp:txBody>
      <dsp:txXfrm rot="-5400000">
        <a:off x="2962656" y="1297741"/>
        <a:ext cx="5224396" cy="786505"/>
      </dsp:txXfrm>
    </dsp:sp>
    <dsp:sp modelId="{002B0804-3F97-034E-BDA5-9A3FB7F38948}">
      <dsp:nvSpPr>
        <dsp:cNvPr id="0" name=""/>
        <dsp:cNvSpPr/>
      </dsp:nvSpPr>
      <dsp:spPr>
        <a:xfrm>
          <a:off x="0" y="1146242"/>
          <a:ext cx="2962656" cy="108950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0" tIns="104775" rIns="209550" bIns="104775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500" kern="1200" dirty="0" smtClean="0"/>
            <a:t>O</a:t>
          </a:r>
          <a:endParaRPr lang="en-US" sz="5500" kern="1200" dirty="0"/>
        </a:p>
      </dsp:txBody>
      <dsp:txXfrm>
        <a:off x="53185" y="1199427"/>
        <a:ext cx="2856286" cy="983131"/>
      </dsp:txXfrm>
    </dsp:sp>
    <dsp:sp modelId="{47F02306-9D98-F047-889D-045710DF0F8D}">
      <dsp:nvSpPr>
        <dsp:cNvPr id="0" name=""/>
        <dsp:cNvSpPr/>
      </dsp:nvSpPr>
      <dsp:spPr>
        <a:xfrm rot="5400000">
          <a:off x="5160327" y="201497"/>
          <a:ext cx="871601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Invite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Everyone</a:t>
          </a:r>
          <a:endParaRPr lang="en-US" sz="2300" kern="1200" dirty="0"/>
        </a:p>
      </dsp:txBody>
      <dsp:txXfrm rot="-5400000">
        <a:off x="2962656" y="2441716"/>
        <a:ext cx="5224396" cy="786505"/>
      </dsp:txXfrm>
    </dsp:sp>
    <dsp:sp modelId="{EBA02287-9B30-0040-A06C-7BD2C8C14BAD}">
      <dsp:nvSpPr>
        <dsp:cNvPr id="0" name=""/>
        <dsp:cNvSpPr/>
      </dsp:nvSpPr>
      <dsp:spPr>
        <a:xfrm>
          <a:off x="0" y="2290219"/>
          <a:ext cx="2962656" cy="108950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0" tIns="104775" rIns="209550" bIns="104775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500" kern="1200" smtClean="0"/>
            <a:t>V</a:t>
          </a:r>
          <a:endParaRPr lang="en-US" sz="5500" kern="1200"/>
        </a:p>
      </dsp:txBody>
      <dsp:txXfrm>
        <a:off x="53185" y="2343404"/>
        <a:ext cx="2856286" cy="983131"/>
      </dsp:txXfrm>
    </dsp:sp>
    <dsp:sp modelId="{3E1C44B7-65F5-CF48-96A6-081DFB50CB8C}">
      <dsp:nvSpPr>
        <dsp:cNvPr id="0" name=""/>
        <dsp:cNvSpPr/>
      </dsp:nvSpPr>
      <dsp:spPr>
        <a:xfrm rot="5400000">
          <a:off x="5160327" y="1345474"/>
          <a:ext cx="871601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Expect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Excellence</a:t>
          </a:r>
          <a:endParaRPr lang="en-US" sz="2300" kern="1200" dirty="0"/>
        </a:p>
      </dsp:txBody>
      <dsp:txXfrm rot="-5400000">
        <a:off x="2962656" y="3585693"/>
        <a:ext cx="5224396" cy="786505"/>
      </dsp:txXfrm>
    </dsp:sp>
    <dsp:sp modelId="{AC21BB23-36BB-2540-90FA-B77FE28D8BF8}">
      <dsp:nvSpPr>
        <dsp:cNvPr id="0" name=""/>
        <dsp:cNvSpPr/>
      </dsp:nvSpPr>
      <dsp:spPr>
        <a:xfrm>
          <a:off x="0" y="3434195"/>
          <a:ext cx="2962656" cy="108950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0" tIns="104775" rIns="209550" bIns="104775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500" kern="1200" dirty="0" smtClean="0"/>
            <a:t>E</a:t>
          </a:r>
          <a:endParaRPr lang="en-US" sz="5500" kern="1200" dirty="0"/>
        </a:p>
      </dsp:txBody>
      <dsp:txXfrm>
        <a:off x="53185" y="3487380"/>
        <a:ext cx="2856286" cy="9831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7C3A59-173D-FF4B-B2F9-38B75E4957AC}" type="datetimeFigureOut">
              <a:rPr lang="en-US" smtClean="0"/>
              <a:t>2/7/17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CB4E14-885F-C64D-902A-916225B16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144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8C969B-B148-C245-88BC-F1D8303B23D0}" type="datetimeFigureOut">
              <a:rPr lang="en-US" smtClean="0"/>
              <a:t>2/7/17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B80FD-637B-A245-93B5-2567380E3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63806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A90A5-E35F-CC4F-8A7A-37671D8D9D9E}" type="datetime1">
              <a:rPr lang="en-US" smtClean="0"/>
              <a:t>2/7/17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A9A4D19-43C7-8F48-9087-CB428737EAC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Copyright T.N. Duening 2017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7811-33C9-054E-B188-7B654F87FE7A}" type="datetime1">
              <a:rPr lang="en-US" smtClean="0"/>
              <a:t>2/7/17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T.N. Duening 2017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4D19-43C7-8F48-9087-CB428737EA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CEBA7-C1F6-6149-87A0-DE54FB24055F}" type="datetime1">
              <a:rPr lang="en-US" smtClean="0"/>
              <a:t>2/7/17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T.N. Duening 2017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4D19-43C7-8F48-9087-CB428737EA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A77E-4F18-2D4F-99DE-9F5C10AD7B89}" type="datetime1">
              <a:rPr lang="en-US" smtClean="0"/>
              <a:t>2/7/17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T.N. Duening 2017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4D19-43C7-8F48-9087-CB428737EA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2EC32-0F4D-1B4D-A109-A56157A7C881}" type="datetime1">
              <a:rPr lang="en-US" smtClean="0"/>
              <a:t>2/7/17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T.N. Duening 2017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4D19-43C7-8F48-9087-CB428737EAC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66549-BC49-674D-A97B-F5DD0E45C63A}" type="datetime1">
              <a:rPr lang="en-US" smtClean="0"/>
              <a:t>2/7/17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T.N. Duening 2017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4D19-43C7-8F48-9087-CB428737EAC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0618-D17E-6E4A-BA49-ED10B0092527}" type="datetime1">
              <a:rPr lang="en-US" smtClean="0"/>
              <a:t>2/7/17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T.N. Duening 2017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4D19-43C7-8F48-9087-CB428737EAC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8698C-C732-3D42-B2D1-0E2BDBD68182}" type="datetime1">
              <a:rPr lang="en-US" smtClean="0"/>
              <a:t>2/7/17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T.N. Duening 2017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4D19-43C7-8F48-9087-CB428737EA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8DAB3-15BB-C749-8343-BB2E6AA75F2D}" type="datetime1">
              <a:rPr lang="en-US" smtClean="0"/>
              <a:t>2/7/17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T.N. Duening 2017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4D19-43C7-8F48-9087-CB428737EA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BC496-8FA4-6543-AD78-FE7C27D52DC8}" type="datetime1">
              <a:rPr lang="en-US" smtClean="0"/>
              <a:t>2/7/17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T.N. Duening 2017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4D19-43C7-8F48-9087-CB428737EA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27137-B142-D34F-9FD5-0FA65917DAF4}" type="datetime1">
              <a:rPr lang="en-US" smtClean="0"/>
              <a:t>2/7/17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T.N. Duening 2017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4D19-43C7-8F48-9087-CB428737EA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87288984-3F75-7A42-86E0-51F9E39C253E}" type="datetime1">
              <a:rPr lang="en-US" smtClean="0"/>
              <a:t>2/7/17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T.N. Duening 2017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A9A4D19-43C7-8F48-9087-CB428737EAC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sldNum="0" hd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mailto:tduening@uccs.ed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4" Type="http://schemas.openxmlformats.org/officeDocument/2006/relationships/image" Target="../media/image2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600" dirty="0" smtClean="0"/>
              <a:t>Hedgehog Leadership in Academe</a:t>
            </a:r>
            <a:br>
              <a:rPr lang="en-US" sz="6600" dirty="0" smtClean="0"/>
            </a:b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Dr. Thomas Duening</a:t>
            </a:r>
          </a:p>
          <a:p>
            <a:r>
              <a:rPr lang="en-US" dirty="0" smtClean="0"/>
              <a:t>Chair, Management Dept.</a:t>
            </a:r>
          </a:p>
          <a:p>
            <a:r>
              <a:rPr lang="en-US" dirty="0" smtClean="0"/>
              <a:t>University of Colorado Colorado Springs</a:t>
            </a:r>
          </a:p>
          <a:p>
            <a:r>
              <a:rPr lang="en-US" dirty="0" err="1" smtClean="0"/>
              <a:t>tduening@uccs.edu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Copyright T.N. Duening 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0916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Identity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Examines how people develop personal sense of identity</a:t>
            </a:r>
          </a:p>
          <a:p>
            <a:r>
              <a:rPr lang="en-US" dirty="0" smtClean="0"/>
              <a:t>Professional identity includes profession-specific-set of moral virtues</a:t>
            </a:r>
          </a:p>
          <a:p>
            <a:r>
              <a:rPr lang="en-US" dirty="0"/>
              <a:t>Virtue:  Consistent action in the world</a:t>
            </a:r>
          </a:p>
          <a:p>
            <a:pPr lvl="1"/>
            <a:r>
              <a:rPr lang="en-US" dirty="0"/>
              <a:t>Consistent (not something you do occasionally)</a:t>
            </a:r>
          </a:p>
          <a:p>
            <a:pPr lvl="1"/>
            <a:r>
              <a:rPr lang="en-US" dirty="0"/>
              <a:t>Action (a choice to do “this” rather than “that”)</a:t>
            </a:r>
          </a:p>
          <a:p>
            <a:pPr lvl="1"/>
            <a:r>
              <a:rPr lang="en-US" dirty="0"/>
              <a:t>In the world </a:t>
            </a:r>
            <a:r>
              <a:rPr lang="en-US" dirty="0" smtClean="0"/>
              <a:t>(something </a:t>
            </a:r>
            <a:r>
              <a:rPr lang="en-US" dirty="0"/>
              <a:t>you do that affects others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The UCCS Entrepreneurial Identity Project </a:t>
            </a:r>
          </a:p>
          <a:p>
            <a:pPr lvl="1"/>
            <a:r>
              <a:rPr lang="en-US" dirty="0" smtClean="0"/>
              <a:t>Positive Organizational Behavior Research Group</a:t>
            </a:r>
            <a:endParaRPr lang="en-US" dirty="0"/>
          </a:p>
          <a:p>
            <a:r>
              <a:rPr lang="en-US" dirty="0"/>
              <a:t>How do you decide on which virtues to enact?</a:t>
            </a:r>
          </a:p>
          <a:p>
            <a:pPr lvl="1"/>
            <a:r>
              <a:rPr lang="en-US" dirty="0"/>
              <a:t>Experience</a:t>
            </a:r>
          </a:p>
          <a:p>
            <a:pPr lvl="1"/>
            <a:r>
              <a:rPr lang="en-US" dirty="0" smtClean="0"/>
              <a:t>Reflection</a:t>
            </a:r>
          </a:p>
          <a:p>
            <a:r>
              <a:rPr lang="en-US" dirty="0" smtClean="0"/>
              <a:t>How do we ascribe virtue?</a:t>
            </a:r>
          </a:p>
          <a:p>
            <a:pPr lvl="1"/>
            <a:r>
              <a:rPr lang="en-US" dirty="0" smtClean="0"/>
              <a:t>Familiarity</a:t>
            </a:r>
          </a:p>
          <a:p>
            <a:pPr lvl="1"/>
            <a:r>
              <a:rPr lang="en-US" dirty="0" smtClean="0"/>
              <a:t>Reputation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T.N. Duening 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8119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Entrepreneurial Identity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T.N. Duening 2017</a:t>
            </a:r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4920" y="1546474"/>
            <a:ext cx="6102503" cy="4784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9555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Hedgehog Virtues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623168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T.N. Duening 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1872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2130" y="1555630"/>
            <a:ext cx="5938297" cy="4630267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Becoming a Hedgehog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T.N. Duening 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5230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Hedgehog Impact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Long-time professor wins outstanding faculty award for first time in 26 years</a:t>
            </a:r>
          </a:p>
          <a:p>
            <a:pPr lvl="1"/>
            <a:r>
              <a:rPr lang="en-US" dirty="0" smtClean="0"/>
              <a:t>Rejuvenated and engaged</a:t>
            </a:r>
          </a:p>
          <a:p>
            <a:pPr lvl="1"/>
            <a:r>
              <a:rPr lang="en-US" dirty="0" smtClean="0"/>
              <a:t>Mentoring junior faculty again</a:t>
            </a:r>
          </a:p>
          <a:p>
            <a:r>
              <a:rPr lang="en-US" dirty="0" smtClean="0"/>
              <a:t>Hiring stellar new junior faculty</a:t>
            </a:r>
          </a:p>
          <a:p>
            <a:r>
              <a:rPr lang="en-US" dirty="0" smtClean="0"/>
              <a:t>Announced on 2.2 that team has three new Tier 1 pubs</a:t>
            </a:r>
          </a:p>
          <a:p>
            <a:r>
              <a:rPr lang="en-US" dirty="0" smtClean="0"/>
              <a:t>Engaged, energized, active junior and senior faculty</a:t>
            </a:r>
          </a:p>
          <a:p>
            <a:r>
              <a:rPr lang="en-US" dirty="0" smtClean="0"/>
              <a:t>No one seeks me out for policy advice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T.N. Duening 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825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Hedgehog Leadership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Differentiate between:</a:t>
            </a:r>
          </a:p>
          <a:p>
            <a:pPr lvl="1"/>
            <a:r>
              <a:rPr lang="en-US" dirty="0" smtClean="0"/>
              <a:t>Rule governed organization (Fox-style leadership), and</a:t>
            </a:r>
          </a:p>
          <a:p>
            <a:pPr lvl="1"/>
            <a:r>
              <a:rPr lang="en-US" dirty="0" smtClean="0"/>
              <a:t>Purpose governed organization (Hedgehog-style leadership)</a:t>
            </a:r>
          </a:p>
          <a:p>
            <a:r>
              <a:rPr lang="en-US" dirty="0" smtClean="0"/>
              <a:t>Practice the virtues of Hedgehog-style leadership</a:t>
            </a:r>
          </a:p>
          <a:p>
            <a:pPr lvl="1"/>
            <a:r>
              <a:rPr lang="en-US" dirty="0" smtClean="0"/>
              <a:t>L.O.V.E.</a:t>
            </a:r>
          </a:p>
          <a:p>
            <a:r>
              <a:rPr lang="en-US" dirty="0"/>
              <a:t>Trust the spontaneous </a:t>
            </a:r>
            <a:r>
              <a:rPr lang="en-US" dirty="0" smtClean="0"/>
              <a:t>order</a:t>
            </a:r>
          </a:p>
          <a:p>
            <a:pPr lvl="1"/>
            <a:r>
              <a:rPr lang="en-US" dirty="0" smtClean="0"/>
              <a:t>Enact effectual logic</a:t>
            </a:r>
          </a:p>
          <a:p>
            <a:pPr lvl="1"/>
            <a:r>
              <a:rPr lang="en-US" dirty="0" smtClean="0"/>
              <a:t>Judge actions by the future</a:t>
            </a:r>
          </a:p>
          <a:p>
            <a:r>
              <a:rPr lang="en-US" dirty="0" smtClean="0"/>
              <a:t>Expect excellence</a:t>
            </a:r>
          </a:p>
          <a:p>
            <a:pPr lvl="1"/>
            <a:r>
              <a:rPr lang="en-US" dirty="0" smtClean="0"/>
              <a:t>Be inclusive, but not without standards</a:t>
            </a:r>
          </a:p>
          <a:p>
            <a:pPr lvl="1"/>
            <a:r>
              <a:rPr lang="en-US" dirty="0" smtClean="0"/>
              <a:t>Establish a culture of professional virtues</a:t>
            </a:r>
          </a:p>
          <a:p>
            <a:r>
              <a:rPr lang="en-US" dirty="0" smtClean="0"/>
              <a:t>Balance Fox and Hedgehog leadership</a:t>
            </a:r>
          </a:p>
          <a:p>
            <a:pPr lvl="1"/>
            <a:r>
              <a:rPr lang="en-US" dirty="0" smtClean="0"/>
              <a:t>Similar to Seligman’s balance between pessimists and optimists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T.N. Duening 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0056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T.N. Duening 2017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705613" y="1949483"/>
            <a:ext cx="5145084" cy="2862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Thank You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Dr. Thomas N. Duening</a:t>
            </a:r>
          </a:p>
          <a:p>
            <a:r>
              <a:rPr lang="en-US" dirty="0" smtClean="0"/>
              <a:t>El </a:t>
            </a:r>
            <a:r>
              <a:rPr lang="en-US" dirty="0" err="1" smtClean="0"/>
              <a:t>Pomar</a:t>
            </a:r>
            <a:r>
              <a:rPr lang="en-US" dirty="0" smtClean="0"/>
              <a:t> Chair for Business &amp; Entrepreneurship</a:t>
            </a:r>
          </a:p>
          <a:p>
            <a:r>
              <a:rPr lang="en-US" dirty="0" smtClean="0"/>
              <a:t>Chair, Management Department</a:t>
            </a:r>
          </a:p>
          <a:p>
            <a:r>
              <a:rPr lang="en-US" dirty="0" smtClean="0"/>
              <a:t>College of Business</a:t>
            </a:r>
          </a:p>
          <a:p>
            <a:r>
              <a:rPr lang="en-US" dirty="0" smtClean="0"/>
              <a:t>University of Colorado Colorado Springs</a:t>
            </a:r>
          </a:p>
          <a:p>
            <a:r>
              <a:rPr lang="en-US" dirty="0" smtClean="0">
                <a:hlinkClick r:id="rId2"/>
              </a:rPr>
              <a:t>tduening@uccs.edu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799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Hedgehog-Style Leadership</a:t>
            </a:r>
          </a:p>
          <a:p>
            <a:r>
              <a:rPr lang="en-US" dirty="0" smtClean="0"/>
              <a:t>Methodology</a:t>
            </a:r>
          </a:p>
          <a:p>
            <a:r>
              <a:rPr lang="en-US" dirty="0" smtClean="0"/>
              <a:t>Pragmatism</a:t>
            </a:r>
            <a:endParaRPr lang="en-US" dirty="0" smtClean="0"/>
          </a:p>
          <a:p>
            <a:r>
              <a:rPr lang="en-US" dirty="0" smtClean="0"/>
              <a:t>Effectual Logic</a:t>
            </a:r>
          </a:p>
          <a:p>
            <a:r>
              <a:rPr lang="en-US" dirty="0" smtClean="0"/>
              <a:t>Spontaneous Order</a:t>
            </a:r>
          </a:p>
          <a:p>
            <a:r>
              <a:rPr lang="en-US" dirty="0" smtClean="0"/>
              <a:t>Identity Theory</a:t>
            </a:r>
          </a:p>
          <a:p>
            <a:r>
              <a:rPr lang="en-US" dirty="0" smtClean="0"/>
              <a:t>Becoming a Hedgehog</a:t>
            </a:r>
          </a:p>
          <a:p>
            <a:r>
              <a:rPr lang="en-US" dirty="0" smtClean="0"/>
              <a:t>Hedgehog Impact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T.N. Duening 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410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Please Provide 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</a:p>
          <a:p>
            <a:r>
              <a:rPr lang="en-US" dirty="0" smtClean="0"/>
              <a:t>Clarity of conceptual articulation</a:t>
            </a:r>
          </a:p>
          <a:p>
            <a:r>
              <a:rPr lang="en-US" dirty="0" smtClean="0"/>
              <a:t>Clarity of models</a:t>
            </a:r>
          </a:p>
          <a:p>
            <a:r>
              <a:rPr lang="en-US" dirty="0" smtClean="0"/>
              <a:t>Additional </a:t>
            </a:r>
            <a:r>
              <a:rPr lang="en-US" dirty="0" smtClean="0"/>
              <a:t>literature</a:t>
            </a:r>
          </a:p>
          <a:p>
            <a:r>
              <a:rPr lang="en-US" dirty="0" smtClean="0"/>
              <a:t>Publish?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T.N. Duening 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49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Education</a:t>
            </a:r>
          </a:p>
          <a:p>
            <a:r>
              <a:rPr lang="en-US" dirty="0" smtClean="0"/>
              <a:t>Professional</a:t>
            </a:r>
          </a:p>
          <a:p>
            <a:r>
              <a:rPr lang="en-US" dirty="0" smtClean="0"/>
              <a:t>Entrepreneur</a:t>
            </a:r>
          </a:p>
          <a:p>
            <a:r>
              <a:rPr lang="en-US" dirty="0" smtClean="0"/>
              <a:t>Current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T.N. Duening 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16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Hedgehog-Style Leadership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i="1" dirty="0"/>
              <a:t>“The fox knows many things, but the hedgehog knows one big thing.</a:t>
            </a:r>
            <a:r>
              <a:rPr lang="en-US" i="1" dirty="0" smtClean="0"/>
              <a:t>” (I. Berlin)</a:t>
            </a:r>
          </a:p>
          <a:p>
            <a:r>
              <a:rPr lang="en-US" dirty="0" smtClean="0"/>
              <a:t>Problem statement: </a:t>
            </a:r>
          </a:p>
          <a:p>
            <a:pPr lvl="1"/>
            <a:r>
              <a:rPr lang="en-US" dirty="0" smtClean="0"/>
              <a:t>Academe is replete with fox-style leaders</a:t>
            </a:r>
          </a:p>
          <a:p>
            <a:pPr lvl="2"/>
            <a:r>
              <a:rPr lang="en-US" dirty="0" smtClean="0"/>
              <a:t>We are trained to be critical</a:t>
            </a:r>
          </a:p>
          <a:p>
            <a:pPr lvl="2"/>
            <a:r>
              <a:rPr lang="en-US" dirty="0" smtClean="0"/>
              <a:t>We advance from within</a:t>
            </a:r>
          </a:p>
          <a:p>
            <a:pPr lvl="2"/>
            <a:r>
              <a:rPr lang="en-US" dirty="0" smtClean="0"/>
              <a:t>We hire those who are like us</a:t>
            </a:r>
          </a:p>
          <a:p>
            <a:pPr lvl="2"/>
            <a:r>
              <a:rPr lang="en-US" dirty="0" smtClean="0"/>
              <a:t>We are generally risk averse</a:t>
            </a:r>
          </a:p>
          <a:p>
            <a:r>
              <a:rPr lang="en-US" dirty="0" smtClean="0"/>
              <a:t>Hypothesis:</a:t>
            </a:r>
          </a:p>
          <a:p>
            <a:pPr lvl="1"/>
            <a:r>
              <a:rPr lang="en-US" dirty="0" smtClean="0"/>
              <a:t>Academe can benefit from balance of Hedgehog and Fox styles</a:t>
            </a:r>
          </a:p>
          <a:p>
            <a:r>
              <a:rPr lang="en-US" dirty="0" smtClean="0"/>
              <a:t>Conclusion:</a:t>
            </a:r>
          </a:p>
          <a:p>
            <a:pPr lvl="1"/>
            <a:r>
              <a:rPr lang="en-US" dirty="0" smtClean="0"/>
              <a:t>Hedgehog style justified by converging independent areas of scholarship</a:t>
            </a:r>
          </a:p>
          <a:p>
            <a:pPr lvl="1"/>
            <a:r>
              <a:rPr lang="en-US" dirty="0" smtClean="0"/>
              <a:t>Hedgehog style can be learned and mastered through deliberate practice</a:t>
            </a:r>
          </a:p>
          <a:p>
            <a:pPr lvl="1"/>
            <a:r>
              <a:rPr lang="en-US" dirty="0" smtClean="0"/>
              <a:t>Balance creates superior results in faculty at all levels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T.N. Duening 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922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Hermeneutics? Edification? Sociology?</a:t>
            </a:r>
          </a:p>
          <a:p>
            <a:r>
              <a:rPr lang="en-US" dirty="0" smtClean="0"/>
              <a:t>Based on convergence of independent scholarship</a:t>
            </a:r>
          </a:p>
          <a:p>
            <a:r>
              <a:rPr lang="en-US" dirty="0" smtClean="0"/>
              <a:t>Example: Evolution</a:t>
            </a:r>
          </a:p>
          <a:p>
            <a:pPr lvl="1"/>
            <a:r>
              <a:rPr lang="en-US" dirty="0" smtClean="0"/>
              <a:t>Now broadly accepted in multiple independent disciplines</a:t>
            </a:r>
            <a:endParaRPr lang="en-US" dirty="0"/>
          </a:p>
          <a:p>
            <a:pPr lvl="2"/>
            <a:r>
              <a:rPr lang="en-US" dirty="0" smtClean="0"/>
              <a:t>Medicine</a:t>
            </a:r>
          </a:p>
          <a:p>
            <a:pPr lvl="2"/>
            <a:r>
              <a:rPr lang="en-US" dirty="0" smtClean="0"/>
              <a:t>Psychology</a:t>
            </a:r>
          </a:p>
          <a:p>
            <a:pPr lvl="2"/>
            <a:r>
              <a:rPr lang="en-US" i="1" dirty="0" smtClean="0"/>
              <a:t>Nothing in biology makes sense except in the light of evolution (</a:t>
            </a:r>
            <a:r>
              <a:rPr lang="en-US" i="1" dirty="0" err="1" smtClean="0"/>
              <a:t>Dobzhansky</a:t>
            </a:r>
            <a:r>
              <a:rPr lang="en-US" i="1" dirty="0" smtClean="0"/>
              <a:t>)</a:t>
            </a:r>
          </a:p>
          <a:p>
            <a:r>
              <a:rPr lang="en-US" dirty="0" smtClean="0"/>
              <a:t>My goal is </a:t>
            </a:r>
            <a:r>
              <a:rPr lang="en-US" dirty="0" smtClean="0"/>
              <a:t>to make Hedgehog style leadership appealing enough to try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T.N. Duening 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892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Pragmatism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James, Dewey, Rorty</a:t>
            </a:r>
          </a:p>
          <a:p>
            <a:r>
              <a:rPr lang="en-US" dirty="0" smtClean="0"/>
              <a:t>Search for absolute (Platonic sense) is futile</a:t>
            </a:r>
          </a:p>
          <a:p>
            <a:pPr lvl="1"/>
            <a:r>
              <a:rPr lang="en-US" dirty="0" smtClean="0"/>
              <a:t>History of philosophy</a:t>
            </a:r>
          </a:p>
          <a:p>
            <a:pPr lvl="1"/>
            <a:r>
              <a:rPr lang="en-US" dirty="0" smtClean="0"/>
              <a:t>Bad questions </a:t>
            </a:r>
            <a:r>
              <a:rPr lang="en-US" dirty="0" smtClean="0"/>
              <a:t>that no longer are useful</a:t>
            </a:r>
            <a:endParaRPr lang="en-US" dirty="0" smtClean="0"/>
          </a:p>
          <a:p>
            <a:pPr lvl="1"/>
            <a:r>
              <a:rPr lang="en-US" i="1" dirty="0"/>
              <a:t>The safest general characterization of the European philosophical tradition is that it consists of a series of footnotes to Plato</a:t>
            </a:r>
            <a:r>
              <a:rPr lang="en-US" i="1" dirty="0" smtClean="0"/>
              <a:t>. (Whitehead)</a:t>
            </a:r>
            <a:endParaRPr lang="en-US" dirty="0" smtClean="0"/>
          </a:p>
          <a:p>
            <a:r>
              <a:rPr lang="en-US" dirty="0" smtClean="0"/>
              <a:t>Look to the future, rather than for foundations</a:t>
            </a:r>
          </a:p>
          <a:p>
            <a:r>
              <a:rPr lang="en-US" dirty="0" smtClean="0"/>
              <a:t>Take care of freedom and truth will take care of itself</a:t>
            </a:r>
          </a:p>
          <a:p>
            <a:r>
              <a:rPr lang="en-US" dirty="0" smtClean="0"/>
              <a:t>Inquiry is search for solidarity rather than Truth</a:t>
            </a:r>
            <a:endParaRPr lang="en-US" dirty="0" smtClean="0"/>
          </a:p>
          <a:p>
            <a:r>
              <a:rPr lang="en-US" dirty="0" smtClean="0"/>
              <a:t>Poetry and the novel replace epistemology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T.N. Duening 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066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Effectual Logic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T.N. Duening 2017</a:t>
            </a:r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143000" y="2133600"/>
            <a:ext cx="7344697" cy="2731532"/>
            <a:chOff x="1143000" y="2133600"/>
            <a:chExt cx="7344697" cy="2731532"/>
          </a:xfrm>
        </p:grpSpPr>
        <p:graphicFrame>
          <p:nvGraphicFramePr>
            <p:cNvPr id="5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38106147"/>
                </p:ext>
              </p:extLst>
            </p:nvPr>
          </p:nvGraphicFramePr>
          <p:xfrm>
            <a:off x="1143000" y="2133600"/>
            <a:ext cx="7344697" cy="2108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9" name="Document" r:id="rId3" imgW="5486400" imgH="1574800" progId="Word.Document.12">
                    <p:embed/>
                  </p:oleObj>
                </mc:Choice>
                <mc:Fallback>
                  <p:oleObj name="Document" r:id="rId3" imgW="5486400" imgH="1574800" progId="Word.Document.12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143000" y="2133600"/>
                          <a:ext cx="7344697" cy="21082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" name="TextBox 5"/>
            <p:cNvSpPr txBox="1"/>
            <p:nvPr/>
          </p:nvSpPr>
          <p:spPr>
            <a:xfrm>
              <a:off x="1828800" y="4495800"/>
              <a:ext cx="17988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CAUSAL LOGIC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800600" y="4419600"/>
              <a:ext cx="21191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EFFECTUAL LOGIC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714908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Spontaneous 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Organization is result of human action, not human design</a:t>
            </a:r>
          </a:p>
          <a:p>
            <a:pPr lvl="1"/>
            <a:r>
              <a:rPr lang="en-US" i="1" dirty="0" smtClean="0"/>
              <a:t>Man never mounts higher than when he knows not where he is going (Oliver Cromwell)</a:t>
            </a:r>
          </a:p>
          <a:p>
            <a:pPr lvl="1"/>
            <a:r>
              <a:rPr lang="en-US" i="1" dirty="0" smtClean="0"/>
              <a:t>Civilization advances by extending the number of important operations we can perform without thinking about them (A.N. Whitehead)</a:t>
            </a:r>
          </a:p>
          <a:p>
            <a:r>
              <a:rPr lang="en-US" dirty="0" smtClean="0"/>
              <a:t>Civilization is guided by abstract rules</a:t>
            </a:r>
          </a:p>
          <a:p>
            <a:pPr lvl="1"/>
            <a:r>
              <a:rPr lang="en-US" dirty="0" smtClean="0"/>
              <a:t>Traditions</a:t>
            </a:r>
          </a:p>
          <a:p>
            <a:pPr lvl="1"/>
            <a:r>
              <a:rPr lang="en-US" dirty="0" smtClean="0"/>
              <a:t>Language itself</a:t>
            </a:r>
            <a:endParaRPr lang="en-US" dirty="0" smtClean="0"/>
          </a:p>
          <a:p>
            <a:pPr lvl="1"/>
            <a:r>
              <a:rPr lang="en-US" dirty="0" smtClean="0"/>
              <a:t>Moral principles</a:t>
            </a:r>
          </a:p>
          <a:p>
            <a:pPr lvl="1"/>
            <a:r>
              <a:rPr lang="en-US" dirty="0" smtClean="0"/>
              <a:t>Social conventions</a:t>
            </a:r>
          </a:p>
          <a:p>
            <a:r>
              <a:rPr lang="en-US" dirty="0" smtClean="0"/>
              <a:t>Most are of unknown origin, they exist because they “work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Result of cultural evolution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T.N. Duening 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9677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Executive.thmx</Template>
  <TotalTime>207</TotalTime>
  <Words>734</Words>
  <Application>Microsoft Macintosh PowerPoint</Application>
  <PresentationFormat>On-screen Show (4:3)</PresentationFormat>
  <Paragraphs>149</Paragraphs>
  <Slides>16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Executive</vt:lpstr>
      <vt:lpstr>Document</vt:lpstr>
      <vt:lpstr>Hedgehog Leadership in Academe </vt:lpstr>
      <vt:lpstr>Introduction</vt:lpstr>
      <vt:lpstr>Please Provide Feedback</vt:lpstr>
      <vt:lpstr>My Background</vt:lpstr>
      <vt:lpstr>Hedgehog-Style Leadership</vt:lpstr>
      <vt:lpstr>Methodology</vt:lpstr>
      <vt:lpstr>Pragmatism</vt:lpstr>
      <vt:lpstr>Effectual Logic</vt:lpstr>
      <vt:lpstr>Spontaneous Order</vt:lpstr>
      <vt:lpstr>Identity Theory</vt:lpstr>
      <vt:lpstr>Entrepreneurial Identity</vt:lpstr>
      <vt:lpstr>The Hedgehog Virtues</vt:lpstr>
      <vt:lpstr>Becoming a Hedgehog</vt:lpstr>
      <vt:lpstr>Hedgehog Impact</vt:lpstr>
      <vt:lpstr>On Hedgehog Leadership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Hedgehog Leadership and the Academic Chair</dc:title>
  <dc:creator>Tom Duening</dc:creator>
  <cp:lastModifiedBy>Tom Duening</cp:lastModifiedBy>
  <cp:revision>39</cp:revision>
  <dcterms:created xsi:type="dcterms:W3CDTF">2017-01-15T17:24:28Z</dcterms:created>
  <dcterms:modified xsi:type="dcterms:W3CDTF">2017-02-07T20:57:08Z</dcterms:modified>
</cp:coreProperties>
</file>