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60" r:id="rId3"/>
    <p:sldId id="261" r:id="rId4"/>
    <p:sldId id="262" r:id="rId5"/>
    <p:sldId id="264" r:id="rId6"/>
    <p:sldId id="263" r:id="rId7"/>
    <p:sldId id="265" r:id="rId8"/>
    <p:sldId id="267" r:id="rId9"/>
    <p:sldId id="266" r:id="rId10"/>
    <p:sldId id="268" r:id="rId11"/>
    <p:sldId id="269" r:id="rId12"/>
    <p:sldId id="270" r:id="rId13"/>
    <p:sldId id="271" r:id="rId14"/>
    <p:sldId id="272" r:id="rId15"/>
    <p:sldId id="273" r:id="rId16"/>
    <p:sldId id="274" r:id="rId17"/>
    <p:sldId id="275" r:id="rId18"/>
    <p:sldId id="276" r:id="rId19"/>
    <p:sldId id="278" r:id="rId20"/>
    <p:sldId id="277" r:id="rId2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668" autoAdjust="0"/>
  </p:normalViewPr>
  <p:slideViewPr>
    <p:cSldViewPr showGuides="1">
      <p:cViewPr varScale="1">
        <p:scale>
          <a:sx n="57" d="100"/>
          <a:sy n="57" d="100"/>
        </p:scale>
        <p:origin x="-924"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2178E06F-B58B-4E64-B7EE-6D0011E1EA7D}" type="datetimeFigureOut">
              <a:rPr lang="en-US" smtClean="0"/>
              <a:t>3/12/2017</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81479B13-F401-4B65-9617-0C78D5688126}" type="slidenum">
              <a:rPr lang="en-US" smtClean="0"/>
              <a:t>‹#›</a:t>
            </a:fld>
            <a:endParaRPr lang="en-US"/>
          </a:p>
        </p:txBody>
      </p:sp>
    </p:spTree>
    <p:extLst>
      <p:ext uri="{BB962C8B-B14F-4D97-AF65-F5344CB8AC3E}">
        <p14:creationId xmlns:p14="http://schemas.microsoft.com/office/powerpoint/2010/main" val="2728230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479B13-F401-4B65-9617-0C78D5688126}" type="slidenum">
              <a:rPr lang="en-US" smtClean="0"/>
              <a:t>1</a:t>
            </a:fld>
            <a:endParaRPr lang="en-US"/>
          </a:p>
        </p:txBody>
      </p:sp>
    </p:spTree>
    <p:extLst>
      <p:ext uri="{BB962C8B-B14F-4D97-AF65-F5344CB8AC3E}">
        <p14:creationId xmlns:p14="http://schemas.microsoft.com/office/powerpoint/2010/main" val="31003560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8CCD04CB-D46D-4049-A3F6-A81F54F194C9}" type="datetimeFigureOut">
              <a:rPr lang="en-US" smtClean="0"/>
              <a:t>3/12/2017</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01F4514-0D0E-49BA-BDC5-D2F8AA34E240}"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D04CB-D46D-4049-A3F6-A81F54F194C9}" type="datetimeFigureOut">
              <a:rPr lang="en-US" smtClean="0"/>
              <a:t>3/12/2017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F4514-0D0E-49BA-BDC5-D2F8AA34E240}"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D04CB-D46D-4049-A3F6-A81F54F194C9}" type="datetimeFigureOut">
              <a:rPr lang="en-US" smtClean="0"/>
              <a:t>3/12/2017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F4514-0D0E-49BA-BDC5-D2F8AA34E240}"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D04CB-D46D-4049-A3F6-A81F54F194C9}" type="datetimeFigureOut">
              <a:rPr lang="en-US" smtClean="0"/>
              <a:t>3/12/2017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F4514-0D0E-49BA-BDC5-D2F8AA34E240}"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CD04CB-D46D-4049-A3F6-A81F54F194C9}" type="datetimeFigureOut">
              <a:rPr lang="en-US" smtClean="0"/>
              <a:t>3/12/2017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1F4514-0D0E-49BA-BDC5-D2F8AA34E24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CCD04CB-D46D-4049-A3F6-A81F54F194C9}" type="datetimeFigureOut">
              <a:rPr lang="en-US" smtClean="0"/>
              <a:t>3/12/2017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F4514-0D0E-49BA-BDC5-D2F8AA34E240}"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CCD04CB-D46D-4049-A3F6-A81F54F194C9}" type="datetimeFigureOut">
              <a:rPr lang="en-US" smtClean="0"/>
              <a:t>3/12/2017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1F4514-0D0E-49BA-BDC5-D2F8AA34E240}"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CCD04CB-D46D-4049-A3F6-A81F54F194C9}" type="datetimeFigureOut">
              <a:rPr lang="en-US" smtClean="0"/>
              <a:t>3/12/2017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1F4514-0D0E-49BA-BDC5-D2F8AA34E240}"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CD04CB-D46D-4049-A3F6-A81F54F194C9}" type="datetimeFigureOut">
              <a:rPr lang="en-US" smtClean="0"/>
              <a:t>3/12/2017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1F4514-0D0E-49BA-BDC5-D2F8AA34E2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CD04CB-D46D-4049-A3F6-A81F54F194C9}" type="datetimeFigureOut">
              <a:rPr lang="en-US" smtClean="0"/>
              <a:t>3/12/2017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F4514-0D0E-49BA-BDC5-D2F8AA34E24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CD04CB-D46D-4049-A3F6-A81F54F194C9}" type="datetimeFigureOut">
              <a:rPr lang="en-US" smtClean="0"/>
              <a:t>3/12/2017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1F4514-0D0E-49BA-BDC5-D2F8AA34E24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8CCD04CB-D46D-4049-A3F6-A81F54F194C9}" type="datetimeFigureOut">
              <a:rPr lang="en-US" smtClean="0"/>
              <a:t>3/12/2017</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D01F4514-0D0E-49BA-BDC5-D2F8AA34E24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Can You Get a Job Doing That?</a:t>
            </a:r>
            <a:endParaRPr lang="en-US" dirty="0"/>
          </a:p>
        </p:txBody>
      </p:sp>
      <p:sp>
        <p:nvSpPr>
          <p:cNvPr id="3" name="Subtitle 2"/>
          <p:cNvSpPr>
            <a:spLocks noGrp="1"/>
          </p:cNvSpPr>
          <p:nvPr>
            <p:ph type="subTitle" idx="1"/>
          </p:nvPr>
        </p:nvSpPr>
        <p:spPr/>
        <p:txBody>
          <a:bodyPr>
            <a:normAutofit/>
          </a:bodyPr>
          <a:lstStyle/>
          <a:p>
            <a:r>
              <a:rPr lang="en-US" dirty="0" smtClean="0"/>
              <a:t>Earnest Lamb, PhD</a:t>
            </a:r>
          </a:p>
          <a:p>
            <a:r>
              <a:rPr lang="en-US" dirty="0" smtClean="0"/>
              <a:t> Fayetteville State University</a:t>
            </a:r>
            <a:endParaRPr lang="en-US" dirty="0"/>
          </a:p>
        </p:txBody>
      </p:sp>
    </p:spTree>
    <p:extLst>
      <p:ext uri="{BB962C8B-B14F-4D97-AF65-F5344CB8AC3E}">
        <p14:creationId xmlns:p14="http://schemas.microsoft.com/office/powerpoint/2010/main" val="35057254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End the binary opposites in the arts:  work vs. play, high art vs. commercial art, teaching vs. doing, etc.</a:t>
            </a:r>
          </a:p>
          <a:p>
            <a:r>
              <a:rPr lang="en-US" dirty="0" smtClean="0"/>
              <a:t>Specialization at the expense of diversification limits your career pathway</a:t>
            </a:r>
          </a:p>
          <a:p>
            <a:endParaRPr lang="en-US" dirty="0"/>
          </a:p>
        </p:txBody>
      </p:sp>
      <p:sp>
        <p:nvSpPr>
          <p:cNvPr id="3" name="Title 2"/>
          <p:cNvSpPr>
            <a:spLocks noGrp="1"/>
          </p:cNvSpPr>
          <p:nvPr>
            <p:ph type="title"/>
          </p:nvPr>
        </p:nvSpPr>
        <p:spPr/>
        <p:txBody>
          <a:bodyPr/>
          <a:lstStyle/>
          <a:p>
            <a:r>
              <a:rPr lang="en-US" dirty="0" smtClean="0"/>
              <a:t>2.  Diversify Skills</a:t>
            </a:r>
            <a:endParaRPr lang="en-US" dirty="0"/>
          </a:p>
        </p:txBody>
      </p:sp>
    </p:spTree>
    <p:extLst>
      <p:ext uri="{BB962C8B-B14F-4D97-AF65-F5344CB8AC3E}">
        <p14:creationId xmlns:p14="http://schemas.microsoft.com/office/powerpoint/2010/main" val="9476601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Create opportunities for students to practice what they will be expected to do after graduation before they graduate.</a:t>
            </a:r>
          </a:p>
          <a:p>
            <a:r>
              <a:rPr lang="en-US" dirty="0" smtClean="0"/>
              <a:t>Students need to start thinking of themselves as independent contractors or startup companies.  In other words they are potential employers rather than potential employees</a:t>
            </a:r>
            <a:r>
              <a:rPr lang="en-US" dirty="0"/>
              <a:t> </a:t>
            </a:r>
            <a:r>
              <a:rPr lang="en-US" dirty="0" smtClean="0"/>
              <a:t>looking for work.</a:t>
            </a:r>
          </a:p>
          <a:p>
            <a:r>
              <a:rPr lang="en-US" dirty="0" err="1" smtClean="0"/>
              <a:t>ARTrenpreneurs</a:t>
            </a:r>
            <a:r>
              <a:rPr lang="en-US" dirty="0" smtClean="0"/>
              <a:t> = art + commerce </a:t>
            </a:r>
            <a:endParaRPr lang="en-US" dirty="0"/>
          </a:p>
        </p:txBody>
      </p:sp>
      <p:sp>
        <p:nvSpPr>
          <p:cNvPr id="4" name="Title 3"/>
          <p:cNvSpPr>
            <a:spLocks noGrp="1"/>
          </p:cNvSpPr>
          <p:nvPr>
            <p:ph type="title"/>
          </p:nvPr>
        </p:nvSpPr>
        <p:spPr/>
        <p:txBody>
          <a:bodyPr/>
          <a:lstStyle/>
          <a:p>
            <a:r>
              <a:rPr lang="en-US" dirty="0" smtClean="0"/>
              <a:t>3.  Practice Makes Perfect</a:t>
            </a:r>
            <a:endParaRPr lang="en-US" dirty="0"/>
          </a:p>
        </p:txBody>
      </p:sp>
    </p:spTree>
    <p:extLst>
      <p:ext uri="{BB962C8B-B14F-4D97-AF65-F5344CB8AC3E}">
        <p14:creationId xmlns:p14="http://schemas.microsoft.com/office/powerpoint/2010/main" val="23059592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December 2016 Gallup Poll revealed that only 16% of students found the career service center very helpful.</a:t>
            </a:r>
          </a:p>
          <a:p>
            <a:r>
              <a:rPr lang="en-US" dirty="0" smtClean="0"/>
              <a:t>Business and STEM majors were more likely to use career services than those in the humanities and the arts. </a:t>
            </a:r>
          </a:p>
          <a:p>
            <a:r>
              <a:rPr lang="en-US" dirty="0" smtClean="0"/>
              <a:t>In order for career services to be more helpful to art and humanities majors, they need to become more aware of the skill sets these majors possess and how marketable those skills are.</a:t>
            </a:r>
          </a:p>
          <a:p>
            <a:r>
              <a:rPr lang="en-US" dirty="0" smtClean="0"/>
              <a:t>Career services should be partners in developing and identifying </a:t>
            </a:r>
            <a:r>
              <a:rPr lang="en-US" dirty="0" err="1" smtClean="0"/>
              <a:t>artrenpreneural</a:t>
            </a:r>
            <a:r>
              <a:rPr lang="en-US" dirty="0" smtClean="0"/>
              <a:t> opportunities.  </a:t>
            </a:r>
            <a:endParaRPr lang="en-US" dirty="0"/>
          </a:p>
        </p:txBody>
      </p:sp>
      <p:sp>
        <p:nvSpPr>
          <p:cNvPr id="3" name="Title 2"/>
          <p:cNvSpPr>
            <a:spLocks noGrp="1"/>
          </p:cNvSpPr>
          <p:nvPr>
            <p:ph type="title"/>
          </p:nvPr>
        </p:nvSpPr>
        <p:spPr/>
        <p:txBody>
          <a:bodyPr/>
          <a:lstStyle/>
          <a:p>
            <a:r>
              <a:rPr lang="en-US" dirty="0" smtClean="0"/>
              <a:t>4.  Help the Career Center</a:t>
            </a:r>
            <a:endParaRPr lang="en-US" dirty="0"/>
          </a:p>
        </p:txBody>
      </p:sp>
    </p:spTree>
    <p:extLst>
      <p:ext uri="{BB962C8B-B14F-4D97-AF65-F5344CB8AC3E}">
        <p14:creationId xmlns:p14="http://schemas.microsoft.com/office/powerpoint/2010/main" val="2003252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Before you ask for money, ask alumni to share what they found most or least valuable about their college experience.  Especially, what they wished they had learned or took more seriously when they were students.</a:t>
            </a:r>
          </a:p>
          <a:p>
            <a:r>
              <a:rPr lang="en-US" dirty="0" smtClean="0"/>
              <a:t>40% of alumni remain in the area upon graduation.  Ask them to remain involved with alma mater by being a mentor to current students. </a:t>
            </a:r>
            <a:endParaRPr lang="en-US" dirty="0"/>
          </a:p>
        </p:txBody>
      </p:sp>
      <p:sp>
        <p:nvSpPr>
          <p:cNvPr id="3" name="Title 2"/>
          <p:cNvSpPr>
            <a:spLocks noGrp="1"/>
          </p:cNvSpPr>
          <p:nvPr>
            <p:ph type="title"/>
          </p:nvPr>
        </p:nvSpPr>
        <p:spPr/>
        <p:txBody>
          <a:bodyPr/>
          <a:lstStyle/>
          <a:p>
            <a:r>
              <a:rPr lang="en-US" dirty="0" smtClean="0"/>
              <a:t>5.  Alumni Support</a:t>
            </a:r>
            <a:endParaRPr lang="en-US" dirty="0"/>
          </a:p>
        </p:txBody>
      </p:sp>
    </p:spTree>
    <p:extLst>
      <p:ext uri="{BB962C8B-B14F-4D97-AF65-F5344CB8AC3E}">
        <p14:creationId xmlns:p14="http://schemas.microsoft.com/office/powerpoint/2010/main" val="29945089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Help your administrators appreciate your program’s value by collecting data that addresses retention, graduations rates, etc.</a:t>
            </a:r>
          </a:p>
          <a:p>
            <a:r>
              <a:rPr lang="en-US" dirty="0" smtClean="0"/>
              <a:t>Use data to help counter the narrative that art and humanities majors are unemployable</a:t>
            </a:r>
          </a:p>
          <a:p>
            <a:pPr lvl="1"/>
            <a:r>
              <a:rPr lang="en-US" dirty="0" smtClean="0"/>
              <a:t>SNAAP:  Strategic national Arts Alumni Project</a:t>
            </a:r>
          </a:p>
          <a:p>
            <a:pPr lvl="1"/>
            <a:r>
              <a:rPr lang="en-US" dirty="0" smtClean="0"/>
              <a:t>Americans for the Arts</a:t>
            </a:r>
          </a:p>
          <a:p>
            <a:pPr lvl="1"/>
            <a:r>
              <a:rPr lang="en-US" dirty="0" smtClean="0"/>
              <a:t>Gallup Polls</a:t>
            </a:r>
          </a:p>
          <a:p>
            <a:pPr lvl="1"/>
            <a:r>
              <a:rPr lang="en-US" dirty="0" smtClean="0"/>
              <a:t>Bureau of Labor Statistics</a:t>
            </a:r>
            <a:endParaRPr lang="en-US" dirty="0"/>
          </a:p>
        </p:txBody>
      </p:sp>
      <p:sp>
        <p:nvSpPr>
          <p:cNvPr id="3" name="Title 2"/>
          <p:cNvSpPr>
            <a:spLocks noGrp="1"/>
          </p:cNvSpPr>
          <p:nvPr>
            <p:ph type="title"/>
          </p:nvPr>
        </p:nvSpPr>
        <p:spPr/>
        <p:txBody>
          <a:bodyPr/>
          <a:lstStyle/>
          <a:p>
            <a:r>
              <a:rPr lang="en-US" dirty="0" smtClean="0"/>
              <a:t>6.  Use Data</a:t>
            </a:r>
            <a:endParaRPr lang="en-US" dirty="0"/>
          </a:p>
        </p:txBody>
      </p:sp>
    </p:spTree>
    <p:extLst>
      <p:ext uri="{BB962C8B-B14F-4D97-AF65-F5344CB8AC3E}">
        <p14:creationId xmlns:p14="http://schemas.microsoft.com/office/powerpoint/2010/main" val="2033208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Embrace the “herd” mentality. </a:t>
            </a:r>
          </a:p>
          <a:p>
            <a:r>
              <a:rPr lang="en-US" dirty="0" smtClean="0"/>
              <a:t>The arts and humanities are stronger when they work together.  </a:t>
            </a:r>
          </a:p>
          <a:p>
            <a:r>
              <a:rPr lang="en-US" dirty="0" smtClean="0"/>
              <a:t>Look for opportunities to partner with other disciplines outside of the arts and humanities as equals</a:t>
            </a:r>
            <a:endParaRPr lang="en-US" dirty="0"/>
          </a:p>
        </p:txBody>
      </p:sp>
      <p:sp>
        <p:nvSpPr>
          <p:cNvPr id="3" name="Title 2"/>
          <p:cNvSpPr>
            <a:spLocks noGrp="1"/>
          </p:cNvSpPr>
          <p:nvPr>
            <p:ph type="title"/>
          </p:nvPr>
        </p:nvSpPr>
        <p:spPr/>
        <p:txBody>
          <a:bodyPr/>
          <a:lstStyle/>
          <a:p>
            <a:r>
              <a:rPr lang="en-US" dirty="0" smtClean="0"/>
              <a:t>7.  Destroy Silos</a:t>
            </a:r>
            <a:endParaRPr lang="en-US" dirty="0"/>
          </a:p>
        </p:txBody>
      </p:sp>
    </p:spTree>
    <p:extLst>
      <p:ext uri="{BB962C8B-B14F-4D97-AF65-F5344CB8AC3E}">
        <p14:creationId xmlns:p14="http://schemas.microsoft.com/office/powerpoint/2010/main" val="12853687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Look for opportunities off campus to engage the community with your program</a:t>
            </a:r>
          </a:p>
          <a:p>
            <a:r>
              <a:rPr lang="en-US" dirty="0" smtClean="0"/>
              <a:t>Think of how the arts can address or help solve a problem in the community</a:t>
            </a:r>
          </a:p>
          <a:p>
            <a:endParaRPr lang="en-US" dirty="0"/>
          </a:p>
        </p:txBody>
      </p:sp>
      <p:sp>
        <p:nvSpPr>
          <p:cNvPr id="4" name="Title 3"/>
          <p:cNvSpPr>
            <a:spLocks noGrp="1"/>
          </p:cNvSpPr>
          <p:nvPr>
            <p:ph type="title"/>
          </p:nvPr>
        </p:nvSpPr>
        <p:spPr/>
        <p:txBody>
          <a:bodyPr/>
          <a:lstStyle/>
          <a:p>
            <a:r>
              <a:rPr lang="en-US" dirty="0" smtClean="0"/>
              <a:t>8.  Engagement</a:t>
            </a:r>
            <a:endParaRPr lang="en-US" dirty="0"/>
          </a:p>
        </p:txBody>
      </p:sp>
    </p:spTree>
    <p:extLst>
      <p:ext uri="{BB962C8B-B14F-4D97-AF65-F5344CB8AC3E}">
        <p14:creationId xmlns:p14="http://schemas.microsoft.com/office/powerpoint/2010/main" val="37458547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Help faculty become better mentors</a:t>
            </a:r>
          </a:p>
          <a:p>
            <a:r>
              <a:rPr lang="en-US" dirty="0" smtClean="0"/>
              <a:t>Develop a “cheat sheet” or a 30-second “elevator speech” faculty can use to address career pathways and employment opportunities</a:t>
            </a:r>
            <a:endParaRPr lang="en-US" dirty="0"/>
          </a:p>
        </p:txBody>
      </p:sp>
      <p:sp>
        <p:nvSpPr>
          <p:cNvPr id="4" name="Title 3"/>
          <p:cNvSpPr>
            <a:spLocks noGrp="1"/>
          </p:cNvSpPr>
          <p:nvPr>
            <p:ph type="title"/>
          </p:nvPr>
        </p:nvSpPr>
        <p:spPr/>
        <p:txBody>
          <a:bodyPr/>
          <a:lstStyle/>
          <a:p>
            <a:r>
              <a:rPr lang="en-US" dirty="0" smtClean="0"/>
              <a:t>9.  Faculty Involvement</a:t>
            </a:r>
            <a:endParaRPr lang="en-US" dirty="0"/>
          </a:p>
        </p:txBody>
      </p:sp>
    </p:spTree>
    <p:extLst>
      <p:ext uri="{BB962C8B-B14F-4D97-AF65-F5344CB8AC3E}">
        <p14:creationId xmlns:p14="http://schemas.microsoft.com/office/powerpoint/2010/main" val="4902673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As chair it is your responsibility to be an advocate for your department with the upper administration.  If they see the arts only as service/entertainment and not academic you need to change that. </a:t>
            </a:r>
          </a:p>
          <a:p>
            <a:r>
              <a:rPr lang="en-US" dirty="0" smtClean="0"/>
              <a:t>Make sure you are part of the institution’s strategic plan in a specific and meaningful way.</a:t>
            </a:r>
            <a:r>
              <a:rPr lang="en-US" dirty="0" smtClean="0"/>
              <a:t> </a:t>
            </a:r>
            <a:endParaRPr lang="en-US" dirty="0"/>
          </a:p>
        </p:txBody>
      </p:sp>
      <p:sp>
        <p:nvSpPr>
          <p:cNvPr id="3" name="Title 2"/>
          <p:cNvSpPr>
            <a:spLocks noGrp="1"/>
          </p:cNvSpPr>
          <p:nvPr>
            <p:ph type="title"/>
          </p:nvPr>
        </p:nvSpPr>
        <p:spPr/>
        <p:txBody>
          <a:bodyPr/>
          <a:lstStyle/>
          <a:p>
            <a:r>
              <a:rPr lang="en-US" dirty="0" smtClean="0"/>
              <a:t>10.  Advocacy </a:t>
            </a:r>
            <a:endParaRPr lang="en-US" dirty="0"/>
          </a:p>
        </p:txBody>
      </p:sp>
    </p:spTree>
    <p:extLst>
      <p:ext uri="{BB962C8B-B14F-4D97-AF65-F5344CB8AC3E}">
        <p14:creationId xmlns:p14="http://schemas.microsoft.com/office/powerpoint/2010/main" val="8382141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159288" y="1751425"/>
            <a:ext cx="3182112" cy="3182112"/>
          </a:xfrm>
        </p:spPr>
      </p:pic>
      <p:sp>
        <p:nvSpPr>
          <p:cNvPr id="4" name="Text Placeholder 3"/>
          <p:cNvSpPr>
            <a:spLocks noGrp="1"/>
          </p:cNvSpPr>
          <p:nvPr>
            <p:ph type="body" sz="half" idx="2"/>
          </p:nvPr>
        </p:nvSpPr>
        <p:spPr/>
        <p:txBody>
          <a:bodyPr/>
          <a:lstStyle/>
          <a:p>
            <a:r>
              <a:rPr lang="en-US" dirty="0" smtClean="0"/>
              <a:t>Making money is art </a:t>
            </a:r>
          </a:p>
          <a:p>
            <a:r>
              <a:rPr lang="en-US" dirty="0" smtClean="0"/>
              <a:t>And working is art</a:t>
            </a:r>
          </a:p>
          <a:p>
            <a:r>
              <a:rPr lang="en-US" dirty="0" smtClean="0"/>
              <a:t>And good business is the best art.</a:t>
            </a:r>
          </a:p>
          <a:p>
            <a:r>
              <a:rPr lang="en-US" dirty="0"/>
              <a:t> </a:t>
            </a:r>
            <a:r>
              <a:rPr lang="en-US" dirty="0" smtClean="0"/>
              <a:t>                            Andy Warhol </a:t>
            </a:r>
            <a:endParaRPr lang="en-US" dirty="0"/>
          </a:p>
          <a:p>
            <a:endParaRPr lang="en-US" dirty="0"/>
          </a:p>
        </p:txBody>
      </p:sp>
    </p:spTree>
    <p:extLst>
      <p:ext uri="{BB962C8B-B14F-4D97-AF65-F5344CB8AC3E}">
        <p14:creationId xmlns:p14="http://schemas.microsoft.com/office/powerpoint/2010/main" val="20458598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Commodification of Education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381519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1580972"/>
            <a:ext cx="5867400" cy="3046988"/>
          </a:xfrm>
          <a:prstGeom prst="rect">
            <a:avLst/>
          </a:prstGeom>
          <a:noFill/>
        </p:spPr>
        <p:txBody>
          <a:bodyPr wrap="square" rtlCol="0">
            <a:spAutoFit/>
          </a:bodyPr>
          <a:lstStyle/>
          <a:p>
            <a:pPr algn="ctr"/>
            <a:r>
              <a:rPr lang="en-US" sz="2400" b="1" dirty="0" smtClean="0"/>
              <a:t>CONTACT INFORMATION</a:t>
            </a:r>
          </a:p>
          <a:p>
            <a:pPr algn="ctr"/>
            <a:endParaRPr lang="en-US" sz="2400" dirty="0" smtClean="0"/>
          </a:p>
          <a:p>
            <a:pPr algn="ctr"/>
            <a:endParaRPr lang="en-US" sz="2400" dirty="0"/>
          </a:p>
          <a:p>
            <a:pPr algn="ctr"/>
            <a:r>
              <a:rPr lang="en-US" sz="2400" dirty="0" smtClean="0"/>
              <a:t>Dr. Earnest Lamb, Chair</a:t>
            </a:r>
          </a:p>
          <a:p>
            <a:pPr algn="ctr"/>
            <a:r>
              <a:rPr lang="en-US" sz="2400" dirty="0" smtClean="0"/>
              <a:t>Department of Performing and Fine Arts</a:t>
            </a:r>
          </a:p>
          <a:p>
            <a:pPr algn="ctr"/>
            <a:r>
              <a:rPr lang="en-US" sz="2400" dirty="0" smtClean="0"/>
              <a:t>Fayetteville State University</a:t>
            </a:r>
          </a:p>
          <a:p>
            <a:pPr algn="ctr"/>
            <a:endParaRPr lang="en-US" sz="2400" dirty="0" smtClean="0"/>
          </a:p>
          <a:p>
            <a:pPr algn="ctr"/>
            <a:r>
              <a:rPr lang="en-US" sz="2400" dirty="0" smtClean="0"/>
              <a:t>elamb@uncfsu.edu</a:t>
            </a:r>
            <a:endParaRPr lang="en-US" sz="2400" dirty="0"/>
          </a:p>
        </p:txBody>
      </p:sp>
    </p:spTree>
    <p:extLst>
      <p:ext uri="{BB962C8B-B14F-4D97-AF65-F5344CB8AC3E}">
        <p14:creationId xmlns:p14="http://schemas.microsoft.com/office/powerpoint/2010/main" val="3315853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399" y="685800"/>
            <a:ext cx="7491845" cy="2185214"/>
          </a:xfrm>
          <a:prstGeom prst="rect">
            <a:avLst/>
          </a:prstGeom>
          <a:noFill/>
        </p:spPr>
        <p:txBody>
          <a:bodyPr wrap="square" rtlCol="0">
            <a:spAutoFit/>
          </a:bodyPr>
          <a:lstStyle/>
          <a:p>
            <a:r>
              <a:rPr lang="en-US" sz="4000" dirty="0" smtClean="0">
                <a:solidFill>
                  <a:schemeClr val="accent2">
                    <a:lumMod val="75000"/>
                  </a:schemeClr>
                </a:solidFill>
              </a:rPr>
              <a:t>Commodification</a:t>
            </a:r>
            <a:r>
              <a:rPr lang="en-US" sz="2400" dirty="0" smtClean="0"/>
              <a:t> is the transformation of goods, services, ideas and people into commodities, or objects of trade.  A commodity, at its most basic, is any thing intended for exchange or any object of economic value.  </a:t>
            </a:r>
            <a:endParaRPr lang="en-US" sz="2400" dirty="0"/>
          </a:p>
        </p:txBody>
      </p:sp>
    </p:spTree>
    <p:extLst>
      <p:ext uri="{BB962C8B-B14F-4D97-AF65-F5344CB8AC3E}">
        <p14:creationId xmlns:p14="http://schemas.microsoft.com/office/powerpoint/2010/main" val="2674892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Commodification is coming to a campus near you.</a:t>
            </a:r>
            <a:endParaRPr lang="en-US" dirty="0"/>
          </a:p>
        </p:txBody>
      </p:sp>
      <p:sp>
        <p:nvSpPr>
          <p:cNvPr id="3" name="Content Placeholder 2"/>
          <p:cNvSpPr>
            <a:spLocks noGrp="1"/>
          </p:cNvSpPr>
          <p:nvPr>
            <p:ph idx="1"/>
          </p:nvPr>
        </p:nvSpPr>
        <p:spPr/>
        <p:txBody>
          <a:bodyPr/>
          <a:lstStyle/>
          <a:p>
            <a:r>
              <a:rPr lang="en-US" dirty="0" smtClean="0"/>
              <a:t> </a:t>
            </a:r>
            <a:endParaRPr lang="en-US" dirty="0"/>
          </a:p>
        </p:txBody>
      </p:sp>
      <p:sp>
        <p:nvSpPr>
          <p:cNvPr id="4" name="Text Placeholder 3"/>
          <p:cNvSpPr>
            <a:spLocks noGrp="1"/>
          </p:cNvSpPr>
          <p:nvPr>
            <p:ph type="body" sz="half" idx="2"/>
          </p:nvPr>
        </p:nvSpPr>
        <p:spPr/>
        <p:txBody>
          <a:bodyPr/>
          <a:lstStyle/>
          <a:p>
            <a:pPr marL="285750" indent="-285750">
              <a:buFont typeface="Wingdings" panose="05000000000000000000" pitchFamily="2" charset="2"/>
              <a:buChar char="v"/>
            </a:pPr>
            <a:r>
              <a:rPr lang="en-US" dirty="0" smtClean="0"/>
              <a:t>The language we use</a:t>
            </a:r>
          </a:p>
          <a:p>
            <a:pPr marL="285750" indent="-285750">
              <a:buFont typeface="Wingdings" panose="05000000000000000000" pitchFamily="2" charset="2"/>
              <a:buChar char="v"/>
            </a:pPr>
            <a:r>
              <a:rPr lang="en-US" dirty="0" smtClean="0"/>
              <a:t>Governance/policies</a:t>
            </a:r>
          </a:p>
          <a:p>
            <a:pPr marL="285750" indent="-285750">
              <a:buFont typeface="Wingdings" panose="05000000000000000000" pitchFamily="2" charset="2"/>
              <a:buChar char="v"/>
            </a:pPr>
            <a:r>
              <a:rPr lang="en-US" dirty="0" smtClean="0"/>
              <a:t>Products</a:t>
            </a:r>
          </a:p>
          <a:p>
            <a:pPr marL="285750" indent="-285750">
              <a:buFont typeface="Wingdings" panose="05000000000000000000" pitchFamily="2" charset="2"/>
              <a:buChar char="v"/>
            </a:pP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892" y="838199"/>
            <a:ext cx="3075708" cy="51054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22704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981200"/>
            <a:ext cx="7620000" cy="2308324"/>
          </a:xfrm>
          <a:prstGeom prst="rect">
            <a:avLst/>
          </a:prstGeom>
          <a:noFill/>
        </p:spPr>
        <p:txBody>
          <a:bodyPr wrap="square" rtlCol="0">
            <a:spAutoFit/>
          </a:bodyPr>
          <a:lstStyle/>
          <a:p>
            <a:r>
              <a:rPr lang="en-US" sz="2400" dirty="0" smtClean="0"/>
              <a:t>The U.S. entertainment and media market generated $479.23 billion in 2012, representing 29.2 percent of the worldwide revenue of nearly $1.639 trillion. In 2017, the U.S. is expected to account for $632.09 billion, or 29.4 percent of the worldwide total of more than $2.152 trillion, according to the report.</a:t>
            </a: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1800" y="838200"/>
            <a:ext cx="2921000" cy="692150"/>
          </a:xfrm>
          <a:prstGeom prst="rect">
            <a:avLst/>
          </a:prstGeom>
        </p:spPr>
      </p:pic>
    </p:spTree>
    <p:extLst>
      <p:ext uri="{BB962C8B-B14F-4D97-AF65-F5344CB8AC3E}">
        <p14:creationId xmlns:p14="http://schemas.microsoft.com/office/powerpoint/2010/main" val="13055857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66574" y="2956013"/>
            <a:ext cx="3337772" cy="584775"/>
          </a:xfrm>
          <a:prstGeom prst="rect">
            <a:avLst/>
          </a:prstGeom>
          <a:noFill/>
        </p:spPr>
        <p:txBody>
          <a:bodyPr wrap="none" lIns="91440" tIns="45720" rIns="91440" bIns="45720">
            <a:spAutoFit/>
          </a:bodyPr>
          <a:lstStyle/>
          <a:p>
            <a:pPr algn="ctr"/>
            <a:r>
              <a:rPr lang="en-US" sz="32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New </a:t>
            </a:r>
            <a:r>
              <a:rPr lang="en-US" sz="32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orleans</a:t>
            </a:r>
            <a:endParaRPr lang="en-US" sz="32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 name="TextBox 5"/>
          <p:cNvSpPr txBox="1"/>
          <p:nvPr/>
        </p:nvSpPr>
        <p:spPr>
          <a:xfrm>
            <a:off x="930497" y="685800"/>
            <a:ext cx="1965103" cy="1046440"/>
          </a:xfrm>
          <a:prstGeom prst="rect">
            <a:avLst/>
          </a:prstGeom>
          <a:noFill/>
        </p:spPr>
        <p:txBody>
          <a:bodyPr wrap="square" rtlCol="0">
            <a:spAutoFit/>
          </a:bodyPr>
          <a:lstStyle/>
          <a:p>
            <a:r>
              <a:rPr lang="en-US" sz="4400" dirty="0" smtClean="0">
                <a:solidFill>
                  <a:schemeClr val="accent5"/>
                </a:solidFill>
              </a:rPr>
              <a:t>Paris</a:t>
            </a:r>
          </a:p>
          <a:p>
            <a:endParaRPr lang="en-US" dirty="0"/>
          </a:p>
        </p:txBody>
      </p:sp>
      <p:sp>
        <p:nvSpPr>
          <p:cNvPr id="9" name="TextBox 8"/>
          <p:cNvSpPr txBox="1"/>
          <p:nvPr/>
        </p:nvSpPr>
        <p:spPr>
          <a:xfrm>
            <a:off x="5943600" y="4648200"/>
            <a:ext cx="2514600" cy="830997"/>
          </a:xfrm>
          <a:prstGeom prst="rect">
            <a:avLst/>
          </a:prstGeom>
          <a:noFill/>
        </p:spPr>
        <p:txBody>
          <a:bodyPr wrap="square" rtlCol="0">
            <a:spAutoFit/>
          </a:bodyPr>
          <a:lstStyle/>
          <a:p>
            <a:r>
              <a:rPr lang="en-US" sz="4800" dirty="0" smtClean="0">
                <a:latin typeface="Algerian" panose="04020705040A02060702" pitchFamily="82" charset="0"/>
              </a:rPr>
              <a:t>London</a:t>
            </a:r>
            <a:endParaRPr lang="en-US" sz="4800" dirty="0">
              <a:latin typeface="Algerian" panose="04020705040A02060702" pitchFamily="82" charset="0"/>
            </a:endParaRPr>
          </a:p>
        </p:txBody>
      </p:sp>
      <p:sp>
        <p:nvSpPr>
          <p:cNvPr id="10" name="TextBox 9"/>
          <p:cNvSpPr txBox="1"/>
          <p:nvPr/>
        </p:nvSpPr>
        <p:spPr>
          <a:xfrm>
            <a:off x="5943600" y="2133600"/>
            <a:ext cx="2895600" cy="707886"/>
          </a:xfrm>
          <a:prstGeom prst="rect">
            <a:avLst/>
          </a:prstGeom>
          <a:noFill/>
        </p:spPr>
        <p:txBody>
          <a:bodyPr wrap="square" rtlCol="0">
            <a:spAutoFit/>
          </a:bodyPr>
          <a:lstStyle/>
          <a:p>
            <a:r>
              <a:rPr lang="en-US" sz="4000" dirty="0" smtClean="0">
                <a:solidFill>
                  <a:srgbClr val="FF00FF"/>
                </a:solidFill>
                <a:latin typeface="Blackadder ITC" panose="04020505051007020D02" pitchFamily="82" charset="0"/>
              </a:rPr>
              <a:t>New York</a:t>
            </a:r>
            <a:endParaRPr lang="en-US" sz="4000" dirty="0">
              <a:solidFill>
                <a:srgbClr val="FF00FF"/>
              </a:solidFill>
              <a:latin typeface="Blackadder ITC" panose="04020505051007020D02" pitchFamily="82" charset="0"/>
            </a:endParaRPr>
          </a:p>
        </p:txBody>
      </p:sp>
      <p:sp>
        <p:nvSpPr>
          <p:cNvPr id="3" name="TextBox 2"/>
          <p:cNvSpPr txBox="1"/>
          <p:nvPr/>
        </p:nvSpPr>
        <p:spPr>
          <a:xfrm>
            <a:off x="4267200" y="533400"/>
            <a:ext cx="3276600" cy="584775"/>
          </a:xfrm>
          <a:prstGeom prst="rect">
            <a:avLst/>
          </a:prstGeom>
          <a:noFill/>
        </p:spPr>
        <p:txBody>
          <a:bodyPr wrap="square" rtlCol="0">
            <a:spAutoFit/>
          </a:bodyPr>
          <a:lstStyle/>
          <a:p>
            <a:r>
              <a:rPr lang="en-US" sz="3200" dirty="0" smtClean="0"/>
              <a:t>Memphis</a:t>
            </a:r>
            <a:endParaRPr lang="en-US" sz="3200" dirty="0"/>
          </a:p>
        </p:txBody>
      </p:sp>
      <p:sp>
        <p:nvSpPr>
          <p:cNvPr id="4" name="TextBox 3"/>
          <p:cNvSpPr txBox="1"/>
          <p:nvPr/>
        </p:nvSpPr>
        <p:spPr>
          <a:xfrm>
            <a:off x="762000" y="4419600"/>
            <a:ext cx="4419600" cy="646331"/>
          </a:xfrm>
          <a:prstGeom prst="rect">
            <a:avLst/>
          </a:prstGeom>
          <a:noFill/>
        </p:spPr>
        <p:txBody>
          <a:bodyPr wrap="square" rtlCol="0">
            <a:spAutoFit/>
          </a:bodyPr>
          <a:lstStyle/>
          <a:p>
            <a:r>
              <a:rPr lang="en-US" sz="3600" dirty="0" smtClean="0">
                <a:latin typeface="Cooper Black" panose="0208090404030B020404" pitchFamily="18" charset="0"/>
              </a:rPr>
              <a:t>Fargo/Moorhead</a:t>
            </a:r>
            <a:endParaRPr lang="en-US" sz="3600" dirty="0">
              <a:latin typeface="Cooper Black" panose="0208090404030B020404" pitchFamily="18" charset="0"/>
            </a:endParaRPr>
          </a:p>
        </p:txBody>
      </p:sp>
    </p:spTree>
    <p:extLst>
      <p:ext uri="{BB962C8B-B14F-4D97-AF65-F5344CB8AC3E}">
        <p14:creationId xmlns:p14="http://schemas.microsoft.com/office/powerpoint/2010/main" val="2924792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fade">
                                      <p:cBhvr>
                                        <p:cTn id="35" dur="1000"/>
                                        <p:tgtEl>
                                          <p:spTgt spid="3"/>
                                        </p:tgtEl>
                                      </p:cBhvr>
                                    </p:animEffect>
                                    <p:anim calcmode="lin" valueType="num">
                                      <p:cBhvr>
                                        <p:cTn id="36" dur="1000" fill="hold"/>
                                        <p:tgtEl>
                                          <p:spTgt spid="3"/>
                                        </p:tgtEl>
                                        <p:attrNameLst>
                                          <p:attrName>ppt_x</p:attrName>
                                        </p:attrNameLst>
                                      </p:cBhvr>
                                      <p:tavLst>
                                        <p:tav tm="0">
                                          <p:val>
                                            <p:strVal val="#ppt_x"/>
                                          </p:val>
                                        </p:tav>
                                        <p:tav tm="100000">
                                          <p:val>
                                            <p:strVal val="#ppt_x"/>
                                          </p:val>
                                        </p:tav>
                                      </p:tavLst>
                                    </p:anim>
                                    <p:anim calcmode="lin" valueType="num">
                                      <p:cBhvr>
                                        <p:cTn id="3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9" grpId="0"/>
      <p:bldP spid="10" grpId="0"/>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we do a better job?  </a:t>
            </a:r>
            <a:endParaRPr lang="en-US" dirty="0"/>
          </a:p>
        </p:txBody>
      </p:sp>
      <p:sp>
        <p:nvSpPr>
          <p:cNvPr id="3" name="Text Placeholder 2"/>
          <p:cNvSpPr>
            <a:spLocks noGrp="1"/>
          </p:cNvSpPr>
          <p:nvPr>
            <p:ph type="body" idx="1"/>
          </p:nvPr>
        </p:nvSpPr>
        <p:spPr/>
        <p:txBody>
          <a:bodyPr/>
          <a:lstStyle/>
          <a:p>
            <a:pPr marL="342900" indent="-342900" algn="l">
              <a:buFont typeface="Wingdings" panose="05000000000000000000" pitchFamily="2" charset="2"/>
              <a:buChar char="v"/>
            </a:pPr>
            <a:r>
              <a:rPr lang="en-US" dirty="0" smtClean="0"/>
              <a:t>What do graduates wished they had learned in school?</a:t>
            </a:r>
          </a:p>
          <a:p>
            <a:pPr marL="342900" indent="-342900" algn="l">
              <a:buFont typeface="Wingdings" panose="05000000000000000000" pitchFamily="2" charset="2"/>
              <a:buChar char="v"/>
            </a:pPr>
            <a:r>
              <a:rPr lang="en-US" dirty="0" smtClean="0"/>
              <a:t>How can we reimagine our programs in ways that will sustain our profession and add value to our degrees?</a:t>
            </a:r>
            <a:endParaRPr lang="en-US" dirty="0"/>
          </a:p>
        </p:txBody>
      </p:sp>
    </p:spTree>
    <p:extLst>
      <p:ext uri="{BB962C8B-B14F-4D97-AF65-F5344CB8AC3E}">
        <p14:creationId xmlns:p14="http://schemas.microsoft.com/office/powerpoint/2010/main" val="583539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Ten Things I’ve Learned</a:t>
            </a:r>
            <a:endParaRPr lang="en-US" dirty="0"/>
          </a:p>
        </p:txBody>
      </p:sp>
      <p:pic>
        <p:nvPicPr>
          <p:cNvPr id="7" name="Picture Placeholder 6"/>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t="19881" b="19881"/>
          <a:stretch>
            <a:fillRect/>
          </a:stretch>
        </p:blipFill>
        <p:spPr/>
      </p:pic>
      <p:sp>
        <p:nvSpPr>
          <p:cNvPr id="6" name="Text Placeholder 5"/>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1005113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dirty="0" smtClean="0"/>
              <a:t>1.  Transferable Skills</a:t>
            </a:r>
            <a:endParaRPr lang="en-US" dirty="0"/>
          </a:p>
        </p:txBody>
      </p:sp>
      <p:sp>
        <p:nvSpPr>
          <p:cNvPr id="2" name="Content Placeholder 1"/>
          <p:cNvSpPr>
            <a:spLocks noGrp="1"/>
          </p:cNvSpPr>
          <p:nvPr>
            <p:ph idx="1"/>
          </p:nvPr>
        </p:nvSpPr>
        <p:spPr/>
        <p:txBody>
          <a:bodyPr/>
          <a:lstStyle/>
          <a:p>
            <a:r>
              <a:rPr lang="en-US" dirty="0" smtClean="0"/>
              <a:t>Students often treat the curriculum like a to-do list.  They learn it and then forget it.</a:t>
            </a:r>
          </a:p>
          <a:p>
            <a:r>
              <a:rPr lang="en-US" dirty="0" smtClean="0"/>
              <a:t>Help students to apply content from general education courses to their specific major.</a:t>
            </a:r>
          </a:p>
          <a:p>
            <a:r>
              <a:rPr lang="en-US" dirty="0" smtClean="0"/>
              <a:t>Reinforce core courses within the major throughout degree program.</a:t>
            </a:r>
          </a:p>
          <a:p>
            <a:r>
              <a:rPr lang="en-US" dirty="0" smtClean="0"/>
              <a:t>The goal should be to strengthen knowledge within the arts rather than transferring those skills to another discipline.  </a:t>
            </a:r>
            <a:endParaRPr lang="en-US" dirty="0"/>
          </a:p>
        </p:txBody>
      </p:sp>
    </p:spTree>
    <p:extLst>
      <p:ext uri="{BB962C8B-B14F-4D97-AF65-F5344CB8AC3E}">
        <p14:creationId xmlns:p14="http://schemas.microsoft.com/office/powerpoint/2010/main" val="35156302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367</TotalTime>
  <Words>762</Words>
  <Application>Microsoft Office PowerPoint</Application>
  <PresentationFormat>On-screen Show (4:3)</PresentationFormat>
  <Paragraphs>74</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Hardcover</vt:lpstr>
      <vt:lpstr>Can You Get a Job Doing That?</vt:lpstr>
      <vt:lpstr>The Commodification of Education</vt:lpstr>
      <vt:lpstr>PowerPoint Presentation</vt:lpstr>
      <vt:lpstr>Commodification is coming to a campus near you.</vt:lpstr>
      <vt:lpstr>PowerPoint Presentation</vt:lpstr>
      <vt:lpstr>PowerPoint Presentation</vt:lpstr>
      <vt:lpstr>How can we do a better job?  </vt:lpstr>
      <vt:lpstr>The Ten Things I’ve Learned</vt:lpstr>
      <vt:lpstr>1.  Transferable Skills</vt:lpstr>
      <vt:lpstr>2.  Diversify Skills</vt:lpstr>
      <vt:lpstr>3.  Practice Makes Perfect</vt:lpstr>
      <vt:lpstr>4.  Help the Career Center</vt:lpstr>
      <vt:lpstr>5.  Alumni Support</vt:lpstr>
      <vt:lpstr>6.  Use Data</vt:lpstr>
      <vt:lpstr>7.  Destroy Silos</vt:lpstr>
      <vt:lpstr>8.  Engagement</vt:lpstr>
      <vt:lpstr>9.  Faculty Involvement</vt:lpstr>
      <vt:lpstr>10.  Advocacy </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Earnest</dc:creator>
  <cp:lastModifiedBy>Earnest</cp:lastModifiedBy>
  <cp:revision>25</cp:revision>
  <cp:lastPrinted>2017-02-06T00:56:51Z</cp:lastPrinted>
  <dcterms:created xsi:type="dcterms:W3CDTF">2017-02-05T20:50:53Z</dcterms:created>
  <dcterms:modified xsi:type="dcterms:W3CDTF">2017-03-12T17:35:07Z</dcterms:modified>
</cp:coreProperties>
</file>