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61" r:id="rId3"/>
    <p:sldId id="262" r:id="rId4"/>
    <p:sldId id="258" r:id="rId5"/>
    <p:sldId id="259" r:id="rId6"/>
    <p:sldId id="266" r:id="rId7"/>
    <p:sldId id="257" r:id="rId8"/>
    <p:sldId id="267" r:id="rId9"/>
    <p:sldId id="268" r:id="rId10"/>
    <p:sldId id="263" r:id="rId11"/>
    <p:sldId id="260" r:id="rId12"/>
    <p:sldId id="265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AA69-9E39-46E2-BEAB-9B24ECEB77C9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6ABD4-6948-45E9-8C29-2A0738183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36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AA69-9E39-46E2-BEAB-9B24ECEB77C9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6ABD4-6948-45E9-8C29-2A0738183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845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AA69-9E39-46E2-BEAB-9B24ECEB77C9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6ABD4-6948-45E9-8C29-2A0738183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714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AA69-9E39-46E2-BEAB-9B24ECEB77C9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6ABD4-6948-45E9-8C29-2A073818360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09950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AA69-9E39-46E2-BEAB-9B24ECEB77C9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6ABD4-6948-45E9-8C29-2A0738183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921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AA69-9E39-46E2-BEAB-9B24ECEB77C9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6ABD4-6948-45E9-8C29-2A0738183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049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AA69-9E39-46E2-BEAB-9B24ECEB77C9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6ABD4-6948-45E9-8C29-2A0738183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7765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AA69-9E39-46E2-BEAB-9B24ECEB77C9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6ABD4-6948-45E9-8C29-2A0738183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9784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AA69-9E39-46E2-BEAB-9B24ECEB77C9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6ABD4-6948-45E9-8C29-2A0738183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272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AA69-9E39-46E2-BEAB-9B24ECEB77C9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6ABD4-6948-45E9-8C29-2A0738183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505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AA69-9E39-46E2-BEAB-9B24ECEB77C9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6ABD4-6948-45E9-8C29-2A0738183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6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AA69-9E39-46E2-BEAB-9B24ECEB77C9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6ABD4-6948-45E9-8C29-2A0738183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77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AA69-9E39-46E2-BEAB-9B24ECEB77C9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6ABD4-6948-45E9-8C29-2A0738183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305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AA69-9E39-46E2-BEAB-9B24ECEB77C9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6ABD4-6948-45E9-8C29-2A0738183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440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AA69-9E39-46E2-BEAB-9B24ECEB77C9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6ABD4-6948-45E9-8C29-2A0738183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94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AA69-9E39-46E2-BEAB-9B24ECEB77C9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6ABD4-6948-45E9-8C29-2A0738183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368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AA69-9E39-46E2-BEAB-9B24ECEB77C9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6ABD4-6948-45E9-8C29-2A0738183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083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7AAAA69-9E39-46E2-BEAB-9B24ECEB77C9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6ABD4-6948-45E9-8C29-2A0738183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353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Taking </a:t>
            </a:r>
            <a:r>
              <a:rPr lang="en-US" b="1" dirty="0"/>
              <a:t>the Guesswork Out of Performance </a:t>
            </a:r>
            <a:r>
              <a:rPr lang="en-US" b="1" dirty="0" smtClean="0"/>
              <a:t>Evaluations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4115" y="4777381"/>
            <a:ext cx="8825658" cy="155026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Barbara Lindsey Brown</a:t>
            </a:r>
          </a:p>
          <a:p>
            <a:pPr algn="l"/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English Department Chair</a:t>
            </a:r>
          </a:p>
          <a:p>
            <a:pPr algn="l"/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San Jacinto College Central </a:t>
            </a:r>
          </a:p>
          <a:p>
            <a:pPr algn="l"/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Pasadena, TX  </a:t>
            </a:r>
            <a:endParaRPr lang="en-US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19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/>
              <a:t>70% Teaching 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IPP </a:t>
            </a:r>
          </a:p>
          <a:p>
            <a:r>
              <a:rPr lang="en-US" sz="3600" b="1" dirty="0" smtClean="0"/>
              <a:t>Professional </a:t>
            </a:r>
            <a:r>
              <a:rPr lang="en-US" sz="3600" b="1" dirty="0"/>
              <a:t>Standards </a:t>
            </a:r>
            <a:endParaRPr lang="en-US" sz="3600" b="1" dirty="0" smtClean="0"/>
          </a:p>
          <a:p>
            <a:r>
              <a:rPr lang="en-US" sz="3600" b="1" dirty="0"/>
              <a:t>Pedagogical </a:t>
            </a:r>
            <a:r>
              <a:rPr lang="en-US" sz="3600" b="1" dirty="0" smtClean="0"/>
              <a:t>Standards</a:t>
            </a:r>
          </a:p>
          <a:p>
            <a:pPr lvl="1"/>
            <a:r>
              <a:rPr lang="en-US" sz="3600" b="1" dirty="0" smtClean="0"/>
              <a:t>Instructional Design </a:t>
            </a:r>
          </a:p>
          <a:p>
            <a:pPr lvl="1"/>
            <a:r>
              <a:rPr lang="en-US" sz="3600" b="1" dirty="0" smtClean="0"/>
              <a:t>Delivery</a:t>
            </a:r>
          </a:p>
          <a:p>
            <a:pPr lvl="1"/>
            <a:r>
              <a:rPr lang="en-US" sz="3600" b="1" dirty="0" smtClean="0"/>
              <a:t>Assessment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17148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623230"/>
              </p:ext>
            </p:extLst>
          </p:nvPr>
        </p:nvGraphicFramePr>
        <p:xfrm>
          <a:off x="557783" y="2158581"/>
          <a:ext cx="10613034" cy="3383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8839"/>
                <a:gridCol w="1989346"/>
                <a:gridCol w="1548332"/>
                <a:gridCol w="1768839"/>
                <a:gridCol w="1768839"/>
                <a:gridCol w="1768839"/>
              </a:tblGrid>
              <a:tr h="1773339">
                <a:tc>
                  <a:txBody>
                    <a:bodyPr/>
                    <a:lstStyle/>
                    <a:p>
                      <a:r>
                        <a:rPr lang="en-US" dirty="0" smtClean="0"/>
                        <a:t>Employee name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Recommended rating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Values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Teaching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dirty="0" smtClean="0"/>
                        <a:t>    (5-page</a:t>
                      </a:r>
                      <a:r>
                        <a:rPr lang="en-US" baseline="0" dirty="0" smtClean="0"/>
                        <a:t> descriptive document)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Professional</a:t>
                      </a:r>
                      <a:r>
                        <a:rPr lang="en-US" baseline="0" dirty="0" smtClean="0"/>
                        <a:t> Development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College Service </a:t>
                      </a:r>
                      <a:endParaRPr lang="en-US" dirty="0"/>
                    </a:p>
                  </a:txBody>
                  <a:tcPr/>
                </a:tc>
              </a:tr>
              <a:tr h="161033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58368" y="305626"/>
            <a:ext cx="10225088" cy="1400175"/>
          </a:xfrm>
        </p:spPr>
        <p:txBody>
          <a:bodyPr/>
          <a:lstStyle/>
          <a:p>
            <a:r>
              <a:rPr lang="en-US" b="1" dirty="0" smtClean="0"/>
              <a:t>  HR worksheet for faculty evaluations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 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4910822" y="6289159"/>
            <a:ext cx="61766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San Jacinto College Performance Management site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6574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9729" y="0"/>
            <a:ext cx="11777472" cy="841248"/>
          </a:xfrm>
        </p:spPr>
        <p:txBody>
          <a:bodyPr/>
          <a:lstStyle/>
          <a:p>
            <a:r>
              <a:rPr lang="en-US" b="1" dirty="0" smtClean="0"/>
              <a:t>My Version for the English </a:t>
            </a:r>
            <a:r>
              <a:rPr lang="en-US" b="1" dirty="0"/>
              <a:t>Department 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7284255"/>
              </p:ext>
            </p:extLst>
          </p:nvPr>
        </p:nvGraphicFramePr>
        <p:xfrm>
          <a:off x="477735" y="943044"/>
          <a:ext cx="9891560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5458"/>
                <a:gridCol w="1730082"/>
                <a:gridCol w="1628087"/>
                <a:gridCol w="1708597"/>
                <a:gridCol w="1645978"/>
                <a:gridCol w="1583358"/>
              </a:tblGrid>
              <a:tr h="713183">
                <a:tc>
                  <a:txBody>
                    <a:bodyPr/>
                    <a:lstStyle/>
                    <a:p>
                      <a:r>
                        <a:rPr lang="en-US" sz="1400" smtClean="0"/>
                        <a:t>Faculty</a:t>
                      </a:r>
                      <a:r>
                        <a:rPr lang="en-US" sz="1400" baseline="0" smtClean="0"/>
                        <a:t> Name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smtClean="0"/>
                        <a:t>Recommended Rating 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smtClean="0"/>
                        <a:t>Valuable (70-75)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smtClean="0"/>
                        <a:t>Notable (80-85)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smtClean="0"/>
                        <a:t>Exceptional</a:t>
                      </a:r>
                      <a:r>
                        <a:rPr lang="en-US" sz="1400" baseline="0" smtClean="0"/>
                        <a:t> (90-95)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smtClean="0"/>
                        <a:t>Needs</a:t>
                      </a:r>
                      <a:r>
                        <a:rPr lang="en-US" sz="1400" baseline="0" smtClean="0"/>
                        <a:t> Improvement</a:t>
                      </a:r>
                    </a:p>
                    <a:p>
                      <a:r>
                        <a:rPr lang="en-US" sz="1400" baseline="0" smtClean="0"/>
                        <a:t>(lower than 70)</a:t>
                      </a:r>
                      <a:endParaRPr lang="en-US" sz="1400" dirty="0"/>
                    </a:p>
                  </a:txBody>
                  <a:tcPr/>
                </a:tc>
              </a:tr>
              <a:tr h="1753242">
                <a:tc>
                  <a:txBody>
                    <a:bodyPr/>
                    <a:lstStyle/>
                    <a:p>
                      <a:r>
                        <a:rPr lang="en-US" sz="14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Teaching 70%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IPP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Job description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mtClean="0"/>
                        <a:t>Valuable (70-75)</a:t>
                      </a:r>
                    </a:p>
                    <a:p>
                      <a:endParaRPr lang="en-US" sz="1400" b="1" smtClean="0"/>
                    </a:p>
                    <a:p>
                      <a:r>
                        <a:rPr lang="en-US" sz="1400" b="1" smtClean="0"/>
                        <a:t>Notable (80-85)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mtClean="0"/>
                        <a:t>Exceptional</a:t>
                      </a:r>
                      <a:r>
                        <a:rPr lang="en-US" sz="1400" b="1" baseline="0" smtClean="0"/>
                        <a:t> (90-95)</a:t>
                      </a:r>
                      <a:endParaRPr lang="en-US" sz="1400" b="1" smtClean="0"/>
                    </a:p>
                    <a:p>
                      <a:endParaRPr lang="en-US" sz="1400" b="1" smtClean="0"/>
                    </a:p>
                    <a:p>
                      <a:r>
                        <a:rPr lang="en-US" sz="1400" b="1" smtClean="0"/>
                        <a:t>Needs</a:t>
                      </a:r>
                      <a:r>
                        <a:rPr lang="en-US" sz="1400" b="1" baseline="0" smtClean="0"/>
                        <a:t> Improvement</a:t>
                      </a:r>
                    </a:p>
                    <a:p>
                      <a:r>
                        <a:rPr lang="en-US" sz="1400" b="1" baseline="0" smtClean="0"/>
                        <a:t>(lower than 70)</a:t>
                      </a:r>
                    </a:p>
                    <a:p>
                      <a:endParaRPr lang="en-US" sz="1400" b="1" baseline="0" smtClean="0"/>
                    </a:p>
                    <a:p>
                      <a:r>
                        <a:rPr lang="en-US" sz="1400" b="1" baseline="0" smtClean="0"/>
                        <a:t>Unacceptable </a:t>
                      </a:r>
                    </a:p>
                    <a:p>
                      <a:endParaRPr lang="en-US" sz="1400" b="1" baseline="0" smtClean="0"/>
                    </a:p>
                    <a:p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</a:p>
                    <a:p>
                      <a:r>
                        <a:rPr lang="en-US" sz="1400" b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</a:p>
                    <a:p>
                      <a:r>
                        <a:rPr lang="en-US" sz="1400" b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</a:p>
                    <a:p>
                      <a:endParaRPr lang="en-US" sz="1400" b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4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</a:p>
                    <a:p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</a:p>
                    <a:p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</a:p>
                    <a:p>
                      <a:endParaRPr lang="en-US" sz="1400" b="1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4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</a:p>
                    <a:p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</a:p>
                    <a:p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sz="140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</a:p>
                    <a:p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</a:p>
                    <a:p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</a:p>
                    <a:p>
                      <a:endParaRPr lang="en-US" sz="140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4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 or lower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062540">
                <a:tc>
                  <a:txBody>
                    <a:bodyPr/>
                    <a:lstStyle/>
                    <a:p>
                      <a:r>
                        <a:rPr lang="en-US" sz="14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Professional Development 15%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Additional 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sz="140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4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  <a:p>
                      <a:endParaRPr lang="en-US" sz="140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4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sz="140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sz="140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154867">
                <a:tc>
                  <a:txBody>
                    <a:bodyPr/>
                    <a:lstStyle/>
                    <a:p>
                      <a:r>
                        <a:rPr lang="en-US" sz="14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College Service 15%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Additional 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sz="140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4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sz="140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4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sz="140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  <a:p>
                      <a:endParaRPr lang="en-US" sz="140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4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25615">
                <a:tc>
                  <a:txBody>
                    <a:bodyPr/>
                    <a:lstStyle/>
                    <a:p>
                      <a:r>
                        <a:rPr lang="en-US" sz="14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Values 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Demonstrates almost</a:t>
                      </a:r>
                      <a:r>
                        <a:rPr lang="en-US" sz="1400" baseline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all at “Often” level</a:t>
                      </a:r>
                    </a:p>
                    <a:p>
                      <a:r>
                        <a:rPr lang="en-US" sz="1400" b="1" baseline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Demonstrates 2 or more at the “Sometimes” or “Rarely” level</a:t>
                      </a:r>
                    </a:p>
                    <a:p>
                      <a:r>
                        <a:rPr lang="en-US" sz="1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-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078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 smtClean="0"/>
              <a:t>Creating Your Own Rubric</a:t>
            </a:r>
            <a:endParaRPr lang="en-US" sz="5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572123"/>
              </p:ext>
            </p:extLst>
          </p:nvPr>
        </p:nvGraphicFramePr>
        <p:xfrm>
          <a:off x="987551" y="2052638"/>
          <a:ext cx="9683498" cy="4275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629"/>
                <a:gridCol w="1293629"/>
                <a:gridCol w="1293629"/>
                <a:gridCol w="1293629"/>
                <a:gridCol w="1293629"/>
                <a:gridCol w="1293629"/>
                <a:gridCol w="1921724"/>
              </a:tblGrid>
              <a:tr h="5343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437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437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437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437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437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437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437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7268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3583" y="2180934"/>
            <a:ext cx="9404723" cy="1400530"/>
          </a:xfrm>
        </p:spPr>
        <p:txBody>
          <a:bodyPr/>
          <a:lstStyle/>
          <a:p>
            <a:pPr algn="ctr"/>
            <a:r>
              <a:rPr lang="en-US" sz="8000" b="1" dirty="0" smtClean="0"/>
              <a:t>Questions?</a:t>
            </a:r>
            <a:endParaRPr lang="en-US" sz="8000" b="1" dirty="0"/>
          </a:p>
        </p:txBody>
      </p:sp>
    </p:spTree>
    <p:extLst>
      <p:ext uri="{BB962C8B-B14F-4D97-AF65-F5344CB8AC3E}">
        <p14:creationId xmlns:p14="http://schemas.microsoft.com/office/powerpoint/2010/main" val="231815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359" y="365125"/>
            <a:ext cx="11824138" cy="86458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“Goal of Performance Management at SJC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59" y="1072055"/>
            <a:ext cx="11824138" cy="665304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Align values</a:t>
            </a:r>
            <a:r>
              <a:rPr lang="en-US" sz="2400" dirty="0"/>
              <a:t>, </a:t>
            </a:r>
            <a:r>
              <a:rPr lang="en-US" sz="2400" dirty="0" smtClean="0"/>
              <a:t>College vision, and annual priorities throughout the College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Ensure </a:t>
            </a:r>
            <a:r>
              <a:rPr lang="en-US" sz="2400" dirty="0" smtClean="0"/>
              <a:t>we live the College values in our professional lives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Ensure </a:t>
            </a:r>
            <a:r>
              <a:rPr lang="en-US" sz="2400" dirty="0" smtClean="0"/>
              <a:t>employees are working on critical activities that accomplish the College goals </a:t>
            </a:r>
            <a:r>
              <a:rPr lang="en-US" sz="2400" dirty="0"/>
              <a:t>and objectives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Increase productivity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smtClean="0"/>
              <a:t>Help employees improve their performance through on-going </a:t>
            </a:r>
            <a:r>
              <a:rPr lang="en-US" sz="2400" dirty="0"/>
              <a:t>feedback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Identify opportunities for development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b="1" dirty="0"/>
              <a:t>Provide differentiated compensation based </a:t>
            </a:r>
            <a:r>
              <a:rPr lang="en-US" sz="2400" b="1" dirty="0" smtClean="0"/>
              <a:t>on results”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							</a:t>
            </a:r>
            <a:r>
              <a:rPr lang="en-US" sz="1600" i="1" dirty="0" smtClean="0"/>
              <a:t>Taken from the SJC Performance Management site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4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So what are the challenges?  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545022"/>
            <a:ext cx="10649882" cy="4703378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" panose="020B0604020202020204" pitchFamily="34" charset="0"/>
              </a:rPr>
              <a:t>Complex, multi-faceted process—as it should be</a:t>
            </a:r>
          </a:p>
          <a:p>
            <a:r>
              <a:rPr lang="en-US" sz="3200" b="0" i="0" u="none" strike="noStrike" baseline="0" dirty="0" smtClean="0">
                <a:latin typeface="Arial" panose="020B0604020202020204" pitchFamily="34" charset="0"/>
              </a:rPr>
              <a:t>Timeline is difficult to manage</a:t>
            </a:r>
          </a:p>
          <a:p>
            <a:r>
              <a:rPr lang="en-US" sz="3200" b="1" i="0" u="none" strike="noStrike" baseline="0" dirty="0" smtClean="0">
                <a:latin typeface="Arial" panose="020B0604020202020204" pitchFamily="34" charset="0"/>
              </a:rPr>
              <a:t>Disconnect</a:t>
            </a:r>
            <a:r>
              <a:rPr lang="en-US" sz="3200" b="1" i="0" u="none" strike="noStrike" dirty="0" smtClean="0">
                <a:latin typeface="Arial" panose="020B0604020202020204" pitchFamily="34" charset="0"/>
              </a:rPr>
              <a:t> for faculty between IPP/Values and Performance</a:t>
            </a:r>
          </a:p>
          <a:p>
            <a:r>
              <a:rPr lang="en-US" sz="3200" b="1" dirty="0" smtClean="0">
                <a:latin typeface="Arial" panose="020B0604020202020204" pitchFamily="34" charset="0"/>
              </a:rPr>
              <a:t>Difficult to articulate how Values are demonstrated separately from Performance </a:t>
            </a:r>
            <a:endParaRPr lang="en-US" sz="3200" b="1" i="0" u="none" strike="noStrike" dirty="0" smtClean="0">
              <a:latin typeface="Arial" panose="020B0604020202020204" pitchFamily="34" charset="0"/>
            </a:endParaRPr>
          </a:p>
          <a:p>
            <a:r>
              <a:rPr lang="en-US" sz="3200" b="1" dirty="0" smtClean="0">
                <a:latin typeface="Arial" panose="020B0604020202020204" pitchFamily="34" charset="0"/>
              </a:rPr>
              <a:t>Teaching portion of Performance difficult for faculty to articulate and for chairs to assess</a:t>
            </a:r>
          </a:p>
          <a:p>
            <a:endParaRPr lang="en-US" sz="3200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79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Performance Management Timeline for Faculty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66437" y="1853248"/>
            <a:ext cx="11800489" cy="493775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Individual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Performance Plan (IPP) development in which faculty list Key Performance Indicators (KPIs) (September)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Mid-Year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Review (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November-early December)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End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of Year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Evaluation</a:t>
            </a:r>
          </a:p>
          <a:p>
            <a:pPr lvl="1">
              <a:lnSpc>
                <a:spcPct val="150000"/>
              </a:lnSpc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Employee Self-Evaluation (February) 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Leader Evaluation (March)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Validation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(April)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Secondary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Review, if applicable (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May-June)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Performance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Improvement Plan (PIP), if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applicable (summer) 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96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303" y="966788"/>
            <a:ext cx="11737428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/>
            <a:r>
              <a:rPr lang="en-US" sz="4400" b="1" i="0" u="none" strike="noStrike" baseline="0" dirty="0" smtClean="0">
                <a:latin typeface="Arial" panose="020B0604020202020204" pitchFamily="34" charset="0"/>
              </a:rPr>
              <a:t>Faculty </a:t>
            </a:r>
            <a:r>
              <a:rPr lang="en-US" sz="4400" b="1" dirty="0" smtClean="0">
                <a:latin typeface="Arial" panose="020B0604020202020204" pitchFamily="34" charset="0"/>
              </a:rPr>
              <a:t>Evaluation Form</a:t>
            </a:r>
          </a:p>
          <a:p>
            <a:pPr marR="0"/>
            <a:r>
              <a:rPr lang="en-US" sz="3200" b="0" i="0" u="none" strike="noStrike" baseline="0" dirty="0" smtClean="0">
                <a:latin typeface="Arial" panose="020B0604020202020204" pitchFamily="34" charset="0"/>
              </a:rPr>
              <a:t>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4000" b="1" dirty="0">
                <a:latin typeface="Arial" panose="020B0604020202020204" pitchFamily="34" charset="0"/>
              </a:rPr>
              <a:t>Individual Performance Plan</a:t>
            </a:r>
          </a:p>
          <a:p>
            <a:pPr lvl="1"/>
            <a:endParaRPr lang="en-US" sz="4000" b="1" dirty="0">
              <a:latin typeface="Arial" panose="020B0604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4000" b="1" dirty="0">
                <a:latin typeface="Arial" panose="020B0604020202020204" pitchFamily="34" charset="0"/>
              </a:rPr>
              <a:t>SJC </a:t>
            </a:r>
            <a:r>
              <a:rPr lang="en-US" sz="4000" b="1" dirty="0" smtClean="0">
                <a:latin typeface="Arial" panose="020B0604020202020204" pitchFamily="34" charset="0"/>
              </a:rPr>
              <a:t>Values 40%</a:t>
            </a:r>
            <a:endParaRPr lang="en-US" sz="4000" b="1" dirty="0">
              <a:latin typeface="Arial" panose="020B0604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4000" b="1" dirty="0">
              <a:latin typeface="Arial" panose="020B0604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4000" b="1" dirty="0" smtClean="0">
                <a:latin typeface="Arial" panose="020B0604020202020204" pitchFamily="34" charset="0"/>
              </a:rPr>
              <a:t>Performance 60%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4000" dirty="0" smtClean="0">
              <a:latin typeface="Arial" panose="020B0604020202020204" pitchFamily="34" charset="0"/>
            </a:endParaRPr>
          </a:p>
          <a:p>
            <a:pPr lvl="1"/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21150" lvl="3"/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21150" lvl="3"/>
            <a:endParaRPr lang="en-US" sz="1600" b="0" i="0" u="none" strike="noStrike" baseline="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21150" lvl="3"/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21150" lvl="3"/>
            <a:endParaRPr lang="en-US" sz="1600" b="0" i="0" u="none" strike="noStrike" baseline="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21150" lvl="3"/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21150" lvl="3"/>
            <a:endParaRPr lang="en-US" sz="1600" b="0" i="0" u="none" strike="noStrike" baseline="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21150" lvl="3"/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21150" lvl="3"/>
            <a:endParaRPr lang="en-US" sz="1600" b="0" i="0" u="none" strike="noStrike" baseline="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21150" lvl="3"/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21150" lvl="3"/>
            <a:endParaRPr lang="en-US" sz="1600" b="0" i="0" u="none" strike="noStrike" baseline="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21150" lvl="3"/>
            <a:r>
              <a:rPr lang="en-US" sz="16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4601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2" y="68670"/>
            <a:ext cx="9404723" cy="1400530"/>
          </a:xfrm>
        </p:spPr>
        <p:txBody>
          <a:bodyPr/>
          <a:lstStyle/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SJC Values 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592" y="950976"/>
            <a:ext cx="11658600" cy="5321808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b="1" dirty="0"/>
              <a:t>Integrity: Ethical and </a:t>
            </a:r>
            <a:r>
              <a:rPr lang="en-US" b="1" dirty="0" smtClean="0"/>
              <a:t>Professional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Excellence</a:t>
            </a:r>
            <a:r>
              <a:rPr lang="en-US" b="1" dirty="0"/>
              <a:t>: In Everything We Do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Accountability</a:t>
            </a:r>
            <a:r>
              <a:rPr lang="en-US" b="1" dirty="0"/>
              <a:t>: It’s Up to Us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Innovation</a:t>
            </a:r>
            <a:r>
              <a:rPr lang="en-US" b="1" dirty="0"/>
              <a:t>: Lead the Way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Sense </a:t>
            </a:r>
            <a:r>
              <a:rPr lang="en-US" b="1" dirty="0"/>
              <a:t>of Community: Caring for Those We Serve and Ourselves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Student </a:t>
            </a:r>
            <a:r>
              <a:rPr lang="en-US" b="1" dirty="0"/>
              <a:t>Success: Our Ultimate Measure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Diversity</a:t>
            </a:r>
            <a:r>
              <a:rPr lang="en-US" b="1" dirty="0"/>
              <a:t>: Celebrate the Differences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Collaboration</a:t>
            </a:r>
            <a:r>
              <a:rPr lang="en-US" b="1" dirty="0"/>
              <a:t>: We Work </a:t>
            </a:r>
            <a:r>
              <a:rPr lang="en-US" b="1" dirty="0" smtClean="0"/>
              <a:t>Together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0713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Performance 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Professional Development 15%</a:t>
            </a:r>
          </a:p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College Service 15%</a:t>
            </a:r>
          </a:p>
          <a:p>
            <a:r>
              <a:rPr lang="en-US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Teaching 70%</a:t>
            </a:r>
            <a:endParaRPr lang="en-US" sz="4000" b="1" dirty="0">
              <a:solidFill>
                <a:schemeClr val="accent3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22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1" y="434430"/>
            <a:ext cx="10195560" cy="1400530"/>
          </a:xfrm>
        </p:spPr>
        <p:txBody>
          <a:bodyPr/>
          <a:lstStyle/>
          <a:p>
            <a:r>
              <a:rPr lang="en-US" b="1" dirty="0" smtClean="0"/>
              <a:t>Performance: </a:t>
            </a:r>
            <a:r>
              <a:rPr lang="en-US" b="1" dirty="0"/>
              <a:t>15% </a:t>
            </a:r>
            <a:r>
              <a:rPr lang="en-US" b="1" dirty="0" smtClean="0"/>
              <a:t>Professional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456" y="2322576"/>
            <a:ext cx="8946541" cy="4629911"/>
          </a:xfrm>
        </p:spPr>
        <p:txBody>
          <a:bodyPr/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Professional organizations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Conferences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Publications 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Additional coursework or degree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Workshops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847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EBEBEB"/>
                </a:solidFill>
              </a:rPr>
              <a:t>Performance: 15% </a:t>
            </a:r>
            <a:r>
              <a:rPr lang="en-US" b="1" dirty="0" smtClean="0">
                <a:solidFill>
                  <a:srgbClr val="EBEBEB"/>
                </a:solidFill>
              </a:rPr>
              <a:t>College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3" y="1353312"/>
            <a:ext cx="10250424" cy="488289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Sponsoring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student organization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Serving as officer in Faculty Senate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Committees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Participating in campus or district activities 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Some types of </a:t>
            </a:r>
            <a:r>
              <a:rPr lang="en-US" sz="3200" b="1" smtClean="0">
                <a:latin typeface="Arial" panose="020B0604020202020204" pitchFamily="34" charset="0"/>
                <a:cs typeface="Arial" panose="020B0604020202020204" pitchFamily="34" charset="0"/>
              </a:rPr>
              <a:t>community activities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711901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837</TotalTime>
  <Words>558</Words>
  <Application>Microsoft Office PowerPoint</Application>
  <PresentationFormat>Widescreen</PresentationFormat>
  <Paragraphs>197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Wingdings</vt:lpstr>
      <vt:lpstr>Wingdings 3</vt:lpstr>
      <vt:lpstr>Ion</vt:lpstr>
      <vt:lpstr>Taking the Guesswork Out of Performance Evaluations</vt:lpstr>
      <vt:lpstr>“Goal of Performance Management at SJC </vt:lpstr>
      <vt:lpstr>So what are the challenges?  </vt:lpstr>
      <vt:lpstr>Performance Management Timeline for Faculty</vt:lpstr>
      <vt:lpstr>PowerPoint Presentation</vt:lpstr>
      <vt:lpstr>SJC Values </vt:lpstr>
      <vt:lpstr>Performance </vt:lpstr>
      <vt:lpstr>Performance: 15% Professional Development</vt:lpstr>
      <vt:lpstr>Performance: 15% College Service</vt:lpstr>
      <vt:lpstr>70% Teaching </vt:lpstr>
      <vt:lpstr>  HR worksheet for faculty evaluations   </vt:lpstr>
      <vt:lpstr>My Version for the English Department </vt:lpstr>
      <vt:lpstr>Creating Your Own Rubric</vt:lpstr>
      <vt:lpstr>Questions?</vt:lpstr>
    </vt:vector>
  </TitlesOfParts>
  <Company>San Jacinto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Taking the Guesswork Out of Performance Evaluations</dc:title>
  <dc:creator>Brown, Barbara</dc:creator>
  <cp:lastModifiedBy>Brown, Barbara</cp:lastModifiedBy>
  <cp:revision>42</cp:revision>
  <dcterms:created xsi:type="dcterms:W3CDTF">2018-08-01T18:10:56Z</dcterms:created>
  <dcterms:modified xsi:type="dcterms:W3CDTF">2018-08-19T17:56:12Z</dcterms:modified>
</cp:coreProperties>
</file>