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18"/>
  </p:handoutMasterIdLst>
  <p:sldIdLst>
    <p:sldId id="256" r:id="rId2"/>
    <p:sldId id="257" r:id="rId3"/>
    <p:sldId id="258" r:id="rId4"/>
    <p:sldId id="263" r:id="rId5"/>
    <p:sldId id="260" r:id="rId6"/>
    <p:sldId id="261" r:id="rId7"/>
    <p:sldId id="269" r:id="rId8"/>
    <p:sldId id="267" r:id="rId9"/>
    <p:sldId id="268" r:id="rId10"/>
    <p:sldId id="272" r:id="rId11"/>
    <p:sldId id="275" r:id="rId12"/>
    <p:sldId id="276" r:id="rId13"/>
    <p:sldId id="270" r:id="rId14"/>
    <p:sldId id="271" r:id="rId15"/>
    <p:sldId id="273" r:id="rId16"/>
    <p:sldId id="274"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p:cViewPr varScale="1">
        <p:scale>
          <a:sx n="78" d="100"/>
          <a:sy n="78" d="100"/>
        </p:scale>
        <p:origin x="96" y="3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57" tIns="46579" rIns="93157" bIns="4657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57" tIns="46579" rIns="93157" bIns="46579" rtlCol="0"/>
          <a:lstStyle>
            <a:lvl1pPr algn="r">
              <a:defRPr sz="1200"/>
            </a:lvl1pPr>
          </a:lstStyle>
          <a:p>
            <a:fld id="{EFA1CF92-8495-4C2F-8AFC-5A8A6F3ECDD1}" type="datetimeFigureOut">
              <a:rPr lang="en-US" smtClean="0"/>
              <a:pPr/>
              <a:t>2/8/2018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57" tIns="46579" rIns="93157" bIns="4657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57" tIns="46579" rIns="93157" bIns="46579" rtlCol="0" anchor="b"/>
          <a:lstStyle>
            <a:lvl1pPr algn="r">
              <a:defRPr sz="1200"/>
            </a:lvl1pPr>
          </a:lstStyle>
          <a:p>
            <a:fld id="{EE6609BC-F3BD-4396-8D39-ABE9211D9B8C}" type="slidenum">
              <a:rPr lang="en-US" smtClean="0"/>
              <a:pPr/>
              <a:t>‹#›</a:t>
            </a:fld>
            <a:endParaRPr lang="en-US"/>
          </a:p>
        </p:txBody>
      </p:sp>
    </p:spTree>
    <p:extLst>
      <p:ext uri="{BB962C8B-B14F-4D97-AF65-F5344CB8AC3E}">
        <p14:creationId xmlns:p14="http://schemas.microsoft.com/office/powerpoint/2010/main" val="41080969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63239A76-4122-43D1-B96D-21D28F96834D}" type="datetimeFigureOut">
              <a:rPr lang="es-ES" smtClean="0"/>
              <a:pPr/>
              <a:t>08/02/2018</a:t>
            </a:fld>
            <a:endParaRPr lang="es-ES"/>
          </a:p>
        </p:txBody>
      </p:sp>
      <p:sp>
        <p:nvSpPr>
          <p:cNvPr id="5" name="Footer Placeholder 4"/>
          <p:cNvSpPr>
            <a:spLocks noGrp="1"/>
          </p:cNvSpPr>
          <p:nvPr>
            <p:ph type="ftr" sz="quarter" idx="11"/>
          </p:nvPr>
        </p:nvSpPr>
        <p:spPr>
          <a:xfrm>
            <a:off x="914400" y="4323846"/>
            <a:ext cx="4880610" cy="365125"/>
          </a:xfrm>
        </p:spPr>
        <p:txBody>
          <a:bodyPr/>
          <a:lstStyle/>
          <a:p>
            <a:endParaRPr lang="es-ES"/>
          </a:p>
        </p:txBody>
      </p:sp>
      <p:sp>
        <p:nvSpPr>
          <p:cNvPr id="6" name="Slide Number Placeholder 5"/>
          <p:cNvSpPr>
            <a:spLocks noGrp="1"/>
          </p:cNvSpPr>
          <p:nvPr>
            <p:ph type="sldNum" sz="quarter" idx="12"/>
          </p:nvPr>
        </p:nvSpPr>
        <p:spPr>
          <a:xfrm>
            <a:off x="6057900" y="1430867"/>
            <a:ext cx="2171700"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48345527"/>
      </p:ext>
    </p:extLst>
  </p:cSld>
  <p:clrMapOvr>
    <a:masterClrMapping/>
  </p:clrMapOvr>
  <p:transition>
    <p:comb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754685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a:xfrm>
            <a:off x="594360" y="381001"/>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793305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a:xfrm>
            <a:off x="594360" y="379438"/>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1541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a:xfrm>
            <a:off x="594360" y="378884"/>
            <a:ext cx="4830656" cy="365125"/>
          </a:xfrm>
        </p:spPr>
        <p:txBody>
          <a:bodyPr/>
          <a:lstStyle/>
          <a:p>
            <a:endParaRPr lang="es-ES"/>
          </a:p>
        </p:txBody>
      </p:sp>
      <p:sp>
        <p:nvSpPr>
          <p:cNvPr id="7" name="Slide Number Placeholder 6"/>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86833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311276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355029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960382773"/>
      </p:ext>
    </p:extLst>
  </p:cSld>
  <p:clrMapOvr>
    <a:masterClrMapping/>
  </p:clrMapOvr>
  <p:transition>
    <p:comb dir="vert"/>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08/02/2018</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4"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755994914"/>
      </p:ext>
    </p:extLst>
  </p:cSld>
  <p:clrMapOvr>
    <a:masterClrMapping/>
  </p:clrMapOvr>
  <p:transition>
    <p:comb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604418918"/>
      </p:ext>
    </p:extLst>
  </p:cSld>
  <p:clrMapOvr>
    <a:masterClrMapping/>
  </p:clrMapOvr>
  <p:transition>
    <p:comb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3239A76-4122-43D1-B96D-21D28F96834D}" type="datetimeFigureOut">
              <a:rPr lang="es-ES" smtClean="0"/>
              <a:pPr/>
              <a:t>08/02/2018</a:t>
            </a:fld>
            <a:endParaRPr lang="es-ES"/>
          </a:p>
        </p:txBody>
      </p:sp>
      <p:sp>
        <p:nvSpPr>
          <p:cNvPr id="5" name="Footer Placeholder 4"/>
          <p:cNvSpPr>
            <a:spLocks noGrp="1"/>
          </p:cNvSpPr>
          <p:nvPr>
            <p:ph type="ftr" sz="quarter" idx="11"/>
          </p:nvPr>
        </p:nvSpPr>
        <p:spPr>
          <a:xfrm>
            <a:off x="594360" y="381001"/>
            <a:ext cx="4830656" cy="365125"/>
          </a:xfrm>
        </p:spPr>
        <p:txBody>
          <a:bodyPr/>
          <a:lstStyle/>
          <a:p>
            <a:endParaRPr lang="es-ES"/>
          </a:p>
        </p:txBody>
      </p:sp>
      <p:sp>
        <p:nvSpPr>
          <p:cNvPr id="6" name="Slide Number Placeholder 5"/>
          <p:cNvSpPr>
            <a:spLocks noGrp="1"/>
          </p:cNvSpPr>
          <p:nvPr>
            <p:ph type="sldNum" sz="quarter" idx="12"/>
          </p:nvPr>
        </p:nvSpPr>
        <p:spPr>
          <a:xfrm>
            <a:off x="7882466" y="381001"/>
            <a:ext cx="667173" cy="365125"/>
          </a:xfrm>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854475805"/>
      </p:ext>
    </p:extLst>
  </p:cSld>
  <p:clrMapOvr>
    <a:masterClrMapping/>
  </p:clrMapOvr>
  <p:transition>
    <p:comb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1438071247"/>
      </p:ext>
    </p:extLst>
  </p:cSld>
  <p:clrMapOvr>
    <a:masterClrMapping/>
  </p:clrMapOvr>
  <p:transition>
    <p:comb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844811793"/>
      </p:ext>
    </p:extLst>
  </p:cSld>
  <p:clrMapOvr>
    <a:masterClrMapping/>
  </p:clrMapOvr>
  <p:transition>
    <p:comb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069908506"/>
      </p:ext>
    </p:extLst>
  </p:cSld>
  <p:clrMapOvr>
    <a:masterClrMapping/>
  </p:clrMapOvr>
  <p:transition>
    <p:comb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4219739169"/>
      </p:ext>
    </p:extLst>
  </p:cSld>
  <p:clrMapOvr>
    <a:masterClrMapping/>
  </p:clrMapOvr>
  <p:transition>
    <p:comb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505004678"/>
      </p:ext>
    </p:extLst>
  </p:cSld>
  <p:clrMapOvr>
    <a:masterClrMapping/>
  </p:clrMapOvr>
  <p:transition>
    <p:comb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239A76-4122-43D1-B96D-21D28F96834D}" type="datetimeFigureOut">
              <a:rPr lang="es-ES" smtClean="0"/>
              <a:pPr/>
              <a:t>08/02/2018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AF29F64-F08E-49F7-A658-5C38539D4000}" type="slidenum">
              <a:rPr lang="es-ES" smtClean="0"/>
              <a:pPr/>
              <a:t>‹#›</a:t>
            </a:fld>
            <a:endParaRPr lang="es-ES"/>
          </a:p>
        </p:txBody>
      </p:sp>
    </p:spTree>
    <p:extLst>
      <p:ext uri="{BB962C8B-B14F-4D97-AF65-F5344CB8AC3E}">
        <p14:creationId xmlns:p14="http://schemas.microsoft.com/office/powerpoint/2010/main" val="2242975673"/>
      </p:ext>
    </p:extLst>
  </p:cSld>
  <p:clrMapOvr>
    <a:masterClrMapping/>
  </p:clrMapOvr>
  <p:transition>
    <p:comb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3239A76-4122-43D1-B96D-21D28F96834D}" type="datetimeFigureOut">
              <a:rPr lang="es-ES" smtClean="0"/>
              <a:pPr/>
              <a:t>08/02/2018</a:t>
            </a:fld>
            <a:endParaRPr lang="es-E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AF29F64-F08E-49F7-A658-5C38539D4000}" type="slidenum">
              <a:rPr lang="es-ES" smtClean="0"/>
              <a:pPr/>
              <a:t>‹#›</a:t>
            </a:fld>
            <a:endParaRPr lang="es-ES"/>
          </a:p>
        </p:txBody>
      </p:sp>
    </p:spTree>
    <p:extLst>
      <p:ext uri="{BB962C8B-B14F-4D97-AF65-F5344CB8AC3E}">
        <p14:creationId xmlns:p14="http://schemas.microsoft.com/office/powerpoint/2010/main" val="20749692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ransition>
    <p:comb dir="vert"/>
  </p:transition>
  <p:timing>
    <p:tnLst>
      <p:par>
        <p:cTn id="1" dur="indefinite" restart="never" nodeType="tmRoot"/>
      </p:par>
    </p:tnLst>
  </p:timing>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3400"/>
            <a:ext cx="9144000" cy="1524000"/>
          </a:xfrm>
        </p:spPr>
        <p:txBody>
          <a:bodyPr>
            <a:noAutofit/>
          </a:bodyPr>
          <a:lstStyle/>
          <a:p>
            <a:pPr algn="ctr"/>
            <a:r>
              <a:rPr lang="en-US" sz="4000" dirty="0" smtClean="0">
                <a:effectLst/>
              </a:rPr>
              <a:t>“</a:t>
            </a:r>
            <a:r>
              <a:rPr lang="en-US" sz="4000" b="1" u="sng" dirty="0">
                <a:effectLst/>
              </a:rPr>
              <a:t>The Inevitability of Playing Politics as </a:t>
            </a:r>
            <a:r>
              <a:rPr lang="en-US" sz="4000" b="1" u="sng" dirty="0" smtClean="0">
                <a:effectLst/>
              </a:rPr>
              <a:t>Chair: </a:t>
            </a:r>
            <a:br>
              <a:rPr lang="en-US" sz="4000" b="1" u="sng" dirty="0" smtClean="0">
                <a:effectLst/>
              </a:rPr>
            </a:br>
            <a:r>
              <a:rPr lang="en-US" sz="4000" b="1" u="sng" dirty="0" smtClean="0">
                <a:effectLst/>
              </a:rPr>
              <a:t>Advantages </a:t>
            </a:r>
            <a:r>
              <a:rPr lang="en-US" sz="4000" b="1" u="sng" dirty="0">
                <a:effectLst/>
              </a:rPr>
              <a:t>and </a:t>
            </a:r>
            <a:r>
              <a:rPr lang="en-US" sz="4000" b="1" u="sng" dirty="0" smtClean="0">
                <a:effectLst/>
              </a:rPr>
              <a:t>Pitfalls”</a:t>
            </a:r>
            <a:endParaRPr lang="en-US" sz="4000" b="1" dirty="0">
              <a:effectLst/>
            </a:endParaRPr>
          </a:p>
        </p:txBody>
      </p:sp>
      <p:sp>
        <p:nvSpPr>
          <p:cNvPr id="3" name="Subtitle 2"/>
          <p:cNvSpPr>
            <a:spLocks noGrp="1"/>
          </p:cNvSpPr>
          <p:nvPr>
            <p:ph type="subTitle" idx="1"/>
          </p:nvPr>
        </p:nvSpPr>
        <p:spPr>
          <a:xfrm>
            <a:off x="228600" y="1828800"/>
            <a:ext cx="8763000" cy="2438400"/>
          </a:xfrm>
        </p:spPr>
        <p:txBody>
          <a:bodyPr>
            <a:normAutofit fontScale="25000" lnSpcReduction="20000"/>
          </a:bodyPr>
          <a:lstStyle/>
          <a:p>
            <a:pPr algn="ctr"/>
            <a:endParaRPr lang="es-ES" sz="1800" b="1" dirty="0" smtClean="0"/>
          </a:p>
          <a:p>
            <a:pPr algn="ctr"/>
            <a:endParaRPr lang="es-ES" sz="1800" b="1" dirty="0" smtClean="0"/>
          </a:p>
          <a:p>
            <a:pPr algn="ctr"/>
            <a:endParaRPr lang="es-ES" sz="1800" b="1" dirty="0" smtClean="0"/>
          </a:p>
          <a:p>
            <a:pPr algn="ctr"/>
            <a:r>
              <a:rPr lang="es-ES" sz="8000" b="1" dirty="0" smtClean="0"/>
              <a:t>Domenick J Pinto</a:t>
            </a:r>
          </a:p>
          <a:p>
            <a:pPr algn="ctr"/>
            <a:r>
              <a:rPr lang="es-ES" sz="4000" b="1" i="1" u="sng" dirty="0" smtClean="0"/>
              <a:t>FORMER</a:t>
            </a:r>
            <a:r>
              <a:rPr lang="es-ES" sz="4000" b="1" dirty="0" smtClean="0"/>
              <a:t> Chairperson of Computer Science and Information Technology</a:t>
            </a:r>
          </a:p>
          <a:p>
            <a:pPr algn="ctr"/>
            <a:r>
              <a:rPr lang="es-ES" sz="8000" b="1" dirty="0" smtClean="0"/>
              <a:t> Director of </a:t>
            </a:r>
            <a:r>
              <a:rPr lang="es-ES" sz="8000" b="1" dirty="0" err="1" smtClean="0"/>
              <a:t>the</a:t>
            </a:r>
            <a:r>
              <a:rPr lang="es-ES" sz="8000" b="1" dirty="0" smtClean="0"/>
              <a:t> </a:t>
            </a:r>
            <a:r>
              <a:rPr lang="es-ES" sz="8000" b="1" dirty="0" err="1" smtClean="0"/>
              <a:t>School</a:t>
            </a:r>
            <a:r>
              <a:rPr lang="es-ES" sz="8000" b="1" dirty="0" smtClean="0"/>
              <a:t> of Computing</a:t>
            </a:r>
          </a:p>
          <a:p>
            <a:pPr algn="ctr"/>
            <a:r>
              <a:rPr lang="es-ES" sz="8000" b="1" dirty="0" err="1" smtClean="0"/>
              <a:t>Sacred</a:t>
            </a:r>
            <a:r>
              <a:rPr lang="es-ES" sz="8000" b="1" dirty="0" smtClean="0"/>
              <a:t> Heart University</a:t>
            </a:r>
          </a:p>
          <a:p>
            <a:pPr algn="ctr"/>
            <a:r>
              <a:rPr lang="es-ES" sz="8000" b="1" dirty="0" smtClean="0"/>
              <a:t>Fairfield CT</a:t>
            </a:r>
          </a:p>
          <a:p>
            <a:pPr algn="ctr"/>
            <a:r>
              <a:rPr lang="es-ES" sz="8000" b="1" dirty="0" err="1" smtClean="0"/>
              <a:t>February</a:t>
            </a:r>
            <a:r>
              <a:rPr lang="es-ES" sz="8000" b="1" dirty="0" smtClean="0"/>
              <a:t> 15 2018</a:t>
            </a:r>
            <a:endParaRPr lang="es-ES" sz="8000" b="1" dirty="0"/>
          </a:p>
        </p:txBody>
      </p:sp>
    </p:spTree>
  </p:cSld>
  <p:clrMapOvr>
    <a:masterClrMapping/>
  </p:clrMapOvr>
  <p:transition>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09600"/>
            <a:ext cx="7543800" cy="6155531"/>
          </a:xfrm>
          <a:prstGeom prst="rect">
            <a:avLst/>
          </a:prstGeom>
          <a:noFill/>
        </p:spPr>
        <p:txBody>
          <a:bodyPr wrap="square" rtlCol="0">
            <a:spAutoFit/>
          </a:bodyPr>
          <a:lstStyle/>
          <a:p>
            <a:pPr algn="ctr"/>
            <a:r>
              <a:rPr lang="en-US" sz="2800" b="1" dirty="0" smtClean="0"/>
              <a:t>Some Scenarios to discuss</a:t>
            </a:r>
          </a:p>
          <a:p>
            <a:endParaRPr lang="en-US" dirty="0" smtClean="0"/>
          </a:p>
          <a:p>
            <a:endParaRPr lang="en-US" sz="2000" b="1" dirty="0"/>
          </a:p>
          <a:p>
            <a:endParaRPr lang="en-US" sz="2000" b="1" dirty="0"/>
          </a:p>
          <a:p>
            <a:pPr marL="342900" indent="-342900">
              <a:buAutoNum type="arabicPeriod"/>
            </a:pPr>
            <a:r>
              <a:rPr lang="en-US" sz="2400" b="1" dirty="0" smtClean="0"/>
              <a:t>How to handle conflict between dean and provost with YOU caught in the middle (handout 1)</a:t>
            </a:r>
          </a:p>
          <a:p>
            <a:pPr marL="342900" indent="-342900">
              <a:buAutoNum type="arabicPeriod"/>
            </a:pPr>
            <a:r>
              <a:rPr lang="en-US" sz="2400" b="1" dirty="0" smtClean="0"/>
              <a:t>What to do with complaints from students about teachers who are high profile, tenured and successful (handout 2)</a:t>
            </a:r>
          </a:p>
          <a:p>
            <a:pPr marL="342900" indent="-342900">
              <a:buAutoNum type="arabicPeriod"/>
            </a:pPr>
            <a:r>
              <a:rPr lang="en-US" sz="2400" b="1" dirty="0" smtClean="0"/>
              <a:t>The politics of new hires (handout 3)</a:t>
            </a:r>
          </a:p>
          <a:p>
            <a:pPr marL="342900" indent="-342900">
              <a:buAutoNum type="arabicPeriod"/>
            </a:pPr>
            <a:r>
              <a:rPr lang="en-US" sz="2400" b="1" dirty="0"/>
              <a:t>How far can you go to rely on key faculty in your </a:t>
            </a:r>
            <a:r>
              <a:rPr lang="en-US" sz="2400" b="1" dirty="0" err="1"/>
              <a:t>dept</a:t>
            </a:r>
            <a:endParaRPr lang="en-US" sz="2400" b="1" dirty="0"/>
          </a:p>
          <a:p>
            <a:pPr marL="342900" indent="-342900">
              <a:buAutoNum type="arabicPeriod"/>
            </a:pPr>
            <a:r>
              <a:rPr lang="en-US" sz="2400" b="1" dirty="0"/>
              <a:t>How important is your non academic staff</a:t>
            </a:r>
          </a:p>
          <a:p>
            <a:pPr marL="342900" indent="-342900">
              <a:buAutoNum type="arabicPeriod"/>
            </a:pPr>
            <a:r>
              <a:rPr lang="en-US" sz="2400" b="1" dirty="0"/>
              <a:t>How respected and “well-liked” are we within our department</a:t>
            </a:r>
          </a:p>
          <a:p>
            <a:pPr marL="342900" indent="-342900">
              <a:buAutoNum type="arabicPeriod"/>
            </a:pPr>
            <a:endParaRPr lang="en-US" sz="2000" dirty="0"/>
          </a:p>
        </p:txBody>
      </p:sp>
    </p:spTree>
    <p:extLst>
      <p:ext uri="{BB962C8B-B14F-4D97-AF65-F5344CB8AC3E}">
        <p14:creationId xmlns:p14="http://schemas.microsoft.com/office/powerpoint/2010/main" val="425393499"/>
      </p:ext>
    </p:extLst>
  </p:cSld>
  <p:clrMapOvr>
    <a:masterClrMapping/>
  </p:clrMapOvr>
  <p:transition>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2400" y="-2067729"/>
            <a:ext cx="8839200" cy="9726830"/>
          </a:xfrm>
          <a:prstGeom prst="rect">
            <a:avLst/>
          </a:prstGeom>
        </p:spPr>
        <p:txBody>
          <a:bodyPr wrap="square">
            <a:spAutoFit/>
          </a:bodyPr>
          <a:lstStyle/>
          <a:p>
            <a:pPr algn="ctr">
              <a:lnSpc>
                <a:spcPct val="107000"/>
              </a:lnSpc>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Domenick J Pinto </a:t>
            </a:r>
            <a:br>
              <a:rPr lang="en-US" sz="1600" b="1" dirty="0">
                <a:latin typeface="Calibri" panose="020F0502020204030204" pitchFamily="34" charset="0"/>
                <a:ea typeface="Calibri" panose="020F0502020204030204" pitchFamily="34" charset="0"/>
                <a:cs typeface="Times New Roman" panose="02020603050405020304" pitchFamily="18" charset="0"/>
              </a:rPr>
            </a:br>
            <a:r>
              <a:rPr lang="en-US" sz="1600" b="1" dirty="0">
                <a:latin typeface="Calibri" panose="020F0502020204030204" pitchFamily="34" charset="0"/>
                <a:ea typeface="Calibri" panose="020F0502020204030204" pitchFamily="34" charset="0"/>
                <a:cs typeface="Times New Roman" panose="02020603050405020304" pitchFamily="18" charset="0"/>
              </a:rPr>
              <a:t>February 15 2018</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Handout number 1 </a:t>
            </a:r>
            <a:br>
              <a:rPr lang="en-US" sz="1600" b="1" dirty="0">
                <a:latin typeface="Calibri" panose="020F0502020204030204" pitchFamily="34" charset="0"/>
                <a:ea typeface="Calibri" panose="020F0502020204030204" pitchFamily="34" charset="0"/>
                <a:cs typeface="Times New Roman" panose="02020603050405020304" pitchFamily="18" charset="0"/>
              </a:rPr>
            </a:b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en-US"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Handout 1 ROLEPLAY</a:t>
            </a:r>
            <a:endParaRPr lang="en-US" b="1" dirty="0">
              <a:latin typeface="Calibri" panose="020F0502020204030204" pitchFamily="34" charset="0"/>
              <a:ea typeface="Calibri" panose="020F0502020204030204" pitchFamily="34" charset="0"/>
              <a:cs typeface="Times New Roman" panose="02020603050405020304" pitchFamily="18" charset="0"/>
            </a:endParaRPr>
          </a:p>
          <a:p>
            <a:r>
              <a:rPr lang="en-US" sz="2000" b="1" u="sng" dirty="0"/>
              <a:t>Conflict: You, the Dean and the Provost </a:t>
            </a:r>
            <a:endParaRPr lang="en-US" sz="2000" dirty="0"/>
          </a:p>
          <a:p>
            <a:r>
              <a:rPr lang="en-US" sz="2000" b="1" dirty="0"/>
              <a:t> </a:t>
            </a:r>
            <a:endParaRPr lang="en-US" sz="2000" dirty="0"/>
          </a:p>
          <a:p>
            <a:r>
              <a:rPr lang="en-US" sz="2000" b="1" dirty="0"/>
              <a:t> Background: You are a very entrepreneurial chair and want to advance your program with a new major, a new grad program and a revision of curriculum. You need more FT faculty but can also provide market studies that show that your program is expected to increase revenue by 75-100 % within a year of these programs going live.</a:t>
            </a:r>
            <a:endParaRPr lang="en-US" sz="2000" dirty="0"/>
          </a:p>
          <a:p>
            <a:r>
              <a:rPr lang="en-US" sz="2000" b="1" dirty="0"/>
              <a:t>The provost fully supports you but the dean seems uninterested and keeps telling you to work on it with the provost. You are concerned that this will not turn out well and are uncomfortable bypassing the dean.</a:t>
            </a:r>
            <a:endParaRPr lang="en-US" sz="2000" dirty="0"/>
          </a:p>
          <a:p>
            <a:r>
              <a:rPr lang="en-US" sz="2000" b="1" dirty="0"/>
              <a:t>You manage to get the dean and provost to agree to go to lunch with and you prepare a meeting agenda and documentation to support your objectives. The dean and provost however immediately begin to disagree on how the meeting should progress. You become tense as expected. What should you do?</a:t>
            </a:r>
            <a:endParaRPr lang="en-US" sz="2000" dirty="0"/>
          </a:p>
          <a:p>
            <a:r>
              <a:rPr lang="en-US" sz="2000" b="1" dirty="0"/>
              <a:t>Role play this and report back some interesting scenarios that might occur.</a:t>
            </a:r>
            <a:endParaRPr lang="en-US" sz="2000" dirty="0"/>
          </a:p>
          <a:p>
            <a:r>
              <a:rPr lang="en-US" sz="2000" b="1" dirty="0"/>
              <a:t>You have 10 minutes</a:t>
            </a:r>
            <a:endParaRPr lang="en-US" sz="2000" dirty="0"/>
          </a:p>
          <a:p>
            <a:pPr>
              <a:lnSpc>
                <a:spcPct val="107000"/>
              </a:lnSpc>
              <a:spcAft>
                <a:spcPts val="800"/>
              </a:spcAft>
            </a:pPr>
            <a:r>
              <a:rPr lang="en-US" sz="2000" b="1" dirty="0">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7982188"/>
      </p:ext>
    </p:extLst>
  </p:cSld>
  <p:clrMapOvr>
    <a:masterClrMapping/>
  </p:clrMapOvr>
  <p:transition>
    <p:comb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03628"/>
            <a:ext cx="8763000" cy="7008137"/>
          </a:xfrm>
          <a:prstGeom prst="rect">
            <a:avLst/>
          </a:prstGeom>
        </p:spPr>
        <p:txBody>
          <a:bodyPr wrap="square">
            <a:spAutoFit/>
          </a:bodyPr>
          <a:lstStyle/>
          <a:p>
            <a:pPr algn="ctr">
              <a:lnSpc>
                <a:spcPct val="107000"/>
              </a:lnSpc>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Domenick J Pinto </a:t>
            </a:r>
            <a:br>
              <a:rPr lang="en-US" sz="1200" b="1" dirty="0">
                <a:latin typeface="Calibri" panose="020F0502020204030204" pitchFamily="34" charset="0"/>
                <a:ea typeface="Calibri" panose="020F0502020204030204" pitchFamily="34" charset="0"/>
                <a:cs typeface="Times New Roman" panose="02020603050405020304" pitchFamily="18" charset="0"/>
              </a:rPr>
            </a:br>
            <a:r>
              <a:rPr lang="en-US" sz="1200" b="1" dirty="0">
                <a:latin typeface="Calibri" panose="020F0502020204030204" pitchFamily="34" charset="0"/>
                <a:ea typeface="Calibri" panose="020F0502020204030204" pitchFamily="34" charset="0"/>
                <a:cs typeface="Times New Roman" panose="02020603050405020304" pitchFamily="18" charset="0"/>
              </a:rPr>
              <a:t>February 15 2018</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Handout number 2 </a:t>
            </a:r>
            <a:r>
              <a:rPr lang="en-US" sz="1400" b="1" dirty="0">
                <a:latin typeface="Calibri" panose="020F0502020204030204" pitchFamily="34" charset="0"/>
                <a:ea typeface="Calibri" panose="020F0502020204030204" pitchFamily="34" charset="0"/>
                <a:cs typeface="Times New Roman" panose="02020603050405020304" pitchFamily="18" charset="0"/>
              </a:rPr>
              <a:t/>
            </a:r>
            <a:br>
              <a:rPr lang="en-US" sz="1400" b="1" dirty="0">
                <a:latin typeface="Calibri" panose="020F0502020204030204" pitchFamily="34" charset="0"/>
                <a:ea typeface="Calibri" panose="020F0502020204030204" pitchFamily="34" charset="0"/>
                <a:cs typeface="Times New Roman" panose="02020603050405020304" pitchFamily="18" charset="0"/>
              </a:rPr>
            </a:br>
            <a:endParaRPr lang="en-US"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smtClean="0">
                <a:latin typeface="Calibri" panose="020F0502020204030204" pitchFamily="34" charset="0"/>
                <a:ea typeface="Calibri" panose="020F0502020204030204" pitchFamily="34" charset="0"/>
                <a:cs typeface="Times New Roman" panose="02020603050405020304" pitchFamily="18" charset="0"/>
              </a:rPr>
              <a:t>Handout </a:t>
            </a:r>
            <a:r>
              <a:rPr lang="en-US" b="1" dirty="0" smtClean="0">
                <a:latin typeface="Calibri" panose="020F0502020204030204" pitchFamily="34" charset="0"/>
                <a:ea typeface="Calibri" panose="020F0502020204030204" pitchFamily="34" charset="0"/>
                <a:cs typeface="Times New Roman" panose="02020603050405020304" pitchFamily="18" charset="0"/>
              </a:rPr>
              <a:t>2</a:t>
            </a:r>
          </a:p>
          <a:p>
            <a:pPr>
              <a:lnSpc>
                <a:spcPct val="107000"/>
              </a:lnSpc>
              <a:spcAft>
                <a:spcPts val="800"/>
              </a:spcAft>
            </a:pPr>
            <a:r>
              <a:rPr lang="en-US" sz="2400" b="1" u="sng" dirty="0" smtClean="0">
                <a:latin typeface="Calibri" panose="020F0502020204030204" pitchFamily="34" charset="0"/>
                <a:ea typeface="Calibri" panose="020F0502020204030204" pitchFamily="34" charset="0"/>
                <a:cs typeface="Times New Roman" panose="02020603050405020304" pitchFamily="18" charset="0"/>
              </a:rPr>
              <a:t>Handling </a:t>
            </a:r>
            <a:r>
              <a:rPr lang="en-US" sz="2400" b="1" u="sng" dirty="0">
                <a:latin typeface="Calibri" panose="020F0502020204030204" pitchFamily="34" charset="0"/>
                <a:ea typeface="Calibri" panose="020F0502020204030204" pitchFamily="34" charset="0"/>
                <a:cs typeface="Times New Roman" panose="02020603050405020304" pitchFamily="18" charset="0"/>
              </a:rPr>
              <a:t>a student complaint and trying to avoid a political situation in the </a:t>
            </a:r>
            <a:r>
              <a:rPr lang="en-US" sz="2400" b="1" u="sng" dirty="0" err="1">
                <a:latin typeface="Calibri" panose="020F0502020204030204" pitchFamily="34" charset="0"/>
                <a:ea typeface="Calibri" panose="020F0502020204030204" pitchFamily="34" charset="0"/>
                <a:cs typeface="Times New Roman" panose="02020603050405020304" pitchFamily="18" charset="0"/>
              </a:rPr>
              <a:t>dept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b="1" dirty="0" smtClean="0">
                <a:latin typeface="Calibri" panose="020F0502020204030204" pitchFamily="34" charset="0"/>
                <a:ea typeface="Times New Roman" panose="02020603050405020304" pitchFamily="18" charset="0"/>
                <a:cs typeface="Times New Roman" panose="02020603050405020304" pitchFamily="18" charset="0"/>
              </a:rPr>
              <a:t>Three </a:t>
            </a:r>
            <a:r>
              <a:rPr lang="en-US" b="1" dirty="0">
                <a:latin typeface="Calibri" panose="020F0502020204030204" pitchFamily="34" charset="0"/>
                <a:ea typeface="Times New Roman" panose="02020603050405020304" pitchFamily="18" charset="0"/>
                <a:cs typeface="Times New Roman" panose="02020603050405020304" pitchFamily="18" charset="0"/>
              </a:rPr>
              <a:t>of the best students in the program come to you separately with complaints about one of your faculty’s classes. The students are all hard working, high achieving students who you know personally from classes you have taught them in.</a:t>
            </a:r>
            <a:br>
              <a:rPr lang="en-US" b="1" dirty="0">
                <a:latin typeface="Calibri" panose="020F0502020204030204" pitchFamily="34" charset="0"/>
                <a:ea typeface="Times New Roman" panose="02020603050405020304" pitchFamily="18" charset="0"/>
                <a:cs typeface="Times New Roman" panose="02020603050405020304" pitchFamily="18" charset="0"/>
              </a:rPr>
            </a:br>
            <a:r>
              <a:rPr lang="en-US" b="1" dirty="0">
                <a:latin typeface="Calibri" panose="020F0502020204030204" pitchFamily="34" charset="0"/>
                <a:ea typeface="Times New Roman" panose="02020603050405020304" pitchFamily="18" charset="0"/>
                <a:cs typeface="Times New Roman" panose="02020603050405020304" pitchFamily="18" charset="0"/>
              </a:rPr>
              <a:t>They complain that the professor plays favorites, in particular seems to favor those from a certain ethnic group and considers these three individuals disruptive and inconsiderate and tells them so. You speak with the professor, tactfully asking if there any issues with the class. The professor responds that he enjoys the class and the differences in viewpoints and composition of the class. In particular he commends the three students who came to you. You have a very good relationship with the professor and have not encountered these types of problems before in dealing with said professor.</a:t>
            </a:r>
            <a:endParaRPr lang="en-US" b="1" dirty="0">
              <a:latin typeface="Calibri" panose="020F0502020204030204" pitchFamily="34" charset="0"/>
              <a:ea typeface="Times New Roman" panose="02020603050405020304" pitchFamily="18" charset="0"/>
            </a:endParaRPr>
          </a:p>
          <a:p>
            <a:pPr eaLnBrk="0" fontAlgn="base" hangingPunct="0">
              <a:spcBef>
                <a:spcPts val="505"/>
              </a:spcBef>
            </a:pPr>
            <a:r>
              <a:rPr lang="en-US" b="1" dirty="0">
                <a:latin typeface="Calibri" panose="020F0502020204030204" pitchFamily="34" charset="0"/>
                <a:ea typeface="Times New Roman" panose="02020603050405020304" pitchFamily="18" charset="0"/>
                <a:cs typeface="Times New Roman" panose="02020603050405020304" pitchFamily="18" charset="0"/>
              </a:rPr>
              <a:t>What do you do next? Do you do anything? </a:t>
            </a:r>
            <a:endParaRPr lang="en-US" b="1" dirty="0">
              <a:latin typeface="Calibri" panose="020F0502020204030204" pitchFamily="34" charset="0"/>
              <a:ea typeface="Times New Roman" panose="02020603050405020304" pitchFamily="18" charset="0"/>
            </a:endParaRPr>
          </a:p>
          <a:p>
            <a:pPr eaLnBrk="0" fontAlgn="base" hangingPunct="0">
              <a:spcBef>
                <a:spcPts val="505"/>
              </a:spcBef>
            </a:pPr>
            <a:r>
              <a:rPr lang="en-US" b="1" dirty="0">
                <a:latin typeface="Calibri" panose="020F0502020204030204" pitchFamily="34" charset="0"/>
                <a:ea typeface="Times New Roman" panose="02020603050405020304" pitchFamily="18" charset="0"/>
              </a:rPr>
              <a:t> </a:t>
            </a:r>
          </a:p>
          <a:p>
            <a:pPr eaLnBrk="0" fontAlgn="base" hangingPunct="0">
              <a:spcBef>
                <a:spcPts val="505"/>
              </a:spcBef>
            </a:pPr>
            <a:r>
              <a:rPr lang="en-US" b="1" dirty="0">
                <a:latin typeface="Calibri" panose="020F0502020204030204" pitchFamily="34" charset="0"/>
                <a:ea typeface="Times New Roman" panose="02020603050405020304" pitchFamily="18" charset="0"/>
              </a:rPr>
              <a:t>Discuss at your tables and present one suggestion per table. </a:t>
            </a:r>
          </a:p>
          <a:p>
            <a:pPr eaLnBrk="0" fontAlgn="base" hangingPunct="0">
              <a:spcBef>
                <a:spcPts val="505"/>
              </a:spcBef>
            </a:pPr>
            <a:r>
              <a:rPr lang="en-US" b="1" dirty="0">
                <a:latin typeface="Calibri" panose="020F0502020204030204" pitchFamily="34" charset="0"/>
                <a:ea typeface="Times New Roman" panose="02020603050405020304" pitchFamily="18" charset="0"/>
              </a:rPr>
              <a:t>You have ten minutes</a:t>
            </a:r>
            <a:endParaRPr lang="en-US" b="1"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470141066"/>
      </p:ext>
    </p:extLst>
  </p:cSld>
  <p:clrMapOvr>
    <a:masterClrMapping/>
  </p:clrMapOvr>
  <p:transition>
    <p:comb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525376"/>
          </a:xfrm>
          <a:prstGeom prst="rect">
            <a:avLst/>
          </a:prstGeom>
        </p:spPr>
        <p:txBody>
          <a:bodyPr wrap="square">
            <a:spAutoFit/>
          </a:bodyPr>
          <a:lstStyle/>
          <a:p>
            <a:pPr>
              <a:lnSpc>
                <a:spcPct val="107000"/>
              </a:lnSpc>
              <a:spcAft>
                <a:spcPts val="1440"/>
              </a:spcAft>
            </a:pPr>
            <a:endParaRPr lang="en-US" sz="1600" i="1" dirty="0" smtClean="0"/>
          </a:p>
          <a:p>
            <a:pPr>
              <a:lnSpc>
                <a:spcPct val="107000"/>
              </a:lnSpc>
              <a:spcAft>
                <a:spcPts val="1440"/>
              </a:spcAft>
            </a:pPr>
            <a:r>
              <a:rPr lang="en-US" sz="1600" i="1" dirty="0" smtClean="0"/>
              <a:t>By </a:t>
            </a:r>
            <a:r>
              <a:rPr lang="en-US" sz="1600" i="1" dirty="0" err="1"/>
              <a:t>Jid</a:t>
            </a:r>
            <a:r>
              <a:rPr lang="en-US" sz="1600" i="1" dirty="0"/>
              <a:t> Lee       https://www.aaup.org/issue/september-october-2015</a:t>
            </a:r>
          </a:p>
          <a:p>
            <a:pPr>
              <a:lnSpc>
                <a:spcPct val="107000"/>
              </a:lnSpc>
              <a:spcAft>
                <a:spcPts val="1440"/>
              </a:spcAft>
            </a:pPr>
            <a:r>
              <a:rPr lang="en-US" dirty="0" smtClean="0">
                <a:latin typeface="Helvetica" panose="020B0604020202020204" pitchFamily="34" charset="0"/>
                <a:ea typeface="Times New Roman" panose="02020603050405020304" pitchFamily="18" charset="0"/>
                <a:cs typeface="Times New Roman" panose="02020603050405020304" pitchFamily="18" charset="0"/>
              </a:rPr>
              <a:t>“</a:t>
            </a:r>
            <a:r>
              <a:rPr lang="en-US" sz="2000" dirty="0" smtClean="0">
                <a:latin typeface="Helvetica" panose="020B0604020202020204" pitchFamily="34" charset="0"/>
                <a:ea typeface="Times New Roman" panose="02020603050405020304" pitchFamily="18" charset="0"/>
                <a:cs typeface="Times New Roman" panose="02020603050405020304" pitchFamily="18" charset="0"/>
              </a:rPr>
              <a:t>Despite </a:t>
            </a:r>
            <a:r>
              <a:rPr lang="en-US" sz="2000" dirty="0">
                <a:latin typeface="Helvetica" panose="020B0604020202020204" pitchFamily="34" charset="0"/>
                <a:ea typeface="Times New Roman" panose="02020603050405020304" pitchFamily="18" charset="0"/>
                <a:cs typeface="Times New Roman" panose="02020603050405020304" pitchFamily="18" charset="0"/>
              </a:rPr>
              <a:t>all of its problems, the worst of which I have experienced personally, </a:t>
            </a:r>
            <a:r>
              <a:rPr lang="en-US" dirty="0">
                <a:latin typeface="Helvetica" panose="020B0604020202020204" pitchFamily="34" charset="0"/>
                <a:ea typeface="Times New Roman" panose="02020603050405020304" pitchFamily="18" charset="0"/>
                <a:cs typeface="Times New Roman" panose="02020603050405020304" pitchFamily="18" charset="0"/>
              </a:rPr>
              <a:t>academia is still the only place where freedom of speech can be exercised for the sole purpose of protecting the core principles that are necessary to the functioning of human society. It isn’t a place where people defend “reality,” the euphemism used to justify the sordid ways of the world. Academia is an arena where what </a:t>
            </a:r>
            <a:r>
              <a:rPr lang="en-US" i="1" dirty="0">
                <a:latin typeface="Helvetica" panose="020B0604020202020204" pitchFamily="34" charset="0"/>
                <a:ea typeface="Times New Roman" panose="02020603050405020304" pitchFamily="18" charset="0"/>
                <a:cs typeface="Times New Roman" panose="02020603050405020304" pitchFamily="18" charset="0"/>
              </a:rPr>
              <a:t>should be</a:t>
            </a:r>
            <a:r>
              <a:rPr lang="en-US" dirty="0">
                <a:latin typeface="Helvetica" panose="020B0604020202020204" pitchFamily="34" charset="0"/>
                <a:ea typeface="Times New Roman" panose="02020603050405020304" pitchFamily="18" charset="0"/>
                <a:cs typeface="Times New Roman" panose="02020603050405020304" pitchFamily="18" charset="0"/>
              </a:rPr>
              <a:t>—not what </a:t>
            </a:r>
            <a:r>
              <a:rPr lang="en-US" i="1" dirty="0">
                <a:latin typeface="Helvetica" panose="020B0604020202020204" pitchFamily="34" charset="0"/>
                <a:ea typeface="Times New Roman" panose="02020603050405020304" pitchFamily="18" charset="0"/>
                <a:cs typeface="Times New Roman" panose="02020603050405020304" pitchFamily="18" charset="0"/>
              </a:rPr>
              <a:t>is</a:t>
            </a:r>
            <a:r>
              <a:rPr lang="en-US" dirty="0">
                <a:latin typeface="Helvetica" panose="020B0604020202020204" pitchFamily="34" charset="0"/>
                <a:ea typeface="Times New Roman" panose="02020603050405020304" pitchFamily="18" charset="0"/>
                <a:cs typeface="Times New Roman" panose="02020603050405020304" pitchFamily="18" charset="0"/>
              </a:rPr>
              <a:t>—is promoted; it is a place where integrity still matters. Academics have an enormously important job: we are the ones who impart to the younger generations the knowledge needed to create a more humane society.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1440"/>
              </a:spcAft>
            </a:pPr>
            <a:r>
              <a:rPr lang="en-US" dirty="0">
                <a:latin typeface="Helvetica" panose="020B0604020202020204" pitchFamily="34" charset="0"/>
                <a:ea typeface="Times New Roman" panose="02020603050405020304" pitchFamily="18" charset="0"/>
                <a:cs typeface="Times New Roman" panose="02020603050405020304" pitchFamily="18" charset="0"/>
              </a:rPr>
              <a:t>I couldn’t disagree more with Henry Kissinger’s infamous remark, “Academic politics are so vicious because the stakes are so small.” If I had a chance to meet Kissinger, I would shake hands with him and correct him: “You yourself owe a lot to the academy of which you thought so little. Where else would you be praised so consistently for having opened the door to China? The media, of course, is where you initially won the gift of the fame you enjoy now, but it is at colleges and universities where you will enjoy an immortal fame. It is history professors who will explain your historical achievement in the most specific, memorable detail. Thanks to academia, you will be given a place in history for generations to come.” Academic politics, I believe, are so vicious because the stakes are so huge</a:t>
            </a:r>
            <a:r>
              <a:rPr lang="en-US" dirty="0" smtClean="0">
                <a:latin typeface="Helvetica" panose="020B060402020202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4652043"/>
      </p:ext>
    </p:extLst>
  </p:cSld>
  <p:clrMapOvr>
    <a:masterClrMapping/>
  </p:clrMapOvr>
  <p:transition>
    <p:comb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220"/>
            <a:ext cx="8244840" cy="1219200"/>
          </a:xfrm>
        </p:spPr>
        <p:txBody>
          <a:bodyPr>
            <a:normAutofit/>
          </a:bodyPr>
          <a:lstStyle/>
          <a:p>
            <a:pPr algn="ctr"/>
            <a:r>
              <a:rPr lang="en-US" sz="2800" dirty="0" smtClean="0">
                <a:solidFill>
                  <a:schemeClr val="accent1"/>
                </a:solidFill>
              </a:rPr>
              <a:t>Oh boy this sounds like fun</a:t>
            </a:r>
            <a:br>
              <a:rPr lang="en-US" sz="2800" dirty="0" smtClean="0">
                <a:solidFill>
                  <a:schemeClr val="accent1"/>
                </a:solidFill>
              </a:rPr>
            </a:br>
            <a:r>
              <a:rPr lang="en-US" sz="2800" dirty="0" smtClean="0">
                <a:solidFill>
                  <a:schemeClr val="accent1"/>
                </a:solidFill>
              </a:rPr>
              <a:t>and familiar????????</a:t>
            </a:r>
            <a:endParaRPr lang="en-US" sz="2800" dirty="0">
              <a:solidFill>
                <a:schemeClr val="accent1"/>
              </a:solidFill>
            </a:endParaRPr>
          </a:p>
        </p:txBody>
      </p:sp>
      <p:sp>
        <p:nvSpPr>
          <p:cNvPr id="3" name="Rectangle 2"/>
          <p:cNvSpPr/>
          <p:nvPr/>
        </p:nvSpPr>
        <p:spPr>
          <a:xfrm>
            <a:off x="152400" y="1219200"/>
            <a:ext cx="8991600" cy="6016391"/>
          </a:xfrm>
          <a:prstGeom prst="rect">
            <a:avLst/>
          </a:prstGeom>
        </p:spPr>
        <p:txBody>
          <a:bodyPr wrap="square">
            <a:spAutoFit/>
          </a:bodyPr>
          <a:lstStyle/>
          <a:p>
            <a:pPr>
              <a:lnSpc>
                <a:spcPct val="107000"/>
              </a:lnSpc>
              <a:spcAft>
                <a:spcPts val="800"/>
              </a:spcAft>
            </a:pPr>
            <a:r>
              <a:rPr lang="en-US" dirty="0">
                <a:latin typeface="Arial" panose="020B0604020202020204" pitchFamily="34" charset="0"/>
                <a:ea typeface="Times New Roman" panose="02020603050405020304" pitchFamily="18" charset="0"/>
                <a:cs typeface="Times New Roman" panose="02020603050405020304" pitchFamily="18" charset="0"/>
              </a:rPr>
              <a:t>The three departments of Phrenology, </a:t>
            </a:r>
            <a:r>
              <a:rPr lang="en-US" dirty="0" smtClean="0">
                <a:latin typeface="Arial" panose="020B0604020202020204" pitchFamily="34" charset="0"/>
                <a:ea typeface="Times New Roman" panose="02020603050405020304" pitchFamily="18" charset="0"/>
                <a:cs typeface="Times New Roman" panose="02020603050405020304" pitchFamily="18" charset="0"/>
              </a:rPr>
              <a:t>Alchemy </a:t>
            </a:r>
            <a:r>
              <a:rPr lang="en-US" dirty="0">
                <a:latin typeface="Arial" panose="020B0604020202020204" pitchFamily="34" charset="0"/>
                <a:ea typeface="Times New Roman" panose="02020603050405020304" pitchFamily="18" charset="0"/>
                <a:cs typeface="Times New Roman" panose="02020603050405020304" pitchFamily="18" charset="0"/>
              </a:rPr>
              <a:t>and Lycanthropy at a fictitious university have competing interests when it comes to 3,000 square feet of available space at a building. Alchemy wants a new office suite in addition to classroom space, while the phrenology department is asking for a new faculty lounge and more classrooms. The department of lycanthropy has similar demands.</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Arial" panose="020B0604020202020204" pitchFamily="34" charset="0"/>
                <a:ea typeface="Times New Roman" panose="02020603050405020304" pitchFamily="18" charset="0"/>
              </a:rPr>
              <a:t>How do an academic dean and a chief financial officer at the university balance all these wants? </a:t>
            </a:r>
            <a:endParaRPr lang="en-US" dirty="0" smtClean="0">
              <a:latin typeface="Arial" panose="020B0604020202020204" pitchFamily="34" charset="0"/>
              <a:ea typeface="Times New Roman" panose="02020603050405020304" pitchFamily="18" charset="0"/>
            </a:endParaRP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Faculty</a:t>
            </a:r>
            <a:r>
              <a:rPr lang="en-US" dirty="0">
                <a:latin typeface="Arial" panose="020B0604020202020204" pitchFamily="34" charset="0"/>
                <a:cs typeface="Arial" panose="020B0604020202020204" pitchFamily="34" charset="0"/>
              </a:rPr>
              <a:t>, even in this fictitious world, were heard grumbling that administrators were giving them information they had never heard of before and that they did not know that the Board of Trustees had made it a top priority for the </a:t>
            </a:r>
            <a:r>
              <a:rPr lang="en-US" dirty="0" smtClean="0">
                <a:latin typeface="Arial" panose="020B0604020202020204" pitchFamily="34" charset="0"/>
                <a:cs typeface="Arial" panose="020B0604020202020204" pitchFamily="34" charset="0"/>
              </a:rPr>
              <a:t>building </a:t>
            </a:r>
            <a:r>
              <a:rPr lang="en-US" dirty="0">
                <a:latin typeface="Arial" panose="020B0604020202020204" pitchFamily="34" charset="0"/>
                <a:cs typeface="Arial" panose="020B0604020202020204" pitchFamily="34" charset="0"/>
              </a:rPr>
              <a:t>to have a student lounge.</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It </a:t>
            </a:r>
            <a:r>
              <a:rPr lang="en-US" dirty="0">
                <a:latin typeface="Arial" panose="020B0604020202020204" pitchFamily="34" charset="0"/>
                <a:cs typeface="Arial" panose="020B0604020202020204" pitchFamily="34" charset="0"/>
              </a:rPr>
              <a:t>is important for everybody to have a voice, even if they do not necessarily get what they need. It is important to hear the ideas of other people and then you can decide what is important and realistic</a:t>
            </a:r>
            <a:r>
              <a:rPr lang="en-US" dirty="0" smtClean="0">
                <a:latin typeface="Arial" panose="020B0604020202020204" pitchFamily="34" charset="0"/>
                <a:cs typeface="Arial" panose="020B0604020202020204" pitchFamily="34" charset="0"/>
              </a:rPr>
              <a:t>.</a:t>
            </a:r>
          </a:p>
          <a:p>
            <a:r>
              <a:rPr lang="en-US" sz="1400" i="1" dirty="0" err="1">
                <a:solidFill>
                  <a:srgbClr val="FF0000"/>
                </a:solidFill>
              </a:rPr>
              <a:t>Kaustuv</a:t>
            </a:r>
            <a:r>
              <a:rPr lang="en-US" sz="1400" i="1" dirty="0">
                <a:solidFill>
                  <a:srgbClr val="FF0000"/>
                </a:solidFill>
              </a:rPr>
              <a:t> </a:t>
            </a:r>
            <a:r>
              <a:rPr lang="en-US" sz="1400" i="1" dirty="0" err="1">
                <a:solidFill>
                  <a:srgbClr val="FF0000"/>
                </a:solidFill>
              </a:rPr>
              <a:t>Basu</a:t>
            </a:r>
            <a:r>
              <a:rPr lang="en-US" dirty="0">
                <a:solidFill>
                  <a:srgbClr val="FF0000"/>
                </a:solidFill>
              </a:rPr>
              <a:t> </a:t>
            </a:r>
            <a:r>
              <a:rPr lang="en-US" dirty="0" smtClean="0">
                <a:solidFill>
                  <a:srgbClr val="FF0000"/>
                </a:solidFill>
              </a:rPr>
              <a:t>“</a:t>
            </a:r>
            <a:r>
              <a:rPr lang="en-US" sz="1400" b="1" dirty="0" smtClean="0">
                <a:solidFill>
                  <a:srgbClr val="FF0000"/>
                </a:solidFill>
              </a:rPr>
              <a:t>Learning </a:t>
            </a:r>
            <a:r>
              <a:rPr lang="en-US" sz="1400" b="1" dirty="0">
                <a:solidFill>
                  <a:srgbClr val="FF0000"/>
                </a:solidFill>
              </a:rPr>
              <a:t>to manage academic </a:t>
            </a:r>
            <a:r>
              <a:rPr lang="en-US" sz="1400" b="1" dirty="0" smtClean="0">
                <a:solidFill>
                  <a:srgbClr val="FF0000"/>
                </a:solidFill>
              </a:rPr>
              <a:t>politics”</a:t>
            </a:r>
            <a:endParaRPr lang="en-US" dirty="0">
              <a:solidFill>
                <a:srgbClr val="FF0000"/>
              </a:solidFill>
              <a:latin typeface="Arial" panose="020B0604020202020204" pitchFamily="34" charset="0"/>
              <a:cs typeface="Arial" panose="020B0604020202020204" pitchFamily="34" charset="0"/>
            </a:endParaRPr>
          </a:p>
          <a:p>
            <a:r>
              <a:rPr lang="en-US" sz="1400" u="sng" dirty="0">
                <a:solidFill>
                  <a:srgbClr val="FF0000"/>
                </a:solidFill>
              </a:rPr>
              <a:t>https://</a:t>
            </a:r>
            <a:r>
              <a:rPr lang="en-US" sz="1400" u="sng" dirty="0" smtClean="0">
                <a:solidFill>
                  <a:srgbClr val="FF0000"/>
                </a:solidFill>
              </a:rPr>
              <a:t>www.insidehighered.com/news/2012/01/30/learning-manage-academic-politics</a:t>
            </a:r>
            <a:endParaRPr lang="en-US" sz="1400" dirty="0">
              <a:solidFill>
                <a:srgbClr val="FF0000"/>
              </a:solidFill>
            </a:endParaRPr>
          </a:p>
          <a:p>
            <a:r>
              <a:rPr lang="en-US" dirty="0">
                <a:solidFill>
                  <a:srgbClr val="FF0000"/>
                </a:solidFill>
              </a:rPr>
              <a:t> </a:t>
            </a:r>
          </a:p>
          <a:p>
            <a:r>
              <a:rPr lang="en-US" dirty="0"/>
              <a:t> </a:t>
            </a:r>
          </a:p>
          <a:p>
            <a:endParaRPr lang="en-US" sz="1600" dirty="0"/>
          </a:p>
        </p:txBody>
      </p:sp>
    </p:spTree>
    <p:extLst>
      <p:ext uri="{BB962C8B-B14F-4D97-AF65-F5344CB8AC3E}">
        <p14:creationId xmlns:p14="http://schemas.microsoft.com/office/powerpoint/2010/main" val="3808044993"/>
      </p:ext>
    </p:extLst>
  </p:cSld>
  <p:clrMapOvr>
    <a:masterClrMapping/>
  </p:clrMapOvr>
  <p:transition>
    <p:comb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534400" cy="523220"/>
          </a:xfrm>
          <a:prstGeom prst="rect">
            <a:avLst/>
          </a:prstGeom>
          <a:noFill/>
        </p:spPr>
        <p:txBody>
          <a:bodyPr wrap="square" rtlCol="0">
            <a:spAutoFit/>
          </a:bodyPr>
          <a:lstStyle/>
          <a:p>
            <a:pPr algn="ctr"/>
            <a:r>
              <a:rPr lang="en-US" sz="2800" dirty="0" smtClean="0"/>
              <a:t>Current Political </a:t>
            </a:r>
            <a:r>
              <a:rPr lang="en-US" sz="2800" dirty="0"/>
              <a:t>I</a:t>
            </a:r>
            <a:r>
              <a:rPr lang="en-US" sz="2800" dirty="0" smtClean="0"/>
              <a:t>ssues I </a:t>
            </a:r>
            <a:r>
              <a:rPr lang="en-US" sz="2800" dirty="0"/>
              <a:t>A</a:t>
            </a:r>
            <a:r>
              <a:rPr lang="en-US" sz="2800" dirty="0" smtClean="0"/>
              <a:t>m Facing</a:t>
            </a:r>
          </a:p>
        </p:txBody>
      </p:sp>
      <p:sp>
        <p:nvSpPr>
          <p:cNvPr id="3" name="TextBox 2"/>
          <p:cNvSpPr txBox="1"/>
          <p:nvPr/>
        </p:nvSpPr>
        <p:spPr>
          <a:xfrm>
            <a:off x="457200" y="980420"/>
            <a:ext cx="8610600" cy="5847755"/>
          </a:xfrm>
          <a:prstGeom prst="rect">
            <a:avLst/>
          </a:prstGeom>
          <a:noFill/>
        </p:spPr>
        <p:txBody>
          <a:bodyPr wrap="square" rtlCol="0">
            <a:spAutoFit/>
          </a:bodyPr>
          <a:lstStyle/>
          <a:p>
            <a:pPr marL="285750" indent="-285750">
              <a:buFont typeface="Wingdings" panose="05000000000000000000" pitchFamily="2" charset="2"/>
              <a:buChar char="§"/>
            </a:pPr>
            <a:endParaRPr lang="en-US" dirty="0" smtClean="0"/>
          </a:p>
          <a:p>
            <a:pPr marL="285750" indent="-285750">
              <a:buFont typeface="Wingdings" panose="05000000000000000000" pitchFamily="2" charset="2"/>
              <a:buChar char="§"/>
            </a:pPr>
            <a:r>
              <a:rPr lang="en-US" sz="2000" b="1" dirty="0" smtClean="0"/>
              <a:t>Declining international enrollment due to visa issues….am told that the situation in my school is making the budget year challenging ,,,but it’s not “your fault”</a:t>
            </a:r>
          </a:p>
          <a:p>
            <a:pPr marL="285750" indent="-285750">
              <a:buFont typeface="Wingdings" panose="05000000000000000000" pitchFamily="2" charset="2"/>
              <a:buChar char="§"/>
            </a:pPr>
            <a:endParaRPr lang="en-US" sz="2000" b="1" dirty="0" smtClean="0"/>
          </a:p>
          <a:p>
            <a:pPr marL="285750" indent="-285750">
              <a:buFont typeface="Wingdings" panose="05000000000000000000" pitchFamily="2" charset="2"/>
              <a:buChar char="§"/>
            </a:pPr>
            <a:r>
              <a:rPr lang="en-US" sz="2000" b="1" dirty="0" smtClean="0"/>
              <a:t>Plans to move “school” to former GE Corporate headquarters…everyone wants to go there …..why did DOM get chosen to go there???</a:t>
            </a:r>
          </a:p>
          <a:p>
            <a:pPr marL="285750" indent="-285750">
              <a:buFont typeface="Wingdings" panose="05000000000000000000" pitchFamily="2" charset="2"/>
              <a:buChar char="§"/>
            </a:pPr>
            <a:endParaRPr lang="en-US" sz="2000" b="1" dirty="0"/>
          </a:p>
          <a:p>
            <a:pPr marL="285750" indent="-285750">
              <a:buFont typeface="Wingdings" panose="05000000000000000000" pitchFamily="2" charset="2"/>
              <a:buChar char="§"/>
            </a:pPr>
            <a:r>
              <a:rPr lang="en-US" sz="2000" b="1" dirty="0" smtClean="0"/>
              <a:t>Addition of new programs that I am not necessarily 100 percent in favor of</a:t>
            </a:r>
          </a:p>
          <a:p>
            <a:pPr marL="285750" indent="-285750">
              <a:buFont typeface="Wingdings" panose="05000000000000000000" pitchFamily="2" charset="2"/>
              <a:buChar char="§"/>
            </a:pPr>
            <a:endParaRPr lang="en-US" sz="2000" b="1" dirty="0"/>
          </a:p>
          <a:p>
            <a:pPr marL="285750" indent="-285750">
              <a:buFont typeface="Wingdings" panose="05000000000000000000" pitchFamily="2" charset="2"/>
              <a:buChar char="§"/>
            </a:pPr>
            <a:r>
              <a:rPr lang="en-US" sz="2000" b="1" dirty="0" smtClean="0"/>
              <a:t>Pressure to bring in new money after having the grad program with the highest net revenue for 2.5 years</a:t>
            </a:r>
          </a:p>
          <a:p>
            <a:pPr marL="285750" indent="-285750">
              <a:buFont typeface="Wingdings" panose="05000000000000000000" pitchFamily="2" charset="2"/>
              <a:buChar char="§"/>
            </a:pPr>
            <a:endParaRPr lang="en-US" sz="2000" b="1" dirty="0" smtClean="0"/>
          </a:p>
          <a:p>
            <a:pPr marL="285750" indent="-285750">
              <a:buFont typeface="Wingdings" panose="05000000000000000000" pitchFamily="2" charset="2"/>
              <a:buChar char="§"/>
            </a:pPr>
            <a:r>
              <a:rPr lang="en-US" sz="2000" b="1" dirty="0" smtClean="0"/>
              <a:t>Having to deal with unexpected loss of three term faculty while gaining four new tenure track hires</a:t>
            </a:r>
          </a:p>
          <a:p>
            <a:pPr marL="285750" indent="-285750">
              <a:buFont typeface="Wingdings" panose="05000000000000000000" pitchFamily="2" charset="2"/>
              <a:buChar char="§"/>
            </a:pPr>
            <a:endParaRPr lang="en-US" dirty="0"/>
          </a:p>
          <a:p>
            <a:r>
              <a:rPr lang="en-US" dirty="0" smtClean="0"/>
              <a:t>  </a:t>
            </a:r>
          </a:p>
        </p:txBody>
      </p:sp>
    </p:spTree>
    <p:extLst>
      <p:ext uri="{BB962C8B-B14F-4D97-AF65-F5344CB8AC3E}">
        <p14:creationId xmlns:p14="http://schemas.microsoft.com/office/powerpoint/2010/main" val="1024653453"/>
      </p:ext>
    </p:extLst>
  </p:cSld>
  <p:clrMapOvr>
    <a:masterClrMapping/>
  </p:clrMapOvr>
  <p:transition>
    <p:comb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95400"/>
            <a:ext cx="8077200" cy="4585871"/>
          </a:xfrm>
          <a:prstGeom prst="rect">
            <a:avLst/>
          </a:prstGeom>
        </p:spPr>
        <p:txBody>
          <a:bodyPr wrap="square">
            <a:spAutoFit/>
          </a:bodyPr>
          <a:lstStyle/>
          <a:p>
            <a:pPr algn="ctr"/>
            <a:r>
              <a:rPr lang="en-US" sz="2800" b="1" dirty="0" smtClean="0">
                <a:effectLst>
                  <a:outerShdw blurRad="38100" dist="38100" dir="2700000" algn="tl">
                    <a:srgbClr val="000000">
                      <a:alpha val="43137"/>
                    </a:srgbClr>
                  </a:outerShdw>
                </a:effectLst>
              </a:rPr>
              <a:t>CLOSING WORDS</a:t>
            </a:r>
          </a:p>
          <a:p>
            <a:endParaRPr lang="en-US" sz="2800" dirty="0"/>
          </a:p>
          <a:p>
            <a:r>
              <a:rPr lang="en-US" sz="2800" dirty="0" smtClean="0"/>
              <a:t>“Be </a:t>
            </a:r>
            <a:r>
              <a:rPr lang="en-US" sz="2800" dirty="0"/>
              <a:t>true to </a:t>
            </a:r>
            <a:r>
              <a:rPr lang="en-US" sz="2800" dirty="0" smtClean="0"/>
              <a:t>yourself</a:t>
            </a:r>
            <a:r>
              <a:rPr lang="en-US" sz="2800" dirty="0"/>
              <a:t>, enjoy the ride and never lose sight of the ultimate goal in higher education: making a difference in people’s </a:t>
            </a:r>
            <a:r>
              <a:rPr lang="en-US" sz="2800" dirty="0" smtClean="0"/>
              <a:t>lives”</a:t>
            </a:r>
          </a:p>
          <a:p>
            <a:endParaRPr lang="en-US" sz="2800" dirty="0"/>
          </a:p>
          <a:p>
            <a:endParaRPr lang="en-US" sz="2800" dirty="0" smtClean="0"/>
          </a:p>
          <a:p>
            <a:endParaRPr lang="en-US" sz="2800" dirty="0"/>
          </a:p>
          <a:p>
            <a:pPr algn="r"/>
            <a:r>
              <a:rPr lang="en-US" sz="2000" dirty="0" smtClean="0"/>
              <a:t>Domenick J Pinto</a:t>
            </a:r>
          </a:p>
          <a:p>
            <a:pPr algn="r"/>
            <a:r>
              <a:rPr lang="en-US" sz="2000" dirty="0" smtClean="0"/>
              <a:t>February 15 2018</a:t>
            </a:r>
            <a:endParaRPr lang="en-US" sz="2000" dirty="0"/>
          </a:p>
        </p:txBody>
      </p:sp>
    </p:spTree>
    <p:extLst>
      <p:ext uri="{BB962C8B-B14F-4D97-AF65-F5344CB8AC3E}">
        <p14:creationId xmlns:p14="http://schemas.microsoft.com/office/powerpoint/2010/main" val="2428531740"/>
      </p:ext>
    </p:extLst>
  </p:cSld>
  <p:clrMapOvr>
    <a:masterClrMapping/>
  </p:clrMapOvr>
  <p:transition>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838200"/>
            <a:ext cx="8534400" cy="1293028"/>
          </a:xfrm>
        </p:spPr>
        <p:txBody>
          <a:bodyPr/>
          <a:lstStyle/>
          <a:p>
            <a:pPr algn="ctr"/>
            <a:r>
              <a:rPr lang="es-ES" b="1" dirty="0" smtClean="0"/>
              <a:t>My </a:t>
            </a:r>
            <a:r>
              <a:rPr lang="es-ES" b="1" dirty="0" err="1" smtClean="0"/>
              <a:t>History</a:t>
            </a:r>
            <a:endParaRPr lang="es-ES" b="1" dirty="0"/>
          </a:p>
        </p:txBody>
      </p:sp>
      <p:sp>
        <p:nvSpPr>
          <p:cNvPr id="2" name="Content Placeholder 1"/>
          <p:cNvSpPr>
            <a:spLocks noGrp="1"/>
          </p:cNvSpPr>
          <p:nvPr>
            <p:ph idx="1"/>
          </p:nvPr>
        </p:nvSpPr>
        <p:spPr>
          <a:xfrm>
            <a:off x="594360" y="2131228"/>
            <a:ext cx="7955280" cy="4132412"/>
          </a:xfrm>
        </p:spPr>
        <p:txBody>
          <a:bodyPr>
            <a:normAutofit/>
          </a:bodyPr>
          <a:lstStyle/>
          <a:p>
            <a:pPr lvl="1" algn="ctr"/>
            <a:r>
              <a:rPr lang="es-ES" b="1" dirty="0" smtClean="0"/>
              <a:t>At Sacred Heart </a:t>
            </a:r>
            <a:r>
              <a:rPr lang="es-ES" b="1" dirty="0" err="1" smtClean="0"/>
              <a:t>University</a:t>
            </a:r>
            <a:r>
              <a:rPr lang="es-ES" b="1" dirty="0" smtClean="0"/>
              <a:t> 42 </a:t>
            </a:r>
            <a:r>
              <a:rPr lang="es-ES" b="1" dirty="0" err="1" smtClean="0"/>
              <a:t>years</a:t>
            </a:r>
            <a:endParaRPr lang="es-ES" b="1" dirty="0" smtClean="0"/>
          </a:p>
          <a:p>
            <a:pPr lvl="1" algn="ctr"/>
            <a:endParaRPr lang="es-ES" b="1" dirty="0" smtClean="0"/>
          </a:p>
          <a:p>
            <a:pPr lvl="1" algn="ctr"/>
            <a:r>
              <a:rPr lang="es-ES" b="1" dirty="0" smtClean="0"/>
              <a:t>5 </a:t>
            </a:r>
            <a:r>
              <a:rPr lang="es-ES" b="1" dirty="0" err="1" smtClean="0"/>
              <a:t>years</a:t>
            </a:r>
            <a:r>
              <a:rPr lang="es-ES" b="1" dirty="0" smtClean="0"/>
              <a:t> </a:t>
            </a:r>
            <a:r>
              <a:rPr lang="es-ES" b="1" dirty="0" err="1" smtClean="0"/>
              <a:t>adjunct</a:t>
            </a:r>
            <a:r>
              <a:rPr lang="es-ES" b="1" dirty="0" smtClean="0"/>
              <a:t> instructor of </a:t>
            </a:r>
            <a:r>
              <a:rPr lang="es-ES" b="1" dirty="0" err="1" smtClean="0"/>
              <a:t>mathematics</a:t>
            </a:r>
            <a:endParaRPr lang="es-ES" b="1" dirty="0" smtClean="0"/>
          </a:p>
          <a:p>
            <a:pPr lvl="1" algn="ctr"/>
            <a:endParaRPr lang="es-ES" b="1" dirty="0" smtClean="0"/>
          </a:p>
          <a:p>
            <a:pPr lvl="1" algn="ctr"/>
            <a:r>
              <a:rPr lang="es-ES" b="1" dirty="0" smtClean="0"/>
              <a:t>3 </a:t>
            </a:r>
            <a:r>
              <a:rPr lang="es-ES" b="1" dirty="0" err="1" smtClean="0"/>
              <a:t>years</a:t>
            </a:r>
            <a:r>
              <a:rPr lang="es-ES" b="1" dirty="0" smtClean="0"/>
              <a:t> FT instructor of </a:t>
            </a:r>
            <a:r>
              <a:rPr lang="es-ES" b="1" dirty="0" err="1" smtClean="0"/>
              <a:t>mathematics</a:t>
            </a:r>
            <a:endParaRPr lang="es-ES" b="1" dirty="0" smtClean="0"/>
          </a:p>
          <a:p>
            <a:pPr lvl="1" algn="ctr"/>
            <a:endParaRPr lang="es-ES" b="1" dirty="0" smtClean="0"/>
          </a:p>
          <a:p>
            <a:pPr lvl="1" algn="ctr"/>
            <a:r>
              <a:rPr lang="es-ES" b="1" dirty="0" smtClean="0"/>
              <a:t>34 </a:t>
            </a:r>
            <a:r>
              <a:rPr lang="es-ES" b="1" dirty="0" err="1" smtClean="0"/>
              <a:t>years</a:t>
            </a:r>
            <a:r>
              <a:rPr lang="es-ES" b="1" dirty="0" smtClean="0"/>
              <a:t> in </a:t>
            </a:r>
            <a:r>
              <a:rPr lang="es-ES" b="1" dirty="0" err="1" smtClean="0"/>
              <a:t>computer</a:t>
            </a:r>
            <a:r>
              <a:rPr lang="es-ES" b="1" dirty="0" smtClean="0"/>
              <a:t> </a:t>
            </a:r>
            <a:r>
              <a:rPr lang="es-ES" b="1" dirty="0" err="1"/>
              <a:t>s</a:t>
            </a:r>
            <a:r>
              <a:rPr lang="es-ES" b="1" dirty="0" err="1" smtClean="0"/>
              <a:t>cience</a:t>
            </a:r>
            <a:r>
              <a:rPr lang="es-ES" b="1" dirty="0" smtClean="0"/>
              <a:t> </a:t>
            </a:r>
            <a:r>
              <a:rPr lang="es-ES" b="1" dirty="0" err="1"/>
              <a:t>d</a:t>
            </a:r>
            <a:r>
              <a:rPr lang="es-ES" b="1" dirty="0" err="1" smtClean="0"/>
              <a:t>ept</a:t>
            </a:r>
            <a:endParaRPr lang="es-ES" b="1" dirty="0" smtClean="0"/>
          </a:p>
          <a:p>
            <a:pPr lvl="1" algn="ctr"/>
            <a:endParaRPr lang="es-ES" b="1" dirty="0" smtClean="0"/>
          </a:p>
          <a:p>
            <a:pPr lvl="1" algn="ctr"/>
            <a:r>
              <a:rPr lang="es-ES" b="1" dirty="0" smtClean="0"/>
              <a:t>Chairperson of Computer Science </a:t>
            </a:r>
            <a:r>
              <a:rPr lang="es-ES" b="1" dirty="0" err="1" smtClean="0"/>
              <a:t>for</a:t>
            </a:r>
            <a:r>
              <a:rPr lang="es-ES" b="1" dirty="0" smtClean="0"/>
              <a:t> 29 </a:t>
            </a:r>
            <a:r>
              <a:rPr lang="es-ES" b="1" dirty="0" err="1" smtClean="0"/>
              <a:t>years</a:t>
            </a:r>
            <a:endParaRPr lang="es-ES" b="1" dirty="0" smtClean="0"/>
          </a:p>
          <a:p>
            <a:pPr lvl="1" algn="ctr"/>
            <a:endParaRPr lang="es-ES" b="1" dirty="0" smtClean="0"/>
          </a:p>
          <a:p>
            <a:pPr lvl="1" algn="ctr"/>
            <a:r>
              <a:rPr lang="es-ES" b="1" dirty="0" smtClean="0"/>
              <a:t>2 </a:t>
            </a:r>
            <a:r>
              <a:rPr lang="es-ES" b="1" dirty="0" err="1" smtClean="0"/>
              <a:t>years</a:t>
            </a:r>
            <a:r>
              <a:rPr lang="es-ES" b="1" dirty="0" smtClean="0"/>
              <a:t> as Director of </a:t>
            </a:r>
            <a:r>
              <a:rPr lang="es-ES" b="1" dirty="0" err="1" smtClean="0"/>
              <a:t>the</a:t>
            </a:r>
            <a:r>
              <a:rPr lang="es-ES" b="1" dirty="0" smtClean="0"/>
              <a:t> </a:t>
            </a:r>
            <a:r>
              <a:rPr lang="es-ES" b="1" dirty="0" err="1" smtClean="0"/>
              <a:t>School</a:t>
            </a:r>
            <a:r>
              <a:rPr lang="es-ES" b="1" dirty="0" smtClean="0"/>
              <a:t> of Computing</a:t>
            </a:r>
          </a:p>
          <a:p>
            <a:pPr lvl="1"/>
            <a:endParaRPr lang="es-ES" b="1" dirty="0" smtClean="0"/>
          </a:p>
          <a:p>
            <a:pPr lvl="1"/>
            <a:endParaRPr lang="es-ES" dirty="0" smtClean="0"/>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10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linds(horizontal)">
                                      <p:cBhvr>
                                        <p:cTn id="17" dur="10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blinds(horizontal)">
                                      <p:cBhvr>
                                        <p:cTn id="22" dur="1000"/>
                                        <p:tgtEl>
                                          <p:spTgt spid="2">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blinds(horizontal)">
                                      <p:cBhvr>
                                        <p:cTn id="27"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0"/>
            <a:ext cx="8568331" cy="1293028"/>
          </a:xfrm>
        </p:spPr>
        <p:txBody>
          <a:bodyPr/>
          <a:lstStyle/>
          <a:p>
            <a:pPr algn="ctr"/>
            <a:r>
              <a:rPr lang="en-US" b="1" dirty="0" smtClean="0"/>
              <a:t>So what is politics in academia?</a:t>
            </a:r>
            <a:endParaRPr lang="en-US" b="1" dirty="0"/>
          </a:p>
        </p:txBody>
      </p:sp>
      <p:sp>
        <p:nvSpPr>
          <p:cNvPr id="2" name="Content Placeholder 1"/>
          <p:cNvSpPr>
            <a:spLocks noGrp="1"/>
          </p:cNvSpPr>
          <p:nvPr>
            <p:ph idx="1"/>
          </p:nvPr>
        </p:nvSpPr>
        <p:spPr>
          <a:xfrm>
            <a:off x="594360" y="2362200"/>
            <a:ext cx="7955280" cy="3901440"/>
          </a:xfrm>
        </p:spPr>
        <p:txBody>
          <a:bodyPr>
            <a:normAutofit/>
          </a:bodyPr>
          <a:lstStyle/>
          <a:p>
            <a:r>
              <a:rPr lang="en-US" b="1" dirty="0" smtClean="0"/>
              <a:t>NEGATIVE connotations</a:t>
            </a:r>
          </a:p>
          <a:p>
            <a:pPr lvl="1"/>
            <a:r>
              <a:rPr lang="en-US" b="1" dirty="0" smtClean="0"/>
              <a:t>Backstabbing</a:t>
            </a:r>
          </a:p>
          <a:p>
            <a:pPr lvl="1"/>
            <a:r>
              <a:rPr lang="en-US" b="1" dirty="0" smtClean="0"/>
              <a:t>Fighting for Resources</a:t>
            </a:r>
          </a:p>
          <a:p>
            <a:pPr lvl="1"/>
            <a:r>
              <a:rPr lang="en-US" b="1" dirty="0" smtClean="0"/>
              <a:t>Navigating through pitfalls within one’s department</a:t>
            </a:r>
          </a:p>
          <a:p>
            <a:pPr lvl="1"/>
            <a:r>
              <a:rPr lang="en-US" b="1" dirty="0" smtClean="0"/>
              <a:t>Looking for personal gain </a:t>
            </a:r>
          </a:p>
          <a:p>
            <a:pPr lvl="1"/>
            <a:r>
              <a:rPr lang="en-US" b="1" dirty="0" smtClean="0"/>
              <a:t>Selling </a:t>
            </a:r>
            <a:r>
              <a:rPr lang="en-US" b="1" dirty="0"/>
              <a:t>one’s colleagues </a:t>
            </a:r>
            <a:r>
              <a:rPr lang="en-US" b="1" dirty="0" smtClean="0"/>
              <a:t>short</a:t>
            </a:r>
          </a:p>
          <a:p>
            <a:pPr lvl="1"/>
            <a:r>
              <a:rPr lang="en-US" b="1" dirty="0" smtClean="0"/>
              <a:t>Turf Issues</a:t>
            </a:r>
            <a:endParaRPr lang="en-US" dirty="0"/>
          </a:p>
          <a:p>
            <a:endParaRPr lang="en-US" dirty="0"/>
          </a:p>
        </p:txBody>
      </p:sp>
    </p:spTree>
    <p:extLst>
      <p:ext uri="{BB962C8B-B14F-4D97-AF65-F5344CB8AC3E}">
        <p14:creationId xmlns:p14="http://schemas.microsoft.com/office/powerpoint/2010/main" val="4173683747"/>
      </p:ext>
    </p:extLst>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4373"/>
            <a:ext cx="8321040" cy="1293028"/>
          </a:xfrm>
        </p:spPr>
        <p:txBody>
          <a:bodyPr/>
          <a:lstStyle/>
          <a:p>
            <a:pPr algn="ctr"/>
            <a:r>
              <a:rPr lang="en-US" b="1" dirty="0"/>
              <a:t>So what is politics in academia?</a:t>
            </a:r>
          </a:p>
        </p:txBody>
      </p:sp>
      <p:sp>
        <p:nvSpPr>
          <p:cNvPr id="3" name="Content Placeholder 2"/>
          <p:cNvSpPr>
            <a:spLocks noGrp="1"/>
          </p:cNvSpPr>
          <p:nvPr>
            <p:ph idx="1"/>
          </p:nvPr>
        </p:nvSpPr>
        <p:spPr/>
        <p:txBody>
          <a:bodyPr/>
          <a:lstStyle/>
          <a:p>
            <a:pPr marL="285750" indent="-285750"/>
            <a:endParaRPr lang="en-US" b="1" dirty="0"/>
          </a:p>
          <a:p>
            <a:pPr marL="285750" indent="-285750"/>
            <a:r>
              <a:rPr lang="en-US" b="1" dirty="0"/>
              <a:t>Positive connotations</a:t>
            </a:r>
          </a:p>
          <a:p>
            <a:pPr marL="742950" lvl="1" indent="-285750"/>
            <a:r>
              <a:rPr lang="en-US" b="1" dirty="0"/>
              <a:t>Doing good for the department</a:t>
            </a:r>
          </a:p>
          <a:p>
            <a:pPr marL="742950" lvl="1" indent="-285750"/>
            <a:r>
              <a:rPr lang="en-US" b="1" dirty="0"/>
              <a:t>Involvement in Strategic Planning</a:t>
            </a:r>
          </a:p>
          <a:p>
            <a:pPr marL="742950" lvl="1" indent="-285750"/>
            <a:r>
              <a:rPr lang="en-US" b="1" dirty="0"/>
              <a:t>Involvement in </a:t>
            </a:r>
            <a:r>
              <a:rPr lang="en-US" b="1" dirty="0" smtClean="0"/>
              <a:t>budget </a:t>
            </a:r>
            <a:r>
              <a:rPr lang="en-US" b="1" dirty="0"/>
              <a:t>and </a:t>
            </a:r>
            <a:r>
              <a:rPr lang="en-US" b="1" dirty="0" smtClean="0"/>
              <a:t>fundraising</a:t>
            </a:r>
            <a:endParaRPr lang="en-US" b="1" dirty="0"/>
          </a:p>
          <a:p>
            <a:pPr marL="742950" lvl="1" indent="-285750"/>
            <a:r>
              <a:rPr lang="en-US" b="1" dirty="0"/>
              <a:t>Leading </a:t>
            </a:r>
            <a:r>
              <a:rPr lang="en-US" b="1" dirty="0" smtClean="0"/>
              <a:t>academic change</a:t>
            </a:r>
            <a:endParaRPr lang="en-US" b="1" dirty="0"/>
          </a:p>
          <a:p>
            <a:pPr marL="742950" lvl="1" indent="-285750"/>
            <a:r>
              <a:rPr lang="en-US" b="1" dirty="0"/>
              <a:t>Achieving and </a:t>
            </a:r>
            <a:r>
              <a:rPr lang="en-US" b="1" dirty="0" smtClean="0"/>
              <a:t>maintaining academic excellence</a:t>
            </a:r>
            <a:endParaRPr lang="en-US" b="1" dirty="0"/>
          </a:p>
          <a:p>
            <a:pPr marL="742950" lvl="1" indent="-285750"/>
            <a:r>
              <a:rPr lang="en-US" b="1" dirty="0"/>
              <a:t>Having the n</a:t>
            </a:r>
            <a:r>
              <a:rPr lang="en-US" b="1" dirty="0" smtClean="0"/>
              <a:t>eeds </a:t>
            </a:r>
            <a:r>
              <a:rPr lang="en-US" b="1" dirty="0"/>
              <a:t>of the department heard</a:t>
            </a:r>
          </a:p>
          <a:p>
            <a:pPr marL="0" indent="0">
              <a:buNone/>
            </a:pPr>
            <a:r>
              <a:rPr lang="en-US" sz="2000" b="1" dirty="0">
                <a:ea typeface="Times New Roman" panose="02020603050405020304" pitchFamily="18" charset="0"/>
                <a:cs typeface="Calibri" panose="020F0502020204030204" pitchFamily="34" charset="0"/>
              </a:rPr>
              <a:t> </a:t>
            </a:r>
            <a:endParaRPr lang="en-US" sz="2000" dirty="0">
              <a:ea typeface="Times New Roman" panose="02020603050405020304" pitchFamily="18" charset="0"/>
            </a:endParaRPr>
          </a:p>
          <a:p>
            <a:endParaRPr lang="en-US" dirty="0"/>
          </a:p>
        </p:txBody>
      </p:sp>
    </p:spTree>
    <p:extLst>
      <p:ext uri="{BB962C8B-B14F-4D97-AF65-F5344CB8AC3E}">
        <p14:creationId xmlns:p14="http://schemas.microsoft.com/office/powerpoint/2010/main" val="3560943333"/>
      </p:ext>
    </p:extLst>
  </p:cSld>
  <p:clrMapOvr>
    <a:masterClrMapping/>
  </p:clrMapOvr>
  <p:transition>
    <p:comb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838200"/>
            <a:ext cx="7543800" cy="6848029"/>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Problems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 </a:t>
            </a:r>
            <a:r>
              <a:rPr lang="en-US" sz="4000" b="1" dirty="0" err="1" smtClean="0">
                <a:latin typeface="Century Gothic" panose="020B0502020202020204" pitchFamily="34" charset="0"/>
                <a:ea typeface="Times New Roman" panose="02020603050405020304" pitchFamily="18" charset="0"/>
                <a:cs typeface="Calibri" panose="020F0502020204030204" pitchFamily="34" charset="0"/>
              </a:rPr>
              <a:t>Problems</a:t>
            </a:r>
            <a:endParaRPr lang="en-US" b="1" dirty="0">
              <a:latin typeface="Calibri" panose="020F0502020204030204" pitchFamily="34" charset="0"/>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20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Turf </a:t>
            </a:r>
            <a:r>
              <a:rPr lang="en-US" sz="1900" b="1" dirty="0">
                <a:latin typeface="+mj-lt"/>
                <a:ea typeface="Times New Roman" panose="02020603050405020304" pitchFamily="18" charset="0"/>
                <a:cs typeface="Calibri" panose="020F0502020204030204" pitchFamily="34" charset="0"/>
              </a:rPr>
              <a:t>issues have become the norm in many departments on college campuses as universities diversify their programs and try to maintain both a traditional and innovative menu of course offerings.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Declining </a:t>
            </a:r>
            <a:r>
              <a:rPr lang="en-US" sz="1900" b="1" dirty="0">
                <a:latin typeface="+mj-lt"/>
                <a:ea typeface="Times New Roman" panose="02020603050405020304" pitchFamily="18" charset="0"/>
                <a:cs typeface="Calibri" panose="020F0502020204030204" pitchFamily="34" charset="0"/>
              </a:rPr>
              <a:t>populations in many cases have forced universities to significantly increase their “base”. Recruiting international students, non-traditional students, adding non-traditional courses of study and exploring new delivery methods are all part of the new “entrepreneurial” chair position. </a:t>
            </a:r>
            <a:endParaRPr lang="en-US" sz="1900" b="1" dirty="0" smtClean="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All </a:t>
            </a:r>
            <a:r>
              <a:rPr lang="en-US" sz="1900" b="1" dirty="0">
                <a:latin typeface="+mj-lt"/>
                <a:ea typeface="Times New Roman" panose="02020603050405020304" pitchFamily="18" charset="0"/>
                <a:cs typeface="Calibri" panose="020F0502020204030204" pitchFamily="34" charset="0"/>
              </a:rPr>
              <a:t>of this takes resources </a:t>
            </a:r>
            <a:r>
              <a:rPr lang="en-US" sz="1900" b="1" dirty="0" smtClean="0">
                <a:latin typeface="+mj-lt"/>
                <a:ea typeface="Times New Roman" panose="02020603050405020304" pitchFamily="18" charset="0"/>
                <a:cs typeface="Calibri" panose="020F0502020204030204" pitchFamily="34" charset="0"/>
              </a:rPr>
              <a:t>often resulting in these turf issues</a:t>
            </a:r>
          </a:p>
          <a:p>
            <a:pPr marL="285750" lvl="1" indent="-285750">
              <a:buFont typeface="Arial" panose="020B0604020202020204" pitchFamily="34" charset="0"/>
              <a:buChar char="•"/>
            </a:pPr>
            <a:endParaRPr lang="en-US" sz="1900" b="1" dirty="0">
              <a:latin typeface="+mj-lt"/>
              <a:ea typeface="Times New Roman" panose="02020603050405020304" pitchFamily="18" charset="0"/>
              <a:cs typeface="Calibri" panose="020F0502020204030204" pitchFamily="34" charset="0"/>
            </a:endParaRPr>
          </a:p>
          <a:p>
            <a:pPr marL="285750" lvl="1" indent="-285750">
              <a:buFont typeface="Arial" panose="020B0604020202020204" pitchFamily="34" charset="0"/>
              <a:buChar char="•"/>
            </a:pPr>
            <a:r>
              <a:rPr lang="en-US" sz="1900" b="1" dirty="0" smtClean="0">
                <a:latin typeface="+mj-lt"/>
                <a:ea typeface="Times New Roman" panose="02020603050405020304" pitchFamily="18" charset="0"/>
                <a:cs typeface="Calibri" panose="020F0502020204030204" pitchFamily="34" charset="0"/>
              </a:rPr>
              <a:t>Where one stands POLITICALLY CAN  make a difference!!!!</a:t>
            </a:r>
            <a:endParaRPr lang="en-US" sz="1900" dirty="0">
              <a:latin typeface="+mj-lt"/>
              <a:ea typeface="Times New Roman" panose="02020603050405020304" pitchFamily="18"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endParaRPr lang="en-US" sz="1900" dirty="0">
              <a:latin typeface="Times New Roman" panose="02020603050405020304" pitchFamily="18" charset="0"/>
              <a:ea typeface="Times New Roman" panose="02020603050405020304" pitchFamily="18" charset="0"/>
            </a:endParaRPr>
          </a:p>
          <a:p>
            <a:r>
              <a:rPr lang="en-US" sz="1900" b="1" dirty="0">
                <a:latin typeface="Calibri" panose="020F0502020204030204" pitchFamily="34" charset="0"/>
                <a:ea typeface="Times New Roman" panose="02020603050405020304" pitchFamily="18" charset="0"/>
                <a:cs typeface="Calibri" panose="020F0502020204030204" pitchFamily="34" charset="0"/>
              </a:rPr>
              <a:t> </a:t>
            </a:r>
            <a:endParaRPr lang="en-US" sz="1900" dirty="0">
              <a:latin typeface="Times New Roman" panose="02020603050405020304" pitchFamily="18" charset="0"/>
              <a:ea typeface="Times New Roman" panose="02020603050405020304" pitchFamily="18" charset="0"/>
            </a:endParaRPr>
          </a:p>
          <a:p>
            <a:r>
              <a:rPr lang="en-US" b="1" dirty="0">
                <a:latin typeface="Calibri" panose="020F0502020204030204" pitchFamily="34" charset="0"/>
                <a:ea typeface="Times New Roman" panose="02020603050405020304" pitchFamily="18" charset="0"/>
                <a:cs typeface="Calibri" panose="020F0502020204030204" pitchFamily="34"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575092"/>
      </p:ext>
    </p:extLst>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443841"/>
            <a:ext cx="8610600" cy="4647426"/>
          </a:xfrm>
          <a:prstGeom prst="rect">
            <a:avLst/>
          </a:prstGeom>
        </p:spPr>
        <p:txBody>
          <a:bodyPr wrap="square">
            <a:spAutoFit/>
          </a:bodyPr>
          <a:lstStyle/>
          <a:p>
            <a:pPr algn="ctr"/>
            <a:r>
              <a:rPr lang="en-US" sz="4000" b="1" dirty="0" smtClean="0">
                <a:latin typeface="Century Gothic" panose="020B0502020202020204" pitchFamily="34" charset="0"/>
                <a:ea typeface="Times New Roman" panose="02020603050405020304" pitchFamily="18" charset="0"/>
                <a:cs typeface="Calibri" panose="020F0502020204030204" pitchFamily="34" charset="0"/>
              </a:rPr>
              <a:t>Some Ways to Handle all of this</a:t>
            </a:r>
          </a:p>
          <a:p>
            <a:endParaRPr lang="en-US" b="1" dirty="0">
              <a:latin typeface="Calibri" panose="020F0502020204030204" pitchFamily="34" charset="0"/>
              <a:ea typeface="Times New Roman" panose="02020603050405020304" pitchFamily="18" charset="0"/>
              <a:cs typeface="Calibri" panose="020F0502020204030204" pitchFamily="34" charset="0"/>
            </a:endParaRPr>
          </a:p>
          <a:p>
            <a:endParaRPr lang="en-US" b="1" dirty="0" smtClean="0">
              <a:latin typeface="Calibri" panose="020F050202020403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Exploring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interdisciplinary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programs</a:t>
            </a:r>
          </a:p>
          <a:p>
            <a:pPr marL="285750" indent="-285750">
              <a:buFont typeface="Arial" panose="020B0604020202020204" pitchFamily="34" charset="0"/>
              <a:buChar char="•"/>
            </a:pPr>
            <a:r>
              <a:rPr lang="en-US" sz="2000" b="1" dirty="0">
                <a:latin typeface="Century Gothic" panose="020B0502020202020204" pitchFamily="34" charset="0"/>
                <a:ea typeface="Times New Roman" panose="02020603050405020304" pitchFamily="18" charset="0"/>
                <a:cs typeface="Calibri" panose="020F0502020204030204" pitchFamily="34" charset="0"/>
              </a:rPr>
              <a:t>S</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haring </a:t>
            </a:r>
            <a:r>
              <a:rPr lang="en-US" sz="2000" b="1" dirty="0">
                <a:latin typeface="Century Gothic" panose="020B0502020202020204" pitchFamily="34" charset="0"/>
                <a:ea typeface="Times New Roman" panose="02020603050405020304" pitchFamily="18" charset="0"/>
                <a:cs typeface="Calibri" panose="020F0502020204030204" pitchFamily="34" charset="0"/>
              </a:rPr>
              <a:t>resources and </a:t>
            </a: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gaining </a:t>
            </a:r>
            <a:r>
              <a:rPr lang="en-US" sz="2000" b="1" dirty="0">
                <a:latin typeface="Century Gothic" panose="020B0502020202020204" pitchFamily="34" charset="0"/>
                <a:ea typeface="Times New Roman" panose="02020603050405020304" pitchFamily="18" charset="0"/>
                <a:cs typeface="Calibri" panose="020F0502020204030204" pitchFamily="34" charset="0"/>
              </a:rPr>
              <a:t>support among faculty from other departments and colleges is a positive way to blend politics into the workplace.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Working </a:t>
            </a:r>
            <a:r>
              <a:rPr lang="en-US" sz="2000" b="1" dirty="0">
                <a:latin typeface="Century Gothic" panose="020B0502020202020204" pitchFamily="34" charset="0"/>
                <a:ea typeface="Times New Roman" panose="02020603050405020304" pitchFamily="18" charset="0"/>
                <a:cs typeface="Calibri" panose="020F0502020204030204" pitchFamily="34" charset="0"/>
              </a:rPr>
              <a:t>closely with deans, provosts, other senior administrators and even the president (if possible) are ways to put oneself “out there” and showcase the strength and potential of one’s program and faculty. Alas this is not always easy to do.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marL="285750" indent="-285750">
              <a:buFont typeface="Arial" panose="020B0604020202020204" pitchFamily="34" charset="0"/>
              <a:buChar char="•"/>
            </a:pPr>
            <a:r>
              <a:rPr lang="en-US" sz="2000" b="1" dirty="0" smtClean="0">
                <a:latin typeface="Century Gothic" panose="020B0502020202020204" pitchFamily="34" charset="0"/>
                <a:ea typeface="Times New Roman" panose="02020603050405020304" pitchFamily="18" charset="0"/>
                <a:cs typeface="Calibri" panose="020F0502020204030204" pitchFamily="34" charset="0"/>
              </a:rPr>
              <a:t>**One </a:t>
            </a:r>
            <a:r>
              <a:rPr lang="en-US" sz="2000" b="1" dirty="0">
                <a:latin typeface="Century Gothic" panose="020B0502020202020204" pitchFamily="34" charset="0"/>
                <a:ea typeface="Times New Roman" panose="02020603050405020304" pitchFamily="18" charset="0"/>
                <a:cs typeface="Calibri" panose="020F0502020204030204" pitchFamily="34" charset="0"/>
              </a:rPr>
              <a:t>of the most successful ventures I have undertaken is to take part in faculty governance. </a:t>
            </a:r>
            <a:endParaRPr lang="en-US" sz="2000" b="1" dirty="0" smtClean="0">
              <a:latin typeface="Century Gothic" panose="020B0502020202020204" pitchFamily="34" charset="0"/>
              <a:ea typeface="Times New Roman" panose="02020603050405020304" pitchFamily="18" charset="0"/>
              <a:cs typeface="Calibri" panose="020F0502020204030204" pitchFamily="34" charset="0"/>
            </a:endParaRPr>
          </a:p>
          <a:p>
            <a:pPr lvl="2"/>
            <a:r>
              <a:rPr lang="en-US" sz="1400" b="1" dirty="0" smtClean="0">
                <a:solidFill>
                  <a:schemeClr val="accent6"/>
                </a:solidFill>
                <a:latin typeface="Century Gothic" panose="020B0502020202020204" pitchFamily="34" charset="0"/>
                <a:ea typeface="Times New Roman" panose="02020603050405020304" pitchFamily="18" charset="0"/>
                <a:cs typeface="Calibri" panose="020F0502020204030204" pitchFamily="34" charset="0"/>
              </a:rPr>
              <a:t>**This was, for </a:t>
            </a:r>
            <a:r>
              <a:rPr lang="en-US" sz="1400" b="1" dirty="0">
                <a:solidFill>
                  <a:schemeClr val="accent6"/>
                </a:solidFill>
                <a:latin typeface="Century Gothic" panose="020B0502020202020204" pitchFamily="34" charset="0"/>
                <a:ea typeface="Times New Roman" panose="02020603050405020304" pitchFamily="18" charset="0"/>
                <a:cs typeface="Calibri" panose="020F0502020204030204" pitchFamily="34" charset="0"/>
              </a:rPr>
              <a:t>me, one of the most productive and honest political ventures</a:t>
            </a:r>
            <a:r>
              <a:rPr lang="en-US" sz="2000" b="1" dirty="0">
                <a:latin typeface="Century Gothic" panose="020B0502020202020204" pitchFamily="34" charset="0"/>
                <a:ea typeface="Times New Roman" panose="02020603050405020304" pitchFamily="18" charset="0"/>
                <a:cs typeface="Calibri" panose="020F0502020204030204" pitchFamily="34" charset="0"/>
              </a:rPr>
              <a:t>. </a:t>
            </a:r>
            <a:endParaRPr lang="en-US" sz="2000" dirty="0">
              <a:effectLst/>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849570860"/>
      </p:ext>
    </p:extLst>
  </p:cSld>
  <p:clrMapOvr>
    <a:masterClrMapping/>
  </p:clrMapOvr>
  <p:transition>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914400"/>
            <a:ext cx="8915400" cy="2971801"/>
          </a:xfrm>
        </p:spPr>
        <p:txBody>
          <a:bodyPr>
            <a:noAutofit/>
          </a:bodyPr>
          <a:lstStyle/>
          <a:p>
            <a:pPr algn="ctr"/>
            <a:r>
              <a:rPr lang="en-US" sz="2800" b="1" dirty="0" err="1" smtClean="0"/>
              <a:t>Domenick’s</a:t>
            </a:r>
            <a:r>
              <a:rPr lang="en-US" sz="2800" b="1" dirty="0" smtClean="0"/>
              <a:t> </a:t>
            </a:r>
            <a:r>
              <a:rPr lang="en-US" sz="2800" b="1" strike="sngStrike" dirty="0" smtClean="0"/>
              <a:t>Ten</a:t>
            </a:r>
            <a:r>
              <a:rPr lang="en-US" sz="2800" b="1" dirty="0" smtClean="0"/>
              <a:t> (15) Rules to Navigating Academia Politically  </a:t>
            </a:r>
            <a:r>
              <a:rPr lang="en-US" sz="3600" b="1" dirty="0" smtClean="0"/>
              <a:t>                                                                                 </a:t>
            </a:r>
            <a:endParaRPr lang="en-US" sz="3600" b="1" dirty="0"/>
          </a:p>
        </p:txBody>
      </p:sp>
      <p:sp>
        <p:nvSpPr>
          <p:cNvPr id="3" name="Content Placeholder 2"/>
          <p:cNvSpPr>
            <a:spLocks noGrp="1"/>
          </p:cNvSpPr>
          <p:nvPr>
            <p:ph idx="1"/>
          </p:nvPr>
        </p:nvSpPr>
        <p:spPr>
          <a:xfrm>
            <a:off x="594360" y="1371600"/>
            <a:ext cx="7955280" cy="5486400"/>
          </a:xfrm>
        </p:spPr>
        <p:txBody>
          <a:bodyPr>
            <a:noAutofit/>
          </a:bodyPr>
          <a:lstStyle/>
          <a:p>
            <a:r>
              <a:rPr lang="en-US" sz="1600" b="1" dirty="0" smtClean="0"/>
              <a:t>Know YOUR PERSONAL and departmental goals and be honest about them</a:t>
            </a:r>
          </a:p>
          <a:p>
            <a:r>
              <a:rPr lang="en-US" sz="1600" b="1" dirty="0" smtClean="0"/>
              <a:t>Find your allies and your “count on people” within your department</a:t>
            </a:r>
          </a:p>
          <a:p>
            <a:r>
              <a:rPr lang="en-US" sz="1600" b="1" dirty="0" smtClean="0"/>
              <a:t>Be sure your support staff is loyal to you</a:t>
            </a:r>
          </a:p>
          <a:p>
            <a:r>
              <a:rPr lang="en-US" sz="1600" b="1" dirty="0" smtClean="0"/>
              <a:t>Work with your dean(s), provost, other senior administrators and even the president when possible</a:t>
            </a:r>
          </a:p>
          <a:p>
            <a:r>
              <a:rPr lang="en-US" sz="1600" b="1" dirty="0" smtClean="0"/>
              <a:t>Know when to give up on an idea</a:t>
            </a:r>
          </a:p>
          <a:p>
            <a:r>
              <a:rPr lang="en-US" sz="1600" b="1" dirty="0" smtClean="0"/>
              <a:t>CHOOSE YOUR BATTLES!!!!</a:t>
            </a:r>
          </a:p>
          <a:p>
            <a:r>
              <a:rPr lang="en-US" sz="1600" b="1" dirty="0" smtClean="0"/>
              <a:t>Think POSITIVE</a:t>
            </a:r>
          </a:p>
          <a:p>
            <a:r>
              <a:rPr lang="en-US" sz="1600" b="1" dirty="0" smtClean="0"/>
              <a:t>Don’t be afraid to get angry once in a </a:t>
            </a:r>
            <a:r>
              <a:rPr lang="en-US" sz="1600" b="1" dirty="0" err="1" smtClean="0"/>
              <a:t>while,,it’s</a:t>
            </a:r>
            <a:r>
              <a:rPr lang="en-US" sz="1600" b="1" dirty="0" smtClean="0"/>
              <a:t> OK!!!!</a:t>
            </a:r>
          </a:p>
          <a:p>
            <a:r>
              <a:rPr lang="en-US" sz="1600" b="1" dirty="0" smtClean="0"/>
              <a:t>Try NOT to get personal</a:t>
            </a:r>
          </a:p>
          <a:p>
            <a:r>
              <a:rPr lang="en-US" sz="1600" b="1" dirty="0" smtClean="0"/>
              <a:t>Always look ahead</a:t>
            </a:r>
          </a:p>
          <a:p>
            <a:r>
              <a:rPr lang="en-US" sz="1600" b="1" dirty="0" smtClean="0"/>
              <a:t>Do what you can to increase enrollment and revenue in your area</a:t>
            </a:r>
          </a:p>
          <a:p>
            <a:r>
              <a:rPr lang="en-US" sz="1600" b="1" dirty="0" smtClean="0"/>
              <a:t>Have friends in all colleges and departments</a:t>
            </a:r>
          </a:p>
          <a:p>
            <a:r>
              <a:rPr lang="en-US" sz="1600" b="1" dirty="0" smtClean="0"/>
              <a:t>DON’T be AFRAID to ask for something!!! Ask for MORE than you expect!</a:t>
            </a:r>
          </a:p>
          <a:p>
            <a:r>
              <a:rPr lang="en-US" sz="1600" b="1" dirty="0" err="1" smtClean="0"/>
              <a:t>REMEMBER..no</a:t>
            </a:r>
            <a:r>
              <a:rPr lang="en-US" sz="1600" b="1" dirty="0" smtClean="0"/>
              <a:t> one is going to hand you something on a silver platter</a:t>
            </a:r>
          </a:p>
          <a:p>
            <a:r>
              <a:rPr lang="en-US" sz="1600" b="1" dirty="0" smtClean="0"/>
              <a:t>Be PLEASANT…most of the time!</a:t>
            </a:r>
            <a:endParaRPr lang="en-US" sz="1600" b="1" dirty="0"/>
          </a:p>
        </p:txBody>
      </p:sp>
    </p:spTree>
    <p:extLst>
      <p:ext uri="{BB962C8B-B14F-4D97-AF65-F5344CB8AC3E}">
        <p14:creationId xmlns:p14="http://schemas.microsoft.com/office/powerpoint/2010/main" val="690393255"/>
      </p:ext>
    </p:extLst>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lstStyle/>
          <a:p>
            <a:pPr algn="ctr"/>
            <a:r>
              <a:rPr lang="en-US" dirty="0" smtClean="0"/>
              <a:t>Scenario to handle </a:t>
            </a:r>
            <a:endParaRPr lang="en-US" dirty="0"/>
          </a:p>
        </p:txBody>
      </p:sp>
      <p:sp>
        <p:nvSpPr>
          <p:cNvPr id="3" name="Content Placeholder 2"/>
          <p:cNvSpPr>
            <a:spLocks noGrp="1"/>
          </p:cNvSpPr>
          <p:nvPr>
            <p:ph idx="1"/>
          </p:nvPr>
        </p:nvSpPr>
        <p:spPr/>
        <p:txBody>
          <a:bodyPr/>
          <a:lstStyle/>
          <a:p>
            <a:pPr marL="0" indent="0">
              <a:buNone/>
            </a:pPr>
            <a:r>
              <a:rPr lang="en-US" b="1" dirty="0"/>
              <a:t>“You are being extremely generous in offering me an orchard full of apple trees. There are a lot of advantages to apple orchards…..think of all the pies and applesauce and baked apples you can have!</a:t>
            </a:r>
            <a:endParaRPr lang="en-US" dirty="0"/>
          </a:p>
          <a:p>
            <a:pPr marL="0" indent="0">
              <a:buNone/>
            </a:pPr>
            <a:r>
              <a:rPr lang="en-US" b="1" dirty="0"/>
              <a:t>But I really want ONE ORANGE TREE because I need  to have orange juice…I need that tree. I would happily agree that  you can give me fewer apple trees in exchange for that one orange tree..</a:t>
            </a:r>
          </a:p>
          <a:p>
            <a:pPr marL="0" indent="0">
              <a:buNone/>
            </a:pPr>
            <a:r>
              <a:rPr lang="en-US" b="1" dirty="0"/>
              <a:t>You see…you cannot get orange juice from an apple tree!”</a:t>
            </a:r>
            <a:endParaRPr lang="en-US" dirty="0"/>
          </a:p>
          <a:p>
            <a:endParaRPr lang="en-US" dirty="0"/>
          </a:p>
        </p:txBody>
      </p:sp>
    </p:spTree>
    <p:extLst>
      <p:ext uri="{BB962C8B-B14F-4D97-AF65-F5344CB8AC3E}">
        <p14:creationId xmlns:p14="http://schemas.microsoft.com/office/powerpoint/2010/main" val="3590125632"/>
      </p:ext>
    </p:extLst>
  </p:cSld>
  <p:clrMapOvr>
    <a:masterClrMapping/>
  </p:clrMapOvr>
  <p:transition>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373"/>
            <a:ext cx="8092440" cy="1293028"/>
          </a:xfrm>
        </p:spPr>
        <p:txBody>
          <a:bodyPr/>
          <a:lstStyle/>
          <a:p>
            <a:pPr algn="ctr"/>
            <a:r>
              <a:rPr lang="en-US" dirty="0" smtClean="0"/>
              <a:t>Scenario Continued</a:t>
            </a:r>
            <a:endParaRPr lang="en-US" dirty="0"/>
          </a:p>
        </p:txBody>
      </p:sp>
      <p:sp>
        <p:nvSpPr>
          <p:cNvPr id="3" name="Content Placeholder 2"/>
          <p:cNvSpPr>
            <a:spLocks noGrp="1"/>
          </p:cNvSpPr>
          <p:nvPr>
            <p:ph idx="1"/>
          </p:nvPr>
        </p:nvSpPr>
        <p:spPr/>
        <p:txBody>
          <a:bodyPr/>
          <a:lstStyle/>
          <a:p>
            <a:r>
              <a:rPr lang="en-US" sz="2400" b="1" dirty="0"/>
              <a:t>The previous slide is a powerful analogy that I used to try obtain a certain type of position for my department. Although the request was denied a second time (I used this analogy to ask that my request be reconsidered ..and it was)  I feel it was one of my BEST communication attempts. The request went to the dean and provost. I did not get the position requested but felt as though I was HEARD</a:t>
            </a:r>
          </a:p>
          <a:p>
            <a:endParaRPr lang="en-US" dirty="0"/>
          </a:p>
        </p:txBody>
      </p:sp>
    </p:spTree>
    <p:extLst>
      <p:ext uri="{BB962C8B-B14F-4D97-AF65-F5344CB8AC3E}">
        <p14:creationId xmlns:p14="http://schemas.microsoft.com/office/powerpoint/2010/main" val="92286780"/>
      </p:ext>
    </p:extLst>
  </p:cSld>
  <p:clrMapOvr>
    <a:masterClrMapping/>
  </p:clrMapOvr>
  <p:transition>
    <p:comb dir="vert"/>
  </p:transition>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smtClean="0"/>
        </a:defPPr>
      </a:lstStyle>
    </a:txDef>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TM04033937[[fn=Vapor Trail]]</Template>
  <TotalTime>5290</TotalTime>
  <Words>1156</Words>
  <Application>Microsoft Office PowerPoint</Application>
  <PresentationFormat>On-screen Show (4:3)</PresentationFormat>
  <Paragraphs>155</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Century Gothic</vt:lpstr>
      <vt:lpstr>Helvetica</vt:lpstr>
      <vt:lpstr>Times New Roman</vt:lpstr>
      <vt:lpstr>Wingdings</vt:lpstr>
      <vt:lpstr>Vapor Trail</vt:lpstr>
      <vt:lpstr>“The Inevitability of Playing Politics as Chair:  Advantages and Pitfalls”</vt:lpstr>
      <vt:lpstr>My History</vt:lpstr>
      <vt:lpstr>So what is politics in academia?</vt:lpstr>
      <vt:lpstr>So what is politics in academia?</vt:lpstr>
      <vt:lpstr>PowerPoint Presentation</vt:lpstr>
      <vt:lpstr>PowerPoint Presentation</vt:lpstr>
      <vt:lpstr>Domenick’s Ten (15) Rules to Navigating Academia Politically                                                                                   </vt:lpstr>
      <vt:lpstr>Scenario to handle </vt:lpstr>
      <vt:lpstr>Scenario Continued</vt:lpstr>
      <vt:lpstr>PowerPoint Presentation</vt:lpstr>
      <vt:lpstr>PowerPoint Presentation</vt:lpstr>
      <vt:lpstr>PowerPoint Presentation</vt:lpstr>
      <vt:lpstr>PowerPoint Presentation</vt:lpstr>
      <vt:lpstr>Oh boy this sounds like fun and familiar????????</vt:lpstr>
      <vt:lpstr>PowerPoint Presentation</vt:lpstr>
      <vt:lpstr>PowerPoint Presentation</vt:lpstr>
    </vt:vector>
  </TitlesOfParts>
  <Company>SHU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Department Chair:  Defining and Redefining What We Do</dc:title>
  <dc:creator>pintod</dc:creator>
  <cp:lastModifiedBy>Pinto, Prof. Domenick J.</cp:lastModifiedBy>
  <cp:revision>179</cp:revision>
  <cp:lastPrinted>2018-02-08T17:22:48Z</cp:lastPrinted>
  <dcterms:created xsi:type="dcterms:W3CDTF">2011-04-04T01:26:53Z</dcterms:created>
  <dcterms:modified xsi:type="dcterms:W3CDTF">2018-02-08T17:55:33Z</dcterms:modified>
</cp:coreProperties>
</file>