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31"/>
  </p:notesMasterIdLst>
  <p:handoutMasterIdLst>
    <p:handoutMasterId r:id="rId32"/>
  </p:handoutMasterIdLst>
  <p:sldIdLst>
    <p:sldId id="283" r:id="rId2"/>
    <p:sldId id="262" r:id="rId3"/>
    <p:sldId id="264" r:id="rId4"/>
    <p:sldId id="289" r:id="rId5"/>
    <p:sldId id="266" r:id="rId6"/>
    <p:sldId id="290" r:id="rId7"/>
    <p:sldId id="291" r:id="rId8"/>
    <p:sldId id="292" r:id="rId9"/>
    <p:sldId id="293" r:id="rId10"/>
    <p:sldId id="294" r:id="rId11"/>
    <p:sldId id="295" r:id="rId12"/>
    <p:sldId id="296" r:id="rId13"/>
    <p:sldId id="297" r:id="rId14"/>
    <p:sldId id="282" r:id="rId15"/>
    <p:sldId id="298" r:id="rId16"/>
    <p:sldId id="299" r:id="rId17"/>
    <p:sldId id="300" r:id="rId18"/>
    <p:sldId id="301" r:id="rId19"/>
    <p:sldId id="302" r:id="rId20"/>
    <p:sldId id="303" r:id="rId21"/>
    <p:sldId id="304" r:id="rId22"/>
    <p:sldId id="279" r:id="rId23"/>
    <p:sldId id="280" r:id="rId24"/>
    <p:sldId id="305" r:id="rId25"/>
    <p:sldId id="306" r:id="rId26"/>
    <p:sldId id="307" r:id="rId27"/>
    <p:sldId id="308" r:id="rId28"/>
    <p:sldId id="309" r:id="rId29"/>
    <p:sldId id="311" r:id="rId30"/>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734" autoAdjust="0"/>
    <p:restoredTop sz="94660"/>
  </p:normalViewPr>
  <p:slideViewPr>
    <p:cSldViewPr>
      <p:cViewPr varScale="1">
        <p:scale>
          <a:sx n="69" d="100"/>
          <a:sy n="69" d="100"/>
        </p:scale>
        <p:origin x="1232" y="4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57" tIns="46579" rIns="93157" bIns="4657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57" tIns="46579" rIns="93157" bIns="46579" rtlCol="0"/>
          <a:lstStyle>
            <a:lvl1pPr algn="r">
              <a:defRPr sz="1200"/>
            </a:lvl1pPr>
          </a:lstStyle>
          <a:p>
            <a:fld id="{EFA1CF92-8495-4C2F-8AFC-5A8A6F3ECDD1}" type="datetimeFigureOut">
              <a:rPr lang="en-US" smtClean="0"/>
              <a:pPr/>
              <a:t>2/4/2019</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57" tIns="46579" rIns="93157" bIns="4657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57" tIns="46579" rIns="93157" bIns="46579" rtlCol="0" anchor="b"/>
          <a:lstStyle>
            <a:lvl1pPr algn="r">
              <a:defRPr sz="1200"/>
            </a:lvl1pPr>
          </a:lstStyle>
          <a:p>
            <a:fld id="{EE6609BC-F3BD-4396-8D39-ABE9211D9B8C}" type="slidenum">
              <a:rPr lang="en-US" smtClean="0"/>
              <a:pPr/>
              <a:t>‹#›</a:t>
            </a:fld>
            <a:endParaRPr lang="en-US"/>
          </a:p>
        </p:txBody>
      </p:sp>
    </p:spTree>
    <p:extLst>
      <p:ext uri="{BB962C8B-B14F-4D97-AF65-F5344CB8AC3E}">
        <p14:creationId xmlns:p14="http://schemas.microsoft.com/office/powerpoint/2010/main" val="410809696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64D15090-E4DF-4118-8BBE-E79718A7B244}" type="datetimeFigureOut">
              <a:rPr lang="en-US" smtClean="0"/>
              <a:t>2/4/2019</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48561F32-CEA8-4794-A41A-ABA912381DEE}" type="slidenum">
              <a:rPr lang="en-US" smtClean="0"/>
              <a:t>‹#›</a:t>
            </a:fld>
            <a:endParaRPr lang="en-US"/>
          </a:p>
        </p:txBody>
      </p:sp>
    </p:spTree>
    <p:extLst>
      <p:ext uri="{BB962C8B-B14F-4D97-AF65-F5344CB8AC3E}">
        <p14:creationId xmlns:p14="http://schemas.microsoft.com/office/powerpoint/2010/main" val="12494683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995862"/>
            <a:ext cx="9144000" cy="1862138"/>
          </a:xfrm>
          <a:prstGeom prst="rect">
            <a:avLst/>
          </a:prstGeom>
        </p:spPr>
      </p:pic>
      <p:sp>
        <p:nvSpPr>
          <p:cNvPr id="2" name="Title 1"/>
          <p:cNvSpPr>
            <a:spLocks noGrp="1"/>
          </p:cNvSpPr>
          <p:nvPr>
            <p:ph type="ctrTitle"/>
          </p:nvPr>
        </p:nvSpPr>
        <p:spPr>
          <a:xfrm>
            <a:off x="914400" y="1803405"/>
            <a:ext cx="7315200" cy="1825096"/>
          </a:xfrm>
        </p:spPr>
        <p:txBody>
          <a:bodyPr anchor="b">
            <a:normAutofit/>
          </a:bodyPr>
          <a:lstStyle>
            <a:lvl1pPr algn="l">
              <a:defRPr sz="6000"/>
            </a:lvl1pPr>
          </a:lstStyle>
          <a:p>
            <a:r>
              <a:rPr lang="en-US"/>
              <a:t>Click to edit Master title style</a:t>
            </a:r>
            <a:endParaRPr lang="en-US" dirty="0"/>
          </a:p>
        </p:txBody>
      </p:sp>
      <p:sp>
        <p:nvSpPr>
          <p:cNvPr id="3" name="Subtitle 2"/>
          <p:cNvSpPr>
            <a:spLocks noGrp="1"/>
          </p:cNvSpPr>
          <p:nvPr>
            <p:ph type="subTitle" idx="1"/>
          </p:nvPr>
        </p:nvSpPr>
        <p:spPr>
          <a:xfrm>
            <a:off x="914400" y="3632201"/>
            <a:ext cx="73152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5932170" y="4323845"/>
            <a:ext cx="2297429" cy="365125"/>
          </a:xfrm>
        </p:spPr>
        <p:txBody>
          <a:bodyPr/>
          <a:lstStyle/>
          <a:p>
            <a:fld id="{63239A76-4122-43D1-B96D-21D28F96834D}" type="datetimeFigureOut">
              <a:rPr lang="es-ES" smtClean="0"/>
              <a:pPr/>
              <a:t>04/02/2019</a:t>
            </a:fld>
            <a:endParaRPr lang="es-ES"/>
          </a:p>
        </p:txBody>
      </p:sp>
      <p:sp>
        <p:nvSpPr>
          <p:cNvPr id="5" name="Footer Placeholder 4"/>
          <p:cNvSpPr>
            <a:spLocks noGrp="1"/>
          </p:cNvSpPr>
          <p:nvPr>
            <p:ph type="ftr" sz="quarter" idx="11"/>
          </p:nvPr>
        </p:nvSpPr>
        <p:spPr>
          <a:xfrm>
            <a:off x="914400" y="4323846"/>
            <a:ext cx="4880610" cy="365125"/>
          </a:xfrm>
        </p:spPr>
        <p:txBody>
          <a:bodyPr/>
          <a:lstStyle/>
          <a:p>
            <a:endParaRPr lang="es-ES"/>
          </a:p>
        </p:txBody>
      </p:sp>
      <p:sp>
        <p:nvSpPr>
          <p:cNvPr id="6" name="Slide Number Placeholder 5"/>
          <p:cNvSpPr>
            <a:spLocks noGrp="1"/>
          </p:cNvSpPr>
          <p:nvPr>
            <p:ph type="sldNum" sz="quarter" idx="12"/>
          </p:nvPr>
        </p:nvSpPr>
        <p:spPr>
          <a:xfrm>
            <a:off x="6057900" y="1430867"/>
            <a:ext cx="2171700" cy="365125"/>
          </a:xfrm>
        </p:spPr>
        <p:txBody>
          <a:bodyPr/>
          <a:lstStyle/>
          <a:p>
            <a:fld id="{9AF29F64-F08E-49F7-A658-5C38539D4000}" type="slidenum">
              <a:rPr lang="es-ES" smtClean="0"/>
              <a:pPr/>
              <a:t>‹#›</a:t>
            </a:fld>
            <a:endParaRPr lang="es-ES"/>
          </a:p>
        </p:txBody>
      </p:sp>
    </p:spTree>
    <p:extLst>
      <p:ext uri="{BB962C8B-B14F-4D97-AF65-F5344CB8AC3E}">
        <p14:creationId xmlns:p14="http://schemas.microsoft.com/office/powerpoint/2010/main" val="2048345527"/>
      </p:ext>
    </p:extLst>
  </p:cSld>
  <p:clrMapOvr>
    <a:masterClrMapping/>
  </p:clrMapOvr>
  <p:transition>
    <p:comb dir="vert"/>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4355" y="4697361"/>
            <a:ext cx="7956482" cy="819355"/>
          </a:xfrm>
        </p:spPr>
        <p:txBody>
          <a:bodyPr anchor="b"/>
          <a:lstStyle>
            <a:lvl1pPr algn="l">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94355" y="977035"/>
            <a:ext cx="7950260" cy="3406972"/>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594360" y="5516716"/>
            <a:ext cx="7955280" cy="746924"/>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3239A76-4122-43D1-B96D-21D28F96834D}" type="datetimeFigureOut">
              <a:rPr lang="es-ES" smtClean="0"/>
              <a:pPr/>
              <a:t>04/02/2019</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9AF29F64-F08E-49F7-A658-5C38539D4000}" type="slidenum">
              <a:rPr lang="es-ES" smtClean="0"/>
              <a:pPr/>
              <a:t>‹#›</a:t>
            </a:fld>
            <a:endParaRPr lang="es-ES"/>
          </a:p>
        </p:txBody>
      </p:sp>
    </p:spTree>
    <p:extLst>
      <p:ext uri="{BB962C8B-B14F-4D97-AF65-F5344CB8AC3E}">
        <p14:creationId xmlns:p14="http://schemas.microsoft.com/office/powerpoint/2010/main" val="17546859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995862"/>
            <a:ext cx="9144000" cy="1862138"/>
          </a:xfrm>
          <a:prstGeom prst="rect">
            <a:avLst/>
          </a:prstGeom>
        </p:spPr>
      </p:pic>
      <p:sp>
        <p:nvSpPr>
          <p:cNvPr id="2" name="Title 1"/>
          <p:cNvSpPr>
            <a:spLocks noGrp="1"/>
          </p:cNvSpPr>
          <p:nvPr>
            <p:ph type="title"/>
          </p:nvPr>
        </p:nvSpPr>
        <p:spPr>
          <a:xfrm>
            <a:off x="594360" y="753533"/>
            <a:ext cx="7955280" cy="2802467"/>
          </a:xfrm>
        </p:spPr>
        <p:txBody>
          <a:bodyPr anchor="ctr"/>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5800" y="3649134"/>
            <a:ext cx="7772400" cy="1330852"/>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5562176" y="381001"/>
            <a:ext cx="2183130" cy="365125"/>
          </a:xfrm>
        </p:spPr>
        <p:txBody>
          <a:bodyPr/>
          <a:lstStyle>
            <a:lvl1pPr algn="r">
              <a:defRPr/>
            </a:lvl1pPr>
          </a:lstStyle>
          <a:p>
            <a:fld id="{63239A76-4122-43D1-B96D-21D28F96834D}" type="datetimeFigureOut">
              <a:rPr lang="es-ES" smtClean="0"/>
              <a:pPr/>
              <a:t>04/02/2019</a:t>
            </a:fld>
            <a:endParaRPr lang="es-ES"/>
          </a:p>
        </p:txBody>
      </p:sp>
      <p:sp>
        <p:nvSpPr>
          <p:cNvPr id="6" name="Footer Placeholder 5"/>
          <p:cNvSpPr>
            <a:spLocks noGrp="1"/>
          </p:cNvSpPr>
          <p:nvPr>
            <p:ph type="ftr" sz="quarter" idx="11"/>
          </p:nvPr>
        </p:nvSpPr>
        <p:spPr>
          <a:xfrm>
            <a:off x="594360" y="381001"/>
            <a:ext cx="4830656" cy="365125"/>
          </a:xfrm>
        </p:spPr>
        <p:txBody>
          <a:bodyPr/>
          <a:lstStyle/>
          <a:p>
            <a:endParaRPr lang="es-ES"/>
          </a:p>
        </p:txBody>
      </p:sp>
      <p:sp>
        <p:nvSpPr>
          <p:cNvPr id="7" name="Slide Number Placeholder 6"/>
          <p:cNvSpPr>
            <a:spLocks noGrp="1"/>
          </p:cNvSpPr>
          <p:nvPr>
            <p:ph type="sldNum" sz="quarter" idx="12"/>
          </p:nvPr>
        </p:nvSpPr>
        <p:spPr>
          <a:xfrm>
            <a:off x="7882466" y="381001"/>
            <a:ext cx="667174" cy="365125"/>
          </a:xfrm>
        </p:spPr>
        <p:txBody>
          <a:bodyPr/>
          <a:lstStyle/>
          <a:p>
            <a:fld id="{9AF29F64-F08E-49F7-A658-5C38539D4000}" type="slidenum">
              <a:rPr lang="es-ES" smtClean="0"/>
              <a:pPr/>
              <a:t>‹#›</a:t>
            </a:fld>
            <a:endParaRPr lang="es-ES"/>
          </a:p>
        </p:txBody>
      </p:sp>
    </p:spTree>
    <p:extLst>
      <p:ext uri="{BB962C8B-B14F-4D97-AF65-F5344CB8AC3E}">
        <p14:creationId xmlns:p14="http://schemas.microsoft.com/office/powerpoint/2010/main" val="79330506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pic>
        <p:nvPicPr>
          <p:cNvPr id="11" name="Picture 10"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995862"/>
            <a:ext cx="9144000" cy="1862138"/>
          </a:xfrm>
          <a:prstGeom prst="rect">
            <a:avLst/>
          </a:prstGeom>
        </p:spPr>
      </p:pic>
      <p:sp>
        <p:nvSpPr>
          <p:cNvPr id="2" name="Title 1"/>
          <p:cNvSpPr>
            <a:spLocks noGrp="1"/>
          </p:cNvSpPr>
          <p:nvPr>
            <p:ph type="title"/>
          </p:nvPr>
        </p:nvSpPr>
        <p:spPr>
          <a:xfrm>
            <a:off x="768351" y="753534"/>
            <a:ext cx="7613650" cy="2756234"/>
          </a:xfrm>
        </p:spPr>
        <p:txBody>
          <a:bodyPr anchor="ctr"/>
          <a:lstStyle>
            <a:lvl1pPr algn="l">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977899" y="3509768"/>
            <a:ext cx="7194552"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685800" y="4174597"/>
            <a:ext cx="7778752" cy="821265"/>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5562176" y="381001"/>
            <a:ext cx="2183130" cy="365125"/>
          </a:xfrm>
        </p:spPr>
        <p:txBody>
          <a:bodyPr/>
          <a:lstStyle>
            <a:lvl1pPr algn="r">
              <a:defRPr/>
            </a:lvl1pPr>
          </a:lstStyle>
          <a:p>
            <a:fld id="{63239A76-4122-43D1-B96D-21D28F96834D}" type="datetimeFigureOut">
              <a:rPr lang="es-ES" smtClean="0"/>
              <a:pPr/>
              <a:t>04/02/2019</a:t>
            </a:fld>
            <a:endParaRPr lang="es-ES"/>
          </a:p>
        </p:txBody>
      </p:sp>
      <p:sp>
        <p:nvSpPr>
          <p:cNvPr id="6" name="Footer Placeholder 5"/>
          <p:cNvSpPr>
            <a:spLocks noGrp="1"/>
          </p:cNvSpPr>
          <p:nvPr>
            <p:ph type="ftr" sz="quarter" idx="11"/>
          </p:nvPr>
        </p:nvSpPr>
        <p:spPr>
          <a:xfrm>
            <a:off x="594360" y="379438"/>
            <a:ext cx="4830656" cy="365125"/>
          </a:xfrm>
        </p:spPr>
        <p:txBody>
          <a:bodyPr/>
          <a:lstStyle/>
          <a:p>
            <a:endParaRPr lang="es-ES"/>
          </a:p>
        </p:txBody>
      </p:sp>
      <p:sp>
        <p:nvSpPr>
          <p:cNvPr id="7" name="Slide Number Placeholder 6"/>
          <p:cNvSpPr>
            <a:spLocks noGrp="1"/>
          </p:cNvSpPr>
          <p:nvPr>
            <p:ph type="sldNum" sz="quarter" idx="12"/>
          </p:nvPr>
        </p:nvSpPr>
        <p:spPr>
          <a:xfrm>
            <a:off x="7882466" y="381001"/>
            <a:ext cx="667174" cy="365125"/>
          </a:xfrm>
        </p:spPr>
        <p:txBody>
          <a:bodyPr/>
          <a:lstStyle/>
          <a:p>
            <a:fld id="{9AF29F64-F08E-49F7-A658-5C38539D4000}" type="slidenum">
              <a:rPr lang="es-ES" smtClean="0"/>
              <a:pPr/>
              <a:t>‹#›</a:t>
            </a:fld>
            <a:endParaRPr lang="es-ES"/>
          </a:p>
        </p:txBody>
      </p:sp>
      <p:sp>
        <p:nvSpPr>
          <p:cNvPr id="13" name="TextBox 12"/>
          <p:cNvSpPr txBox="1"/>
          <p:nvPr/>
        </p:nvSpPr>
        <p:spPr>
          <a:xfrm>
            <a:off x="231458" y="807720"/>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8146733" y="3021330"/>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12615413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995862"/>
            <a:ext cx="9144000" cy="1862138"/>
          </a:xfrm>
          <a:prstGeom prst="rect">
            <a:avLst/>
          </a:prstGeom>
        </p:spPr>
      </p:pic>
      <p:sp>
        <p:nvSpPr>
          <p:cNvPr id="2" name="Title 1"/>
          <p:cNvSpPr>
            <a:spLocks noGrp="1"/>
          </p:cNvSpPr>
          <p:nvPr>
            <p:ph type="title"/>
          </p:nvPr>
        </p:nvSpPr>
        <p:spPr>
          <a:xfrm>
            <a:off x="685800" y="1124702"/>
            <a:ext cx="7774782" cy="2511835"/>
          </a:xfrm>
        </p:spPr>
        <p:txBody>
          <a:bodyPr anchor="b"/>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5792" y="3648316"/>
            <a:ext cx="7773608"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5562176" y="378884"/>
            <a:ext cx="2183130" cy="365125"/>
          </a:xfrm>
        </p:spPr>
        <p:txBody>
          <a:bodyPr/>
          <a:lstStyle>
            <a:lvl1pPr algn="r">
              <a:defRPr/>
            </a:lvl1pPr>
          </a:lstStyle>
          <a:p>
            <a:fld id="{63239A76-4122-43D1-B96D-21D28F96834D}" type="datetimeFigureOut">
              <a:rPr lang="es-ES" smtClean="0"/>
              <a:pPr/>
              <a:t>04/02/2019</a:t>
            </a:fld>
            <a:endParaRPr lang="es-ES"/>
          </a:p>
        </p:txBody>
      </p:sp>
      <p:sp>
        <p:nvSpPr>
          <p:cNvPr id="6" name="Footer Placeholder 5"/>
          <p:cNvSpPr>
            <a:spLocks noGrp="1"/>
          </p:cNvSpPr>
          <p:nvPr>
            <p:ph type="ftr" sz="quarter" idx="11"/>
          </p:nvPr>
        </p:nvSpPr>
        <p:spPr>
          <a:xfrm>
            <a:off x="594360" y="378884"/>
            <a:ext cx="4830656" cy="365125"/>
          </a:xfrm>
        </p:spPr>
        <p:txBody>
          <a:bodyPr/>
          <a:lstStyle/>
          <a:p>
            <a:endParaRPr lang="es-ES"/>
          </a:p>
        </p:txBody>
      </p:sp>
      <p:sp>
        <p:nvSpPr>
          <p:cNvPr id="7" name="Slide Number Placeholder 6"/>
          <p:cNvSpPr>
            <a:spLocks noGrp="1"/>
          </p:cNvSpPr>
          <p:nvPr>
            <p:ph type="sldNum" sz="quarter" idx="12"/>
          </p:nvPr>
        </p:nvSpPr>
        <p:spPr>
          <a:xfrm>
            <a:off x="7882466" y="381001"/>
            <a:ext cx="667174" cy="365125"/>
          </a:xfrm>
        </p:spPr>
        <p:txBody>
          <a:bodyPr/>
          <a:lstStyle/>
          <a:p>
            <a:fld id="{9AF29F64-F08E-49F7-A658-5C38539D4000}" type="slidenum">
              <a:rPr lang="es-ES" smtClean="0"/>
              <a:pPr/>
              <a:t>‹#›</a:t>
            </a:fld>
            <a:endParaRPr lang="es-ES"/>
          </a:p>
        </p:txBody>
      </p:sp>
    </p:spTree>
    <p:extLst>
      <p:ext uri="{BB962C8B-B14F-4D97-AF65-F5344CB8AC3E}">
        <p14:creationId xmlns:p14="http://schemas.microsoft.com/office/powerpoint/2010/main" val="42868331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2171701" y="762000"/>
            <a:ext cx="6377939" cy="1303867"/>
          </a:xfrm>
        </p:spPr>
        <p:txBody>
          <a:bodyPr/>
          <a:lstStyle/>
          <a:p>
            <a:r>
              <a:rPr lang="en-US"/>
              <a:t>Click to edit Master title style</a:t>
            </a:r>
            <a:endParaRPr lang="en-US" dirty="0"/>
          </a:p>
        </p:txBody>
      </p:sp>
      <p:sp>
        <p:nvSpPr>
          <p:cNvPr id="7" name="Text Placeholder 2"/>
          <p:cNvSpPr>
            <a:spLocks noGrp="1"/>
          </p:cNvSpPr>
          <p:nvPr>
            <p:ph type="body" idx="1"/>
          </p:nvPr>
        </p:nvSpPr>
        <p:spPr>
          <a:xfrm>
            <a:off x="594361" y="2202080"/>
            <a:ext cx="2560320"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594360" y="2904564"/>
            <a:ext cx="2560320" cy="335907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3302237" y="2201333"/>
            <a:ext cx="2560320"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3300781" y="2904068"/>
            <a:ext cx="2560320" cy="335957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5989319" y="2192866"/>
            <a:ext cx="2560320"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5989320" y="2904564"/>
            <a:ext cx="2560320" cy="335907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63239A76-4122-43D1-B96D-21D28F96834D}" type="datetimeFigureOut">
              <a:rPr lang="es-ES" smtClean="0"/>
              <a:pPr/>
              <a:t>04/02/2019</a:t>
            </a:fld>
            <a:endParaRPr lang="es-ES"/>
          </a:p>
        </p:txBody>
      </p:sp>
      <p:sp>
        <p:nvSpPr>
          <p:cNvPr id="4" name="Footer Placeholder 3"/>
          <p:cNvSpPr>
            <a:spLocks noGrp="1"/>
          </p:cNvSpPr>
          <p:nvPr>
            <p:ph type="ftr" sz="quarter" idx="11"/>
          </p:nvPr>
        </p:nvSpPr>
        <p:spPr/>
        <p:txBody>
          <a:bodyPr/>
          <a:lstStyle/>
          <a:p>
            <a:endParaRPr lang="es-ES"/>
          </a:p>
        </p:txBody>
      </p:sp>
      <p:sp>
        <p:nvSpPr>
          <p:cNvPr id="5" name="Slide Number Placeholder 4"/>
          <p:cNvSpPr>
            <a:spLocks noGrp="1"/>
          </p:cNvSpPr>
          <p:nvPr>
            <p:ph type="sldNum" sz="quarter" idx="12"/>
          </p:nvPr>
        </p:nvSpPr>
        <p:spPr/>
        <p:txBody>
          <a:bodyPr/>
          <a:lstStyle/>
          <a:p>
            <a:fld id="{9AF29F64-F08E-49F7-A658-5C38539D4000}" type="slidenum">
              <a:rPr lang="es-ES" smtClean="0"/>
              <a:pPr/>
              <a:t>‹#›</a:t>
            </a:fld>
            <a:endParaRPr lang="es-ES"/>
          </a:p>
        </p:txBody>
      </p:sp>
    </p:spTree>
    <p:extLst>
      <p:ext uri="{BB962C8B-B14F-4D97-AF65-F5344CB8AC3E}">
        <p14:creationId xmlns:p14="http://schemas.microsoft.com/office/powerpoint/2010/main" val="131127642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2171702" y="762000"/>
            <a:ext cx="6381984" cy="129540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594360" y="4113340"/>
            <a:ext cx="2560320"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594360" y="2331720"/>
            <a:ext cx="2560320" cy="15073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594360" y="4796103"/>
            <a:ext cx="2560320" cy="1467537"/>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3291873" y="4113340"/>
            <a:ext cx="2560320"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3291872" y="2331720"/>
            <a:ext cx="2560320" cy="1509862"/>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3290858" y="4796102"/>
            <a:ext cx="2560320" cy="1467537"/>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5993365" y="4113340"/>
            <a:ext cx="2560320"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5993364" y="2331721"/>
            <a:ext cx="2560320" cy="1508919"/>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5993272" y="4796100"/>
            <a:ext cx="2560320" cy="1467537"/>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63239A76-4122-43D1-B96D-21D28F96834D}" type="datetimeFigureOut">
              <a:rPr lang="es-ES" smtClean="0"/>
              <a:pPr/>
              <a:t>04/02/2019</a:t>
            </a:fld>
            <a:endParaRPr lang="es-ES"/>
          </a:p>
        </p:txBody>
      </p:sp>
      <p:sp>
        <p:nvSpPr>
          <p:cNvPr id="4" name="Footer Placeholder 3"/>
          <p:cNvSpPr>
            <a:spLocks noGrp="1"/>
          </p:cNvSpPr>
          <p:nvPr>
            <p:ph type="ftr" sz="quarter" idx="11"/>
          </p:nvPr>
        </p:nvSpPr>
        <p:spPr/>
        <p:txBody>
          <a:bodyPr/>
          <a:lstStyle/>
          <a:p>
            <a:endParaRPr lang="es-ES"/>
          </a:p>
        </p:txBody>
      </p:sp>
      <p:sp>
        <p:nvSpPr>
          <p:cNvPr id="5" name="Slide Number Placeholder 4"/>
          <p:cNvSpPr>
            <a:spLocks noGrp="1"/>
          </p:cNvSpPr>
          <p:nvPr>
            <p:ph type="sldNum" sz="quarter" idx="12"/>
          </p:nvPr>
        </p:nvSpPr>
        <p:spPr/>
        <p:txBody>
          <a:bodyPr/>
          <a:lstStyle/>
          <a:p>
            <a:fld id="{9AF29F64-F08E-49F7-A658-5C38539D4000}" type="slidenum">
              <a:rPr lang="es-ES" smtClean="0"/>
              <a:pPr/>
              <a:t>‹#›</a:t>
            </a:fld>
            <a:endParaRPr lang="es-ES"/>
          </a:p>
        </p:txBody>
      </p:sp>
    </p:spTree>
    <p:extLst>
      <p:ext uri="{BB962C8B-B14F-4D97-AF65-F5344CB8AC3E}">
        <p14:creationId xmlns:p14="http://schemas.microsoft.com/office/powerpoint/2010/main" val="235502931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594360" y="2194560"/>
            <a:ext cx="7955280" cy="406908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3239A76-4122-43D1-B96D-21D28F96834D}" type="datetimeFigureOut">
              <a:rPr lang="es-ES" smtClean="0"/>
              <a:pPr/>
              <a:t>04/02/2019</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9AF29F64-F08E-49F7-A658-5C38539D4000}" type="slidenum">
              <a:rPr lang="es-ES" smtClean="0"/>
              <a:pPr/>
              <a:t>‹#›</a:t>
            </a:fld>
            <a:endParaRPr lang="es-ES"/>
          </a:p>
        </p:txBody>
      </p:sp>
    </p:spTree>
    <p:extLst>
      <p:ext uri="{BB962C8B-B14F-4D97-AF65-F5344CB8AC3E}">
        <p14:creationId xmlns:p14="http://schemas.microsoft.com/office/powerpoint/2010/main" val="2960382773"/>
      </p:ext>
    </p:extLst>
  </p:cSld>
  <p:clrMapOvr>
    <a:masterClrMapping/>
  </p:clrMapOvr>
  <p:transition>
    <p:comb dir="vert"/>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995862"/>
            <a:ext cx="9144000" cy="1862138"/>
          </a:xfrm>
          <a:prstGeom prst="rect">
            <a:avLst/>
          </a:prstGeom>
        </p:spPr>
      </p:pic>
      <p:sp>
        <p:nvSpPr>
          <p:cNvPr id="2" name="Vertical Title 1"/>
          <p:cNvSpPr>
            <a:spLocks noGrp="1"/>
          </p:cNvSpPr>
          <p:nvPr>
            <p:ph type="title" orient="vert"/>
          </p:nvPr>
        </p:nvSpPr>
        <p:spPr>
          <a:xfrm>
            <a:off x="7006590" y="747183"/>
            <a:ext cx="1543050" cy="4248675"/>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594360" y="746126"/>
            <a:ext cx="6278035" cy="424973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5562176" y="381001"/>
            <a:ext cx="2183130" cy="365125"/>
          </a:xfrm>
        </p:spPr>
        <p:txBody>
          <a:bodyPr/>
          <a:lstStyle>
            <a:lvl1pPr algn="r">
              <a:defRPr/>
            </a:lvl1pPr>
          </a:lstStyle>
          <a:p>
            <a:fld id="{63239A76-4122-43D1-B96D-21D28F96834D}" type="datetimeFigureOut">
              <a:rPr lang="es-ES" smtClean="0"/>
              <a:pPr/>
              <a:t>04/02/2019</a:t>
            </a:fld>
            <a:endParaRPr lang="es-ES"/>
          </a:p>
        </p:txBody>
      </p:sp>
      <p:sp>
        <p:nvSpPr>
          <p:cNvPr id="5" name="Footer Placeholder 4"/>
          <p:cNvSpPr>
            <a:spLocks noGrp="1"/>
          </p:cNvSpPr>
          <p:nvPr>
            <p:ph type="ftr" sz="quarter" idx="11"/>
          </p:nvPr>
        </p:nvSpPr>
        <p:spPr>
          <a:xfrm>
            <a:off x="594360" y="381001"/>
            <a:ext cx="4830656" cy="365125"/>
          </a:xfrm>
        </p:spPr>
        <p:txBody>
          <a:bodyPr/>
          <a:lstStyle/>
          <a:p>
            <a:endParaRPr lang="es-ES"/>
          </a:p>
        </p:txBody>
      </p:sp>
      <p:sp>
        <p:nvSpPr>
          <p:cNvPr id="6" name="Slide Number Placeholder 5"/>
          <p:cNvSpPr>
            <a:spLocks noGrp="1"/>
          </p:cNvSpPr>
          <p:nvPr>
            <p:ph type="sldNum" sz="quarter" idx="12"/>
          </p:nvPr>
        </p:nvSpPr>
        <p:spPr>
          <a:xfrm>
            <a:off x="7882466" y="381001"/>
            <a:ext cx="667174" cy="365125"/>
          </a:xfrm>
        </p:spPr>
        <p:txBody>
          <a:bodyPr/>
          <a:lstStyle/>
          <a:p>
            <a:fld id="{9AF29F64-F08E-49F7-A658-5C38539D4000}" type="slidenum">
              <a:rPr lang="es-ES" smtClean="0"/>
              <a:pPr/>
              <a:t>‹#›</a:t>
            </a:fld>
            <a:endParaRPr lang="es-ES"/>
          </a:p>
        </p:txBody>
      </p:sp>
    </p:spTree>
    <p:extLst>
      <p:ext uri="{BB962C8B-B14F-4D97-AF65-F5344CB8AC3E}">
        <p14:creationId xmlns:p14="http://schemas.microsoft.com/office/powerpoint/2010/main" val="2755994914"/>
      </p:ext>
    </p:extLst>
  </p:cSld>
  <p:clrMapOvr>
    <a:masterClrMapping/>
  </p:clrMapOvr>
  <p:transition>
    <p:comb dir="vert"/>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1_Title on black, logo on black">
    <p:spTree>
      <p:nvGrpSpPr>
        <p:cNvPr id="1" name=""/>
        <p:cNvGrpSpPr/>
        <p:nvPr/>
      </p:nvGrpSpPr>
      <p:grpSpPr>
        <a:xfrm>
          <a:off x="0" y="0"/>
          <a:ext cx="0" cy="0"/>
          <a:chOff x="0" y="0"/>
          <a:chExt cx="0" cy="0"/>
        </a:xfrm>
      </p:grpSpPr>
      <p:sp>
        <p:nvSpPr>
          <p:cNvPr id="9" name="Content Placeholder 8"/>
          <p:cNvSpPr>
            <a:spLocks noGrp="1"/>
          </p:cNvSpPr>
          <p:nvPr>
            <p:ph sz="quarter" idx="10" hasCustomPrompt="1"/>
          </p:nvPr>
        </p:nvSpPr>
        <p:spPr>
          <a:xfrm>
            <a:off x="457200" y="1600200"/>
            <a:ext cx="7772400" cy="1143000"/>
          </a:xfrm>
          <a:prstGeom prst="rect">
            <a:avLst/>
          </a:prstGeom>
        </p:spPr>
        <p:txBody>
          <a:bodyPr/>
          <a:lstStyle>
            <a:lvl1pPr marL="0" indent="0">
              <a:buNone/>
              <a:defRPr b="1" baseline="0">
                <a:solidFill>
                  <a:srgbClr val="933A1E"/>
                </a:solidFill>
                <a:latin typeface="Trebuchet MS" pitchFamily="34" charset="0"/>
              </a:defRPr>
            </a:lvl1pPr>
          </a:lstStyle>
          <a:p>
            <a:pPr lvl="0"/>
            <a:r>
              <a:rPr lang="en-US" dirty="0"/>
              <a:t>INSERT SESSION TITLE IN ALL CAPS (32 PT)</a:t>
            </a:r>
          </a:p>
        </p:txBody>
      </p:sp>
      <p:sp>
        <p:nvSpPr>
          <p:cNvPr id="12" name="Content Placeholder 8"/>
          <p:cNvSpPr>
            <a:spLocks noGrp="1"/>
          </p:cNvSpPr>
          <p:nvPr>
            <p:ph sz="quarter" idx="11" hasCustomPrompt="1"/>
          </p:nvPr>
        </p:nvSpPr>
        <p:spPr>
          <a:xfrm>
            <a:off x="457200" y="2895600"/>
            <a:ext cx="7772400" cy="533400"/>
          </a:xfrm>
          <a:prstGeom prst="rect">
            <a:avLst/>
          </a:prstGeom>
        </p:spPr>
        <p:txBody>
          <a:bodyPr/>
          <a:lstStyle>
            <a:lvl1pPr marL="0" marR="0" indent="0" algn="l" defTabSz="457200" rtl="0" eaLnBrk="0" fontAlgn="base" latinLnBrk="0" hangingPunct="0">
              <a:lnSpc>
                <a:spcPct val="100000"/>
              </a:lnSpc>
              <a:spcBef>
                <a:spcPct val="20000"/>
              </a:spcBef>
              <a:spcAft>
                <a:spcPct val="0"/>
              </a:spcAft>
              <a:buClrTx/>
              <a:buSzTx/>
              <a:buFont typeface="Arial" charset="0"/>
              <a:buNone/>
              <a:tabLst/>
              <a:defRPr sz="3000" b="0" baseline="0">
                <a:latin typeface="Trebuchet MS" pitchFamily="34" charset="0"/>
              </a:defRPr>
            </a:lvl1pPr>
          </a:lstStyle>
          <a:p>
            <a:pPr lvl="0"/>
            <a:r>
              <a:rPr lang="en-US" dirty="0"/>
              <a:t>Insert speaker name</a:t>
            </a:r>
          </a:p>
        </p:txBody>
      </p:sp>
      <p:sp>
        <p:nvSpPr>
          <p:cNvPr id="3" name="Content Placeholder 2"/>
          <p:cNvSpPr>
            <a:spLocks noGrp="1"/>
          </p:cNvSpPr>
          <p:nvPr>
            <p:ph sz="quarter" idx="12" hasCustomPrompt="1"/>
          </p:nvPr>
        </p:nvSpPr>
        <p:spPr>
          <a:xfrm>
            <a:off x="457200" y="4343400"/>
            <a:ext cx="7772400" cy="838200"/>
          </a:xfrm>
          <a:prstGeom prst="rect">
            <a:avLst/>
          </a:prstGeom>
        </p:spPr>
        <p:txBody>
          <a:bodyPr/>
          <a:lstStyle>
            <a:lvl1pPr marL="0" indent="0">
              <a:buFontTx/>
              <a:buNone/>
              <a:defRPr sz="2200" baseline="0">
                <a:latin typeface="Trebuchet MS" pitchFamily="34" charset="0"/>
              </a:defRPr>
            </a:lvl1pPr>
          </a:lstStyle>
          <a:p>
            <a:pPr lvl="0"/>
            <a:r>
              <a:rPr lang="en-US" dirty="0"/>
              <a:t>Insert session date</a:t>
            </a:r>
            <a:br>
              <a:rPr lang="en-US" dirty="0"/>
            </a:br>
            <a:r>
              <a:rPr lang="en-US" dirty="0"/>
              <a:t>Insert session time</a:t>
            </a:r>
          </a:p>
        </p:txBody>
      </p:sp>
      <p:sp>
        <p:nvSpPr>
          <p:cNvPr id="4" name="Content Placeholder 3"/>
          <p:cNvSpPr>
            <a:spLocks noGrp="1"/>
          </p:cNvSpPr>
          <p:nvPr>
            <p:ph sz="quarter" idx="13" hasCustomPrompt="1"/>
          </p:nvPr>
        </p:nvSpPr>
        <p:spPr>
          <a:xfrm>
            <a:off x="457200" y="3429000"/>
            <a:ext cx="7772400" cy="304800"/>
          </a:xfrm>
          <a:prstGeom prst="rect">
            <a:avLst/>
          </a:prstGeom>
        </p:spPr>
        <p:txBody>
          <a:bodyPr/>
          <a:lstStyle>
            <a:lvl1pPr marL="0" indent="0">
              <a:buFontTx/>
              <a:buNone/>
              <a:defRPr sz="2200" baseline="0">
                <a:latin typeface="Trebuchet MS" pitchFamily="34" charset="0"/>
              </a:defRPr>
            </a:lvl1pPr>
          </a:lstStyle>
          <a:p>
            <a:pPr lvl="0"/>
            <a:r>
              <a:rPr lang="en-US" dirty="0"/>
              <a:t>Insert speaker title | Insert speaker institution</a:t>
            </a:r>
          </a:p>
        </p:txBody>
      </p:sp>
      <p:sp>
        <p:nvSpPr>
          <p:cNvPr id="6" name="Content Placeholder 10"/>
          <p:cNvSpPr>
            <a:spLocks noGrp="1"/>
          </p:cNvSpPr>
          <p:nvPr>
            <p:ph sz="quarter" idx="14" hasCustomPrompt="1"/>
          </p:nvPr>
        </p:nvSpPr>
        <p:spPr>
          <a:xfrm>
            <a:off x="7010400" y="152400"/>
            <a:ext cx="1524000" cy="304800"/>
          </a:xfrm>
          <a:prstGeom prst="rect">
            <a:avLst/>
          </a:prstGeom>
        </p:spPr>
        <p:txBody>
          <a:bodyPr/>
          <a:lstStyle>
            <a:lvl1pPr marL="0" marR="0" indent="0" algn="r" defTabSz="457200" rtl="0" eaLnBrk="0" fontAlgn="base" latinLnBrk="0" hangingPunct="0">
              <a:lnSpc>
                <a:spcPct val="100000"/>
              </a:lnSpc>
              <a:spcBef>
                <a:spcPct val="20000"/>
              </a:spcBef>
              <a:spcAft>
                <a:spcPct val="0"/>
              </a:spcAft>
              <a:buClrTx/>
              <a:buSzTx/>
              <a:buFontTx/>
              <a:buNone/>
              <a:tabLst/>
              <a:defRPr sz="1300" i="1">
                <a:solidFill>
                  <a:schemeClr val="tx1"/>
                </a:solidFill>
                <a:latin typeface="Trebuchet MS" pitchFamily="34" charset="0"/>
                <a:cs typeface="Arial" pitchFamily="34" charset="0"/>
              </a:defRPr>
            </a:lvl1pPr>
          </a:lstStyle>
          <a:p>
            <a:pPr lvl="0"/>
            <a:r>
              <a:rPr lang="en-US" i="1" dirty="0"/>
              <a:t>#</a:t>
            </a:r>
            <a:r>
              <a:rPr lang="en-US" i="1" dirty="0" err="1"/>
              <a:t>twitterhashtag</a:t>
            </a:r>
            <a:endParaRPr lang="en-US" dirty="0"/>
          </a:p>
        </p:txBody>
      </p:sp>
    </p:spTree>
    <p:extLst>
      <p:ext uri="{BB962C8B-B14F-4D97-AF65-F5344CB8AC3E}">
        <p14:creationId xmlns:p14="http://schemas.microsoft.com/office/powerpoint/2010/main" val="325428252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38792024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3239A76-4122-43D1-B96D-21D28F96834D}" type="datetimeFigureOut">
              <a:rPr lang="es-ES" smtClean="0"/>
              <a:pPr/>
              <a:t>04/02/2019</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9AF29F64-F08E-49F7-A658-5C38539D4000}" type="slidenum">
              <a:rPr lang="es-ES" smtClean="0"/>
              <a:pPr/>
              <a:t>‹#›</a:t>
            </a:fld>
            <a:endParaRPr lang="es-ES"/>
          </a:p>
        </p:txBody>
      </p:sp>
    </p:spTree>
    <p:extLst>
      <p:ext uri="{BB962C8B-B14F-4D97-AF65-F5344CB8AC3E}">
        <p14:creationId xmlns:p14="http://schemas.microsoft.com/office/powerpoint/2010/main" val="1604418918"/>
      </p:ext>
    </p:extLst>
  </p:cSld>
  <p:clrMapOvr>
    <a:masterClrMapping/>
  </p:clrMapOvr>
  <p:transition>
    <p:comb dir="vert"/>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Title and Bullets">
    <p:spTree>
      <p:nvGrpSpPr>
        <p:cNvPr id="1" name=""/>
        <p:cNvGrpSpPr/>
        <p:nvPr/>
      </p:nvGrpSpPr>
      <p:grpSpPr>
        <a:xfrm>
          <a:off x="0" y="0"/>
          <a:ext cx="0" cy="0"/>
          <a:chOff x="0" y="0"/>
          <a:chExt cx="0" cy="0"/>
        </a:xfrm>
      </p:grpSpPr>
      <p:sp>
        <p:nvSpPr>
          <p:cNvPr id="3" name="Text Placeholder 2"/>
          <p:cNvSpPr>
            <a:spLocks noGrp="1"/>
          </p:cNvSpPr>
          <p:nvPr>
            <p:ph type="body" sz="quarter" idx="10" hasCustomPrompt="1"/>
          </p:nvPr>
        </p:nvSpPr>
        <p:spPr>
          <a:xfrm>
            <a:off x="2819400" y="1828800"/>
            <a:ext cx="5943600" cy="4114800"/>
          </a:xfrm>
          <a:prstGeom prst="rect">
            <a:avLst/>
          </a:prstGeom>
        </p:spPr>
        <p:txBody>
          <a:bodyPr/>
          <a:lstStyle>
            <a:lvl1pPr>
              <a:defRPr sz="2200" baseline="0">
                <a:latin typeface="Trebuchet MS" pitchFamily="34" charset="0"/>
                <a:cs typeface="Arial" pitchFamily="34" charset="0"/>
              </a:defRPr>
            </a:lvl1pPr>
            <a:lvl2pPr>
              <a:defRPr sz="2200">
                <a:latin typeface="Trebuchet MS" pitchFamily="34" charset="0"/>
                <a:cs typeface="Arial" pitchFamily="34" charset="0"/>
              </a:defRPr>
            </a:lvl2pPr>
            <a:lvl3pPr>
              <a:defRPr sz="2200">
                <a:latin typeface="Trebuchet MS" pitchFamily="34" charset="0"/>
                <a:cs typeface="Arial" pitchFamily="34" charset="0"/>
              </a:defRPr>
            </a:lvl3pPr>
          </a:lstStyle>
          <a:p>
            <a:pPr lvl="0"/>
            <a:r>
              <a:rPr lang="en-US" dirty="0"/>
              <a:t>Insert bulleted text (at least 22 </a:t>
            </a:r>
            <a:r>
              <a:rPr lang="en-US" dirty="0" err="1"/>
              <a:t>pt</a:t>
            </a:r>
            <a:r>
              <a:rPr lang="en-US" dirty="0"/>
              <a:t>)</a:t>
            </a:r>
          </a:p>
          <a:p>
            <a:pPr lvl="1"/>
            <a:r>
              <a:rPr lang="en-US" dirty="0"/>
              <a:t>Second level</a:t>
            </a:r>
          </a:p>
          <a:p>
            <a:pPr lvl="2"/>
            <a:r>
              <a:rPr lang="en-US" dirty="0"/>
              <a:t>Third level</a:t>
            </a:r>
          </a:p>
        </p:txBody>
      </p:sp>
      <p:sp>
        <p:nvSpPr>
          <p:cNvPr id="12" name="Content Placeholder 11"/>
          <p:cNvSpPr>
            <a:spLocks noGrp="1"/>
          </p:cNvSpPr>
          <p:nvPr>
            <p:ph sz="quarter" idx="11" hasCustomPrompt="1"/>
          </p:nvPr>
        </p:nvSpPr>
        <p:spPr>
          <a:xfrm>
            <a:off x="533400" y="304800"/>
            <a:ext cx="2209800" cy="1752600"/>
          </a:xfrm>
          <a:prstGeom prst="rect">
            <a:avLst/>
          </a:prstGeom>
        </p:spPr>
        <p:txBody>
          <a:bodyPr/>
          <a:lstStyle>
            <a:lvl1pPr marL="0" indent="0">
              <a:buFontTx/>
              <a:buNone/>
              <a:defRPr sz="2800" b="1" baseline="0">
                <a:latin typeface="Trebuchet MS" pitchFamily="34" charset="0"/>
                <a:cs typeface="Arial" pitchFamily="34" charset="0"/>
              </a:defRPr>
            </a:lvl1pPr>
          </a:lstStyle>
          <a:p>
            <a:pPr lvl="0"/>
            <a:r>
              <a:rPr lang="en-US" dirty="0"/>
              <a:t>INSERT HEADLINE IN ALL CAPS (28 PT)</a:t>
            </a:r>
          </a:p>
        </p:txBody>
      </p:sp>
    </p:spTree>
    <p:extLst>
      <p:ext uri="{BB962C8B-B14F-4D97-AF65-F5344CB8AC3E}">
        <p14:creationId xmlns:p14="http://schemas.microsoft.com/office/powerpoint/2010/main" val="7311423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995862"/>
            <a:ext cx="9144000" cy="1862138"/>
          </a:xfrm>
          <a:prstGeom prst="rect">
            <a:avLst/>
          </a:prstGeom>
        </p:spPr>
      </p:pic>
      <p:sp>
        <p:nvSpPr>
          <p:cNvPr id="2" name="Title 1"/>
          <p:cNvSpPr>
            <a:spLocks noGrp="1"/>
          </p:cNvSpPr>
          <p:nvPr>
            <p:ph type="title"/>
          </p:nvPr>
        </p:nvSpPr>
        <p:spPr>
          <a:xfrm>
            <a:off x="594360" y="753534"/>
            <a:ext cx="7955280" cy="2801935"/>
          </a:xfrm>
        </p:spPr>
        <p:txBody>
          <a:bodyPr anchor="b">
            <a:normAutofit/>
          </a:bodyPr>
          <a:lstStyle>
            <a:lvl1pPr algn="r">
              <a:defRPr sz="4000"/>
            </a:lvl1pPr>
          </a:lstStyle>
          <a:p>
            <a:r>
              <a:rPr lang="en-US"/>
              <a:t>Click to edit Master title style</a:t>
            </a:r>
            <a:endParaRPr lang="en-US" dirty="0"/>
          </a:p>
        </p:txBody>
      </p:sp>
      <p:sp>
        <p:nvSpPr>
          <p:cNvPr id="3" name="Text Placeholder 2"/>
          <p:cNvSpPr>
            <a:spLocks noGrp="1"/>
          </p:cNvSpPr>
          <p:nvPr>
            <p:ph type="body" idx="1"/>
          </p:nvPr>
        </p:nvSpPr>
        <p:spPr>
          <a:xfrm>
            <a:off x="594360" y="3641726"/>
            <a:ext cx="7955281" cy="1354134"/>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5562176" y="381001"/>
            <a:ext cx="2183130" cy="365125"/>
          </a:xfrm>
        </p:spPr>
        <p:txBody>
          <a:bodyPr/>
          <a:lstStyle>
            <a:lvl1pPr algn="r">
              <a:defRPr/>
            </a:lvl1pPr>
          </a:lstStyle>
          <a:p>
            <a:fld id="{63239A76-4122-43D1-B96D-21D28F96834D}" type="datetimeFigureOut">
              <a:rPr lang="es-ES" smtClean="0"/>
              <a:pPr/>
              <a:t>04/02/2019</a:t>
            </a:fld>
            <a:endParaRPr lang="es-ES"/>
          </a:p>
        </p:txBody>
      </p:sp>
      <p:sp>
        <p:nvSpPr>
          <p:cNvPr id="5" name="Footer Placeholder 4"/>
          <p:cNvSpPr>
            <a:spLocks noGrp="1"/>
          </p:cNvSpPr>
          <p:nvPr>
            <p:ph type="ftr" sz="quarter" idx="11"/>
          </p:nvPr>
        </p:nvSpPr>
        <p:spPr>
          <a:xfrm>
            <a:off x="594360" y="381001"/>
            <a:ext cx="4830656" cy="365125"/>
          </a:xfrm>
        </p:spPr>
        <p:txBody>
          <a:bodyPr/>
          <a:lstStyle/>
          <a:p>
            <a:endParaRPr lang="es-ES"/>
          </a:p>
        </p:txBody>
      </p:sp>
      <p:sp>
        <p:nvSpPr>
          <p:cNvPr id="6" name="Slide Number Placeholder 5"/>
          <p:cNvSpPr>
            <a:spLocks noGrp="1"/>
          </p:cNvSpPr>
          <p:nvPr>
            <p:ph type="sldNum" sz="quarter" idx="12"/>
          </p:nvPr>
        </p:nvSpPr>
        <p:spPr>
          <a:xfrm>
            <a:off x="7882466" y="381001"/>
            <a:ext cx="667173" cy="365125"/>
          </a:xfrm>
        </p:spPr>
        <p:txBody>
          <a:bodyPr/>
          <a:lstStyle/>
          <a:p>
            <a:fld id="{9AF29F64-F08E-49F7-A658-5C38539D4000}" type="slidenum">
              <a:rPr lang="es-ES" smtClean="0"/>
              <a:pPr/>
              <a:t>‹#›</a:t>
            </a:fld>
            <a:endParaRPr lang="es-ES"/>
          </a:p>
        </p:txBody>
      </p:sp>
    </p:spTree>
    <p:extLst>
      <p:ext uri="{BB962C8B-B14F-4D97-AF65-F5344CB8AC3E}">
        <p14:creationId xmlns:p14="http://schemas.microsoft.com/office/powerpoint/2010/main" val="1854475805"/>
      </p:ext>
    </p:extLst>
  </p:cSld>
  <p:clrMapOvr>
    <a:masterClrMapping/>
  </p:clrMapOvr>
  <p:transition>
    <p:comb dir="vert"/>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94360" y="2194560"/>
            <a:ext cx="3910579" cy="406908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2099" y="2194560"/>
            <a:ext cx="3907540" cy="406908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3239A76-4122-43D1-B96D-21D28F96834D}" type="datetimeFigureOut">
              <a:rPr lang="es-ES" smtClean="0"/>
              <a:pPr/>
              <a:t>04/02/2019</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9AF29F64-F08E-49F7-A658-5C38539D4000}" type="slidenum">
              <a:rPr lang="es-ES" smtClean="0"/>
              <a:pPr/>
              <a:t>‹#›</a:t>
            </a:fld>
            <a:endParaRPr lang="es-ES"/>
          </a:p>
        </p:txBody>
      </p:sp>
    </p:spTree>
    <p:extLst>
      <p:ext uri="{BB962C8B-B14F-4D97-AF65-F5344CB8AC3E}">
        <p14:creationId xmlns:p14="http://schemas.microsoft.com/office/powerpoint/2010/main" val="1438071247"/>
      </p:ext>
    </p:extLst>
  </p:cSld>
  <p:clrMapOvr>
    <a:masterClrMapping/>
  </p:clrMapOvr>
  <p:transition>
    <p:comb dir="vert"/>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171700" y="762000"/>
            <a:ext cx="6377940" cy="1295400"/>
          </a:xfrm>
        </p:spPr>
        <p:txBody>
          <a:bodyPr/>
          <a:lstStyle/>
          <a:p>
            <a:r>
              <a:rPr lang="en-US"/>
              <a:t>Click to edit Master title style</a:t>
            </a:r>
            <a:endParaRPr lang="en-US" dirty="0"/>
          </a:p>
        </p:txBody>
      </p:sp>
      <p:sp>
        <p:nvSpPr>
          <p:cNvPr id="3" name="Text Placeholder 2"/>
          <p:cNvSpPr>
            <a:spLocks noGrp="1"/>
          </p:cNvSpPr>
          <p:nvPr>
            <p:ph type="body" idx="1"/>
          </p:nvPr>
        </p:nvSpPr>
        <p:spPr>
          <a:xfrm>
            <a:off x="821279" y="2183802"/>
            <a:ext cx="3683659"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94359" y="3132667"/>
            <a:ext cx="3910579" cy="31309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869018" y="2183802"/>
            <a:ext cx="368062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2098" y="3132667"/>
            <a:ext cx="3907541" cy="31309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3239A76-4122-43D1-B96D-21D28F96834D}" type="datetimeFigureOut">
              <a:rPr lang="es-ES" smtClean="0"/>
              <a:pPr/>
              <a:t>04/02/2019</a:t>
            </a:fld>
            <a:endParaRPr lang="es-ES"/>
          </a:p>
        </p:txBody>
      </p:sp>
      <p:sp>
        <p:nvSpPr>
          <p:cNvPr id="8" name="Footer Placeholder 7"/>
          <p:cNvSpPr>
            <a:spLocks noGrp="1"/>
          </p:cNvSpPr>
          <p:nvPr>
            <p:ph type="ftr" sz="quarter" idx="11"/>
          </p:nvPr>
        </p:nvSpPr>
        <p:spPr/>
        <p:txBody>
          <a:bodyPr/>
          <a:lstStyle/>
          <a:p>
            <a:endParaRPr lang="es-ES"/>
          </a:p>
        </p:txBody>
      </p:sp>
      <p:sp>
        <p:nvSpPr>
          <p:cNvPr id="9" name="Slide Number Placeholder 8"/>
          <p:cNvSpPr>
            <a:spLocks noGrp="1"/>
          </p:cNvSpPr>
          <p:nvPr>
            <p:ph type="sldNum" sz="quarter" idx="12"/>
          </p:nvPr>
        </p:nvSpPr>
        <p:spPr/>
        <p:txBody>
          <a:bodyPr/>
          <a:lstStyle/>
          <a:p>
            <a:fld id="{9AF29F64-F08E-49F7-A658-5C38539D4000}" type="slidenum">
              <a:rPr lang="es-ES" smtClean="0"/>
              <a:pPr/>
              <a:t>‹#›</a:t>
            </a:fld>
            <a:endParaRPr lang="es-ES"/>
          </a:p>
        </p:txBody>
      </p:sp>
    </p:spTree>
    <p:extLst>
      <p:ext uri="{BB962C8B-B14F-4D97-AF65-F5344CB8AC3E}">
        <p14:creationId xmlns:p14="http://schemas.microsoft.com/office/powerpoint/2010/main" val="844811793"/>
      </p:ext>
    </p:extLst>
  </p:cSld>
  <p:clrMapOvr>
    <a:masterClrMapping/>
  </p:clrMapOvr>
  <p:transition>
    <p:comb dir="vert"/>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3239A76-4122-43D1-B96D-21D28F96834D}" type="datetimeFigureOut">
              <a:rPr lang="es-ES" smtClean="0"/>
              <a:pPr/>
              <a:t>04/02/2019</a:t>
            </a:fld>
            <a:endParaRPr lang="es-ES"/>
          </a:p>
        </p:txBody>
      </p:sp>
      <p:sp>
        <p:nvSpPr>
          <p:cNvPr id="4" name="Footer Placeholder 3"/>
          <p:cNvSpPr>
            <a:spLocks noGrp="1"/>
          </p:cNvSpPr>
          <p:nvPr>
            <p:ph type="ftr" sz="quarter" idx="11"/>
          </p:nvPr>
        </p:nvSpPr>
        <p:spPr/>
        <p:txBody>
          <a:bodyPr/>
          <a:lstStyle/>
          <a:p>
            <a:endParaRPr lang="es-ES"/>
          </a:p>
        </p:txBody>
      </p:sp>
      <p:sp>
        <p:nvSpPr>
          <p:cNvPr id="5" name="Slide Number Placeholder 4"/>
          <p:cNvSpPr>
            <a:spLocks noGrp="1"/>
          </p:cNvSpPr>
          <p:nvPr>
            <p:ph type="sldNum" sz="quarter" idx="12"/>
          </p:nvPr>
        </p:nvSpPr>
        <p:spPr/>
        <p:txBody>
          <a:bodyPr/>
          <a:lstStyle/>
          <a:p>
            <a:fld id="{9AF29F64-F08E-49F7-A658-5C38539D4000}" type="slidenum">
              <a:rPr lang="es-ES" smtClean="0"/>
              <a:pPr/>
              <a:t>‹#›</a:t>
            </a:fld>
            <a:endParaRPr lang="es-ES"/>
          </a:p>
        </p:txBody>
      </p:sp>
    </p:spTree>
    <p:extLst>
      <p:ext uri="{BB962C8B-B14F-4D97-AF65-F5344CB8AC3E}">
        <p14:creationId xmlns:p14="http://schemas.microsoft.com/office/powerpoint/2010/main" val="2069908506"/>
      </p:ext>
    </p:extLst>
  </p:cSld>
  <p:clrMapOvr>
    <a:masterClrMapping/>
  </p:clrMapOvr>
  <p:transition>
    <p:comb dir="vert"/>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239A76-4122-43D1-B96D-21D28F96834D}" type="datetimeFigureOut">
              <a:rPr lang="es-ES" smtClean="0"/>
              <a:pPr/>
              <a:t>04/02/2019</a:t>
            </a:fld>
            <a:endParaRPr lang="es-ES"/>
          </a:p>
        </p:txBody>
      </p:sp>
      <p:sp>
        <p:nvSpPr>
          <p:cNvPr id="3" name="Footer Placeholder 2"/>
          <p:cNvSpPr>
            <a:spLocks noGrp="1"/>
          </p:cNvSpPr>
          <p:nvPr>
            <p:ph type="ftr" sz="quarter" idx="11"/>
          </p:nvPr>
        </p:nvSpPr>
        <p:spPr/>
        <p:txBody>
          <a:bodyPr/>
          <a:lstStyle/>
          <a:p>
            <a:endParaRPr lang="es-ES"/>
          </a:p>
        </p:txBody>
      </p:sp>
      <p:sp>
        <p:nvSpPr>
          <p:cNvPr id="4" name="Slide Number Placeholder 3"/>
          <p:cNvSpPr>
            <a:spLocks noGrp="1"/>
          </p:cNvSpPr>
          <p:nvPr>
            <p:ph type="sldNum" sz="quarter" idx="12"/>
          </p:nvPr>
        </p:nvSpPr>
        <p:spPr/>
        <p:txBody>
          <a:bodyPr/>
          <a:lstStyle/>
          <a:p>
            <a:fld id="{9AF29F64-F08E-49F7-A658-5C38539D4000}" type="slidenum">
              <a:rPr lang="es-ES" smtClean="0"/>
              <a:pPr/>
              <a:t>‹#›</a:t>
            </a:fld>
            <a:endParaRPr lang="es-ES"/>
          </a:p>
        </p:txBody>
      </p:sp>
    </p:spTree>
    <p:extLst>
      <p:ext uri="{BB962C8B-B14F-4D97-AF65-F5344CB8AC3E}">
        <p14:creationId xmlns:p14="http://schemas.microsoft.com/office/powerpoint/2010/main" val="4219739169"/>
      </p:ext>
    </p:extLst>
  </p:cSld>
  <p:clrMapOvr>
    <a:masterClrMapping/>
  </p:clrMapOvr>
  <p:transition>
    <p:comb dir="vert"/>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4360" y="1524000"/>
            <a:ext cx="3086100" cy="1600200"/>
          </a:xfrm>
        </p:spPr>
        <p:txBody>
          <a:bodyPr anchor="b"/>
          <a:lstStyle>
            <a:lvl1pPr algn="l">
              <a:defRPr sz="3200"/>
            </a:lvl1pPr>
          </a:lstStyle>
          <a:p>
            <a:r>
              <a:rPr lang="en-US"/>
              <a:t>Click to edit Master title style</a:t>
            </a:r>
            <a:endParaRPr lang="en-US" dirty="0"/>
          </a:p>
        </p:txBody>
      </p:sp>
      <p:sp>
        <p:nvSpPr>
          <p:cNvPr id="3" name="Content Placeholder 2"/>
          <p:cNvSpPr>
            <a:spLocks noGrp="1"/>
          </p:cNvSpPr>
          <p:nvPr>
            <p:ph idx="1"/>
          </p:nvPr>
        </p:nvSpPr>
        <p:spPr>
          <a:xfrm>
            <a:off x="3886200" y="746760"/>
            <a:ext cx="4663440" cy="5516880"/>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94360" y="3124200"/>
            <a:ext cx="3086100" cy="313944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3239A76-4122-43D1-B96D-21D28F96834D}" type="datetimeFigureOut">
              <a:rPr lang="es-ES" smtClean="0"/>
              <a:pPr/>
              <a:t>04/02/2019</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9AF29F64-F08E-49F7-A658-5C38539D4000}" type="slidenum">
              <a:rPr lang="es-ES" smtClean="0"/>
              <a:pPr/>
              <a:t>‹#›</a:t>
            </a:fld>
            <a:endParaRPr lang="es-ES"/>
          </a:p>
        </p:txBody>
      </p:sp>
    </p:spTree>
    <p:extLst>
      <p:ext uri="{BB962C8B-B14F-4D97-AF65-F5344CB8AC3E}">
        <p14:creationId xmlns:p14="http://schemas.microsoft.com/office/powerpoint/2010/main" val="505004678"/>
      </p:ext>
    </p:extLst>
  </p:cSld>
  <p:clrMapOvr>
    <a:masterClrMapping/>
  </p:clrMapOvr>
  <p:transition>
    <p:comb dir="vert"/>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4360" y="1524000"/>
            <a:ext cx="4075730" cy="1600200"/>
          </a:xfrm>
        </p:spPr>
        <p:txBody>
          <a:bodyPr anchor="b"/>
          <a:lstStyle>
            <a:lvl1pPr algn="l">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877524" y="751242"/>
            <a:ext cx="3674234" cy="5512398"/>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594360" y="3124200"/>
            <a:ext cx="4075730" cy="313944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3239A76-4122-43D1-B96D-21D28F96834D}" type="datetimeFigureOut">
              <a:rPr lang="es-ES" smtClean="0"/>
              <a:pPr/>
              <a:t>04/02/2019</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9AF29F64-F08E-49F7-A658-5C38539D4000}" type="slidenum">
              <a:rPr lang="es-ES" smtClean="0"/>
              <a:pPr/>
              <a:t>‹#›</a:t>
            </a:fld>
            <a:endParaRPr lang="es-ES"/>
          </a:p>
        </p:txBody>
      </p:sp>
    </p:spTree>
    <p:extLst>
      <p:ext uri="{BB962C8B-B14F-4D97-AF65-F5344CB8AC3E}">
        <p14:creationId xmlns:p14="http://schemas.microsoft.com/office/powerpoint/2010/main" val="2242975673"/>
      </p:ext>
    </p:extLst>
  </p:cSld>
  <p:clrMapOvr>
    <a:masterClrMapping/>
  </p:clrMapOvr>
  <p:transition>
    <p:comb dir="vert"/>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C0-HD-TOP.png"/>
          <p:cNvPicPr>
            <a:picLocks noChangeAspect="1"/>
          </p:cNvPicPr>
          <p:nvPr/>
        </p:nvPicPr>
        <p:blipFill>
          <a:blip r:embed="rId22">
            <a:extLst>
              <a:ext uri="{28A0092B-C50C-407E-A947-70E740481C1C}">
                <a14:useLocalDpi xmlns:a14="http://schemas.microsoft.com/office/drawing/2010/main" val="0"/>
              </a:ext>
            </a:extLst>
          </a:blip>
          <a:stretch>
            <a:fillRect/>
          </a:stretch>
        </p:blipFill>
        <p:spPr>
          <a:xfrm>
            <a:off x="0" y="0"/>
            <a:ext cx="9144000" cy="1081088"/>
          </a:xfrm>
          <a:prstGeom prst="rect">
            <a:avLst/>
          </a:prstGeom>
        </p:spPr>
      </p:pic>
      <p:sp>
        <p:nvSpPr>
          <p:cNvPr id="2" name="Title Placeholder 1"/>
          <p:cNvSpPr>
            <a:spLocks noGrp="1"/>
          </p:cNvSpPr>
          <p:nvPr>
            <p:ph type="title"/>
          </p:nvPr>
        </p:nvSpPr>
        <p:spPr>
          <a:xfrm>
            <a:off x="2171700" y="764373"/>
            <a:ext cx="6377940" cy="129302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94360" y="2194560"/>
            <a:ext cx="7955280" cy="406908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412230" y="6356351"/>
            <a:ext cx="213741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3239A76-4122-43D1-B96D-21D28F96834D}" type="datetimeFigureOut">
              <a:rPr lang="es-ES" smtClean="0"/>
              <a:pPr/>
              <a:t>04/02/2019</a:t>
            </a:fld>
            <a:endParaRPr lang="es-ES"/>
          </a:p>
        </p:txBody>
      </p:sp>
      <p:sp>
        <p:nvSpPr>
          <p:cNvPr id="5" name="Footer Placeholder 4"/>
          <p:cNvSpPr>
            <a:spLocks noGrp="1"/>
          </p:cNvSpPr>
          <p:nvPr>
            <p:ph type="ftr" sz="quarter" idx="3"/>
          </p:nvPr>
        </p:nvSpPr>
        <p:spPr>
          <a:xfrm>
            <a:off x="594360" y="6355846"/>
            <a:ext cx="568071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s-ES"/>
          </a:p>
        </p:txBody>
      </p:sp>
      <p:sp>
        <p:nvSpPr>
          <p:cNvPr id="6" name="Slide Number Placeholder 5"/>
          <p:cNvSpPr>
            <a:spLocks noGrp="1"/>
          </p:cNvSpPr>
          <p:nvPr>
            <p:ph type="sldNum" sz="quarter" idx="4"/>
          </p:nvPr>
        </p:nvSpPr>
        <p:spPr>
          <a:xfrm>
            <a:off x="6572250" y="381001"/>
            <a:ext cx="197739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9AF29F64-F08E-49F7-A658-5C38539D4000}" type="slidenum">
              <a:rPr lang="es-ES" smtClean="0"/>
              <a:pPr/>
              <a:t>‹#›</a:t>
            </a:fld>
            <a:endParaRPr lang="es-ES"/>
          </a:p>
        </p:txBody>
      </p:sp>
    </p:spTree>
    <p:extLst>
      <p:ext uri="{BB962C8B-B14F-4D97-AF65-F5344CB8AC3E}">
        <p14:creationId xmlns:p14="http://schemas.microsoft.com/office/powerpoint/2010/main" val="2074969281"/>
      </p:ext>
    </p:extLst>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 id="2147483710" r:id="rId14"/>
    <p:sldLayoutId id="2147483711" r:id="rId15"/>
    <p:sldLayoutId id="2147483712" r:id="rId16"/>
    <p:sldLayoutId id="2147483713" r:id="rId17"/>
    <p:sldLayoutId id="2147483715" r:id="rId18"/>
    <p:sldLayoutId id="2147483716" r:id="rId19"/>
    <p:sldLayoutId id="2147483718" r:id="rId20"/>
  </p:sldLayoutIdLst>
  <p:transition>
    <p:comb dir="vert"/>
  </p:transition>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sz="quarter" idx="10"/>
          </p:nvPr>
        </p:nvSpPr>
        <p:spPr>
          <a:xfrm flipH="1">
            <a:off x="9601199" y="1"/>
            <a:ext cx="152399" cy="152400"/>
          </a:xfrm>
        </p:spPr>
        <p:txBody>
          <a:bodyPr>
            <a:normAutofit fontScale="25000" lnSpcReduction="20000"/>
          </a:bodyPr>
          <a:lstStyle/>
          <a:p>
            <a:endParaRPr lang="en-US" dirty="0"/>
          </a:p>
        </p:txBody>
      </p:sp>
      <p:sp>
        <p:nvSpPr>
          <p:cNvPr id="6" name="Content Placeholder 5"/>
          <p:cNvSpPr>
            <a:spLocks noGrp="1"/>
          </p:cNvSpPr>
          <p:nvPr>
            <p:ph sz="quarter" idx="11"/>
          </p:nvPr>
        </p:nvSpPr>
        <p:spPr>
          <a:xfrm>
            <a:off x="457200" y="1295400"/>
            <a:ext cx="7772400" cy="3886200"/>
          </a:xfrm>
        </p:spPr>
        <p:txBody>
          <a:bodyPr/>
          <a:lstStyle/>
          <a:p>
            <a:pPr algn="ctr"/>
            <a:r>
              <a:rPr lang="en-US" sz="3200" b="1" dirty="0"/>
              <a:t>Effective Communications in Academia</a:t>
            </a:r>
          </a:p>
          <a:p>
            <a:pPr algn="ctr"/>
            <a:endParaRPr lang="en-US" sz="3600" b="1" dirty="0"/>
          </a:p>
          <a:p>
            <a:pPr algn="ctr"/>
            <a:r>
              <a:rPr lang="en-US" sz="3600" b="1" dirty="0"/>
              <a:t>Domenick J Pinto</a:t>
            </a:r>
          </a:p>
          <a:p>
            <a:pPr algn="ctr"/>
            <a:r>
              <a:rPr lang="en-US" sz="3600" b="1" dirty="0"/>
              <a:t>Director, MSCSIT</a:t>
            </a:r>
          </a:p>
          <a:p>
            <a:pPr algn="ctr"/>
            <a:r>
              <a:rPr lang="en-US" sz="1800" b="1" dirty="0"/>
              <a:t>(formerly Director , School of Computing)</a:t>
            </a:r>
            <a:endParaRPr lang="en-US" sz="1600" b="1" dirty="0"/>
          </a:p>
        </p:txBody>
      </p:sp>
      <p:sp>
        <p:nvSpPr>
          <p:cNvPr id="7" name="Content Placeholder 6"/>
          <p:cNvSpPr>
            <a:spLocks noGrp="1"/>
          </p:cNvSpPr>
          <p:nvPr>
            <p:ph sz="quarter" idx="12"/>
          </p:nvPr>
        </p:nvSpPr>
        <p:spPr>
          <a:xfrm>
            <a:off x="457200" y="5029200"/>
            <a:ext cx="7772400" cy="1143000"/>
          </a:xfrm>
        </p:spPr>
        <p:txBody>
          <a:bodyPr>
            <a:normAutofit/>
          </a:bodyPr>
          <a:lstStyle/>
          <a:p>
            <a:r>
              <a:rPr lang="en-US" dirty="0"/>
              <a:t>		    Thursday , Feb 7, 2019</a:t>
            </a:r>
          </a:p>
          <a:p>
            <a:r>
              <a:rPr lang="en-US" dirty="0"/>
              <a:t>		</a:t>
            </a:r>
          </a:p>
        </p:txBody>
      </p:sp>
      <p:sp>
        <p:nvSpPr>
          <p:cNvPr id="10" name="Content Placeholder 9"/>
          <p:cNvSpPr>
            <a:spLocks noGrp="1"/>
          </p:cNvSpPr>
          <p:nvPr>
            <p:ph sz="quarter" idx="14"/>
          </p:nvPr>
        </p:nvSpPr>
        <p:spPr>
          <a:xfrm flipV="1">
            <a:off x="9753598" y="-76199"/>
            <a:ext cx="381000" cy="152400"/>
          </a:xfrm>
        </p:spPr>
        <p:txBody>
          <a:bodyPr>
            <a:normAutofit fontScale="40000" lnSpcReduction="20000"/>
          </a:bodyPr>
          <a:lstStyle/>
          <a:p>
            <a:endParaRPr lang="en-US" dirty="0"/>
          </a:p>
        </p:txBody>
      </p:sp>
      <p:sp>
        <p:nvSpPr>
          <p:cNvPr id="3" name="Content Placeholder 2">
            <a:extLst>
              <a:ext uri="{FF2B5EF4-FFF2-40B4-BE49-F238E27FC236}">
                <a16:creationId xmlns:a16="http://schemas.microsoft.com/office/drawing/2014/main" id="{12AB3520-C8FE-4493-9FB8-472BC6CADF02}"/>
              </a:ext>
            </a:extLst>
          </p:cNvPr>
          <p:cNvSpPr>
            <a:spLocks noGrp="1"/>
          </p:cNvSpPr>
          <p:nvPr>
            <p:ph sz="quarter" idx="13"/>
          </p:nvPr>
        </p:nvSpPr>
        <p:spPr>
          <a:xfrm flipV="1">
            <a:off x="457200" y="7162800"/>
            <a:ext cx="7772400" cy="609600"/>
          </a:xfrm>
        </p:spPr>
        <p:txBody>
          <a:bodyPr>
            <a:normAutofit/>
          </a:bodyPr>
          <a:lstStyle/>
          <a:p>
            <a:endParaRPr lang="en-US" dirty="0"/>
          </a:p>
        </p:txBody>
      </p:sp>
    </p:spTree>
    <p:extLst>
      <p:ext uri="{BB962C8B-B14F-4D97-AF65-F5344CB8AC3E}">
        <p14:creationId xmlns:p14="http://schemas.microsoft.com/office/powerpoint/2010/main" val="7332120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4350" y="304801"/>
            <a:ext cx="8115300" cy="990600"/>
          </a:xfrm>
        </p:spPr>
        <p:txBody>
          <a:bodyPr/>
          <a:lstStyle/>
          <a:p>
            <a:pPr algn="ctr"/>
            <a:r>
              <a:rPr lang="en-US" dirty="0"/>
              <a:t>Active listening</a:t>
            </a:r>
          </a:p>
        </p:txBody>
      </p:sp>
      <p:sp>
        <p:nvSpPr>
          <p:cNvPr id="3" name="Content Placeholder 2"/>
          <p:cNvSpPr>
            <a:spLocks noGrp="1"/>
          </p:cNvSpPr>
          <p:nvPr>
            <p:ph idx="1"/>
          </p:nvPr>
        </p:nvSpPr>
        <p:spPr>
          <a:xfrm>
            <a:off x="514350" y="1371600"/>
            <a:ext cx="8115300" cy="4495800"/>
          </a:xfrm>
        </p:spPr>
        <p:txBody>
          <a:bodyPr>
            <a:normAutofit fontScale="92500"/>
          </a:bodyPr>
          <a:lstStyle/>
          <a:p>
            <a:pPr marL="0" indent="0">
              <a:buNone/>
            </a:pPr>
            <a:r>
              <a:rPr lang="en-US" b="1" u="sng" dirty="0"/>
              <a:t>EXERCISE</a:t>
            </a:r>
          </a:p>
          <a:p>
            <a:pPr marL="0" indent="0">
              <a:buNone/>
            </a:pPr>
            <a:r>
              <a:rPr lang="en-US" sz="2400" b="1" dirty="0"/>
              <a:t>I will read aloud twelve words that are related….</a:t>
            </a:r>
          </a:p>
          <a:p>
            <a:pPr marL="0" indent="0">
              <a:buNone/>
            </a:pPr>
            <a:r>
              <a:rPr lang="en-US" sz="2400" b="1" dirty="0"/>
              <a:t>After I finish write down as many words as you can remember in 2 minutes</a:t>
            </a:r>
          </a:p>
          <a:p>
            <a:pPr marL="0" indent="0">
              <a:buNone/>
            </a:pPr>
            <a:r>
              <a:rPr lang="en-US" sz="2400" b="1" dirty="0"/>
              <a:t>Do NOT write until I am done….ALSO TRY TO FIGURE OUT WHICH WORD IS MISSING and which word is repeated</a:t>
            </a:r>
          </a:p>
          <a:p>
            <a:pPr marL="0" indent="0">
              <a:buNone/>
            </a:pPr>
            <a:r>
              <a:rPr lang="en-US" sz="2400" b="1" dirty="0"/>
              <a:t>We will then ask each table to </a:t>
            </a:r>
            <a:r>
              <a:rPr lang="en-US" sz="2400" b="1" dirty="0" smtClean="0"/>
              <a:t>indicate the </a:t>
            </a:r>
            <a:r>
              <a:rPr lang="en-US" sz="2400" b="1" dirty="0"/>
              <a:t>average number of words remembered</a:t>
            </a:r>
          </a:p>
          <a:p>
            <a:pPr marL="0" indent="0">
              <a:buNone/>
            </a:pPr>
            <a:r>
              <a:rPr lang="en-US" sz="2000" dirty="0"/>
              <a:t>EXAMPLE</a:t>
            </a:r>
          </a:p>
          <a:p>
            <a:pPr marL="0" indent="0">
              <a:buNone/>
            </a:pPr>
            <a:r>
              <a:rPr lang="en-US" sz="2000" i="1" dirty="0"/>
              <a:t>cat tiger lion wolf elephant cat fox panther horse cow parrot cat</a:t>
            </a:r>
          </a:p>
          <a:p>
            <a:pPr marL="0" indent="0">
              <a:buNone/>
            </a:pPr>
            <a:r>
              <a:rPr lang="en-US" sz="2000" i="1" dirty="0"/>
              <a:t>All are animals…..what's missing? </a:t>
            </a:r>
          </a:p>
        </p:txBody>
      </p:sp>
    </p:spTree>
    <p:extLst>
      <p:ext uri="{BB962C8B-B14F-4D97-AF65-F5344CB8AC3E}">
        <p14:creationId xmlns:p14="http://schemas.microsoft.com/office/powerpoint/2010/main" val="856521907"/>
      </p:ext>
    </p:extLst>
  </p:cSld>
  <p:clrMapOvr>
    <a:masterClrMapping/>
  </p:clrMapOvr>
  <p:transition>
    <p:comb dir="vert"/>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71169" y="304800"/>
            <a:ext cx="9072832" cy="2095501"/>
          </a:xfrm>
        </p:spPr>
        <p:txBody>
          <a:bodyPr>
            <a:noAutofit/>
          </a:bodyPr>
          <a:lstStyle/>
          <a:p>
            <a:pPr algn="ctr"/>
            <a:r>
              <a:rPr lang="en-US" sz="3600" b="1" dirty="0"/>
              <a:t>Communication:</a:t>
            </a:r>
            <a:br>
              <a:rPr lang="en-US" sz="3600" b="1" dirty="0"/>
            </a:br>
            <a:r>
              <a:rPr lang="en-US" sz="3600" b="1" dirty="0"/>
              <a:t>LISTENING </a:t>
            </a:r>
            <a:br>
              <a:rPr lang="en-US" sz="3600" b="1" dirty="0"/>
            </a:br>
            <a:r>
              <a:rPr lang="en-US" sz="3600" b="1" dirty="0"/>
              <a:t>Essential Skills for Chairs</a:t>
            </a:r>
            <a:br>
              <a:rPr lang="en-US" sz="3600" b="1" dirty="0"/>
            </a:br>
            <a:endParaRPr lang="en-US" sz="2400" b="1" dirty="0"/>
          </a:p>
        </p:txBody>
      </p:sp>
      <p:sp>
        <p:nvSpPr>
          <p:cNvPr id="2" name="Content Placeholder 1"/>
          <p:cNvSpPr>
            <a:spLocks noGrp="1"/>
          </p:cNvSpPr>
          <p:nvPr>
            <p:ph idx="1"/>
          </p:nvPr>
        </p:nvSpPr>
        <p:spPr>
          <a:xfrm>
            <a:off x="514350" y="2286001"/>
            <a:ext cx="8115300" cy="3235264"/>
          </a:xfrm>
        </p:spPr>
        <p:txBody>
          <a:bodyPr>
            <a:noAutofit/>
          </a:bodyPr>
          <a:lstStyle/>
          <a:p>
            <a:r>
              <a:rPr lang="en-US" sz="2400" b="1" dirty="0"/>
              <a:t>Be willing to LISTEN to the faculty member</a:t>
            </a:r>
          </a:p>
          <a:p>
            <a:r>
              <a:rPr lang="en-US" sz="2400" b="1" dirty="0"/>
              <a:t>Avoid the use of the word “you” and try to use “we” instead</a:t>
            </a:r>
          </a:p>
          <a:p>
            <a:r>
              <a:rPr lang="en-US" sz="2400" b="1" dirty="0"/>
              <a:t>Make certain that the faculty member understands the “department’s” position and that you understand their position on the issue</a:t>
            </a:r>
          </a:p>
          <a:p>
            <a:r>
              <a:rPr lang="en-US" sz="2400" b="1" dirty="0"/>
              <a:t>Help resolve the </a:t>
            </a:r>
            <a:r>
              <a:rPr lang="en-US" sz="2400" b="1" dirty="0" err="1"/>
              <a:t>issue..compromise</a:t>
            </a:r>
            <a:r>
              <a:rPr lang="en-US" sz="2400" b="1" dirty="0"/>
              <a:t> may be needed</a:t>
            </a:r>
          </a:p>
          <a:p>
            <a:r>
              <a:rPr lang="en-US" sz="2400" b="1" dirty="0"/>
              <a:t>Be firm and strong if you need to be without showing anger</a:t>
            </a:r>
          </a:p>
        </p:txBody>
      </p:sp>
    </p:spTree>
    <p:extLst>
      <p:ext uri="{BB962C8B-B14F-4D97-AF65-F5344CB8AC3E}">
        <p14:creationId xmlns:p14="http://schemas.microsoft.com/office/powerpoint/2010/main" val="24166718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4350" y="0"/>
            <a:ext cx="8115300" cy="2400301"/>
          </a:xfrm>
        </p:spPr>
        <p:txBody>
          <a:bodyPr/>
          <a:lstStyle/>
          <a:p>
            <a:pPr algn="ctr"/>
            <a:r>
              <a:rPr lang="en-US" dirty="0"/>
              <a:t>Receiving , Evaluating and Acting on complaints</a:t>
            </a:r>
          </a:p>
        </p:txBody>
      </p:sp>
      <p:sp>
        <p:nvSpPr>
          <p:cNvPr id="3" name="Content Placeholder 2"/>
          <p:cNvSpPr>
            <a:spLocks noGrp="1"/>
          </p:cNvSpPr>
          <p:nvPr>
            <p:ph idx="1"/>
          </p:nvPr>
        </p:nvSpPr>
        <p:spPr>
          <a:xfrm>
            <a:off x="514350" y="2400301"/>
            <a:ext cx="8115300" cy="3818386"/>
          </a:xfrm>
        </p:spPr>
        <p:txBody>
          <a:bodyPr/>
          <a:lstStyle/>
          <a:p>
            <a:r>
              <a:rPr lang="en-US" dirty="0"/>
              <a:t>There are essentially three sources of complaints:</a:t>
            </a:r>
          </a:p>
          <a:p>
            <a:pPr lvl="1"/>
            <a:r>
              <a:rPr lang="en-US" dirty="0"/>
              <a:t>Fellow faculty and staff within the dept</a:t>
            </a:r>
          </a:p>
          <a:p>
            <a:pPr lvl="1"/>
            <a:r>
              <a:rPr lang="en-US" dirty="0"/>
              <a:t>Administrators</a:t>
            </a:r>
          </a:p>
          <a:p>
            <a:pPr lvl="1"/>
            <a:r>
              <a:rPr lang="en-US" dirty="0"/>
              <a:t>Students</a:t>
            </a:r>
          </a:p>
          <a:p>
            <a:r>
              <a:rPr lang="en-US" dirty="0"/>
              <a:t>Although listening well is an essential ingredient for trying to handle complaints, it does matter where the complaint comes from</a:t>
            </a:r>
          </a:p>
        </p:txBody>
      </p:sp>
    </p:spTree>
    <p:extLst>
      <p:ext uri="{BB962C8B-B14F-4D97-AF65-F5344CB8AC3E}">
        <p14:creationId xmlns:p14="http://schemas.microsoft.com/office/powerpoint/2010/main" val="3668075991"/>
      </p:ext>
    </p:extLst>
  </p:cSld>
  <p:clrMapOvr>
    <a:masterClrMapping/>
  </p:clrMapOvr>
  <p:transition>
    <p:comb dir="vert"/>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4350" y="639314"/>
            <a:ext cx="8115300" cy="1760987"/>
          </a:xfrm>
        </p:spPr>
        <p:txBody>
          <a:bodyPr/>
          <a:lstStyle/>
          <a:p>
            <a:pPr algn="ctr"/>
            <a:r>
              <a:rPr lang="en-US" dirty="0"/>
              <a:t>Complaints from </a:t>
            </a:r>
            <a:r>
              <a:rPr lang="en-US" dirty="0" err="1"/>
              <a:t>dept</a:t>
            </a:r>
            <a:r>
              <a:rPr lang="en-US" dirty="0"/>
              <a:t> members including staff</a:t>
            </a:r>
          </a:p>
        </p:txBody>
      </p:sp>
      <p:sp>
        <p:nvSpPr>
          <p:cNvPr id="3" name="Content Placeholder 2"/>
          <p:cNvSpPr>
            <a:spLocks noGrp="1"/>
          </p:cNvSpPr>
          <p:nvPr>
            <p:ph idx="1"/>
          </p:nvPr>
        </p:nvSpPr>
        <p:spPr>
          <a:xfrm>
            <a:off x="514350" y="2819399"/>
            <a:ext cx="8115300" cy="3399287"/>
          </a:xfrm>
        </p:spPr>
        <p:txBody>
          <a:bodyPr/>
          <a:lstStyle/>
          <a:p>
            <a:r>
              <a:rPr lang="en-US" dirty="0"/>
              <a:t>Listen carefully and speak with a positive attitude while ascertaining the extent of the problem</a:t>
            </a:r>
          </a:p>
          <a:p>
            <a:r>
              <a:rPr lang="en-US" dirty="0"/>
              <a:t>Avoid personal issues if possible</a:t>
            </a:r>
          </a:p>
          <a:p>
            <a:r>
              <a:rPr lang="en-US" dirty="0"/>
              <a:t>Promise to investigate any problem areas but do NOT promise that the situation will be resolved</a:t>
            </a:r>
          </a:p>
          <a:p>
            <a:r>
              <a:rPr lang="en-US" dirty="0"/>
              <a:t>Assess the seriousness of the situation</a:t>
            </a:r>
          </a:p>
        </p:txBody>
      </p:sp>
    </p:spTree>
    <p:extLst>
      <p:ext uri="{BB962C8B-B14F-4D97-AF65-F5344CB8AC3E}">
        <p14:creationId xmlns:p14="http://schemas.microsoft.com/office/powerpoint/2010/main" val="611214659"/>
      </p:ext>
    </p:extLst>
  </p:cSld>
  <p:clrMapOvr>
    <a:masterClrMapping/>
  </p:clrMapOvr>
  <p:transition>
    <p:comb dir="vert"/>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04800"/>
            <a:ext cx="8324850" cy="1752601"/>
          </a:xfrm>
        </p:spPr>
        <p:txBody>
          <a:bodyPr/>
          <a:lstStyle/>
          <a:p>
            <a:pPr algn="ctr"/>
            <a:r>
              <a:rPr lang="en-US" sz="3600" dirty="0"/>
              <a:t>Complaints from dept members including staff</a:t>
            </a:r>
            <a:r>
              <a:rPr lang="en-US" sz="1600" dirty="0"/>
              <a:t>..(cont</a:t>
            </a:r>
            <a:r>
              <a:rPr lang="en-US" sz="1800" dirty="0"/>
              <a:t>.)</a:t>
            </a:r>
            <a:endParaRPr lang="en-US" dirty="0"/>
          </a:p>
        </p:txBody>
      </p:sp>
      <p:sp>
        <p:nvSpPr>
          <p:cNvPr id="3" name="Content Placeholder 2"/>
          <p:cNvSpPr>
            <a:spLocks noGrp="1"/>
          </p:cNvSpPr>
          <p:nvPr>
            <p:ph idx="1"/>
          </p:nvPr>
        </p:nvSpPr>
        <p:spPr>
          <a:xfrm>
            <a:off x="594360" y="2743200"/>
            <a:ext cx="7955280" cy="3520440"/>
          </a:xfrm>
        </p:spPr>
        <p:txBody>
          <a:bodyPr/>
          <a:lstStyle/>
          <a:p>
            <a:r>
              <a:rPr lang="en-US" dirty="0"/>
              <a:t>Act promptly IF the situation is serious and may impact someone’s ability to function in the department</a:t>
            </a:r>
          </a:p>
          <a:p>
            <a:r>
              <a:rPr lang="en-US" dirty="0"/>
              <a:t>Try to emphasize the mission of the department if possible</a:t>
            </a:r>
          </a:p>
          <a:p>
            <a:r>
              <a:rPr lang="en-US" dirty="0"/>
              <a:t>Be sympathetic but not </a:t>
            </a:r>
            <a:r>
              <a:rPr lang="en-US" dirty="0" err="1"/>
              <a:t>weak..always</a:t>
            </a:r>
            <a:r>
              <a:rPr lang="en-US" dirty="0"/>
              <a:t> look for compromises</a:t>
            </a:r>
          </a:p>
          <a:p>
            <a:endParaRPr lang="en-US" dirty="0"/>
          </a:p>
        </p:txBody>
      </p:sp>
    </p:spTree>
    <p:extLst>
      <p:ext uri="{BB962C8B-B14F-4D97-AF65-F5344CB8AC3E}">
        <p14:creationId xmlns:p14="http://schemas.microsoft.com/office/powerpoint/2010/main" val="1896286263"/>
      </p:ext>
    </p:extLst>
  </p:cSld>
  <p:clrMapOvr>
    <a:masterClrMapping/>
  </p:clrMapOvr>
  <p:transition>
    <p:comb dir="vert"/>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914400"/>
            <a:ext cx="8610600" cy="1485901"/>
          </a:xfrm>
        </p:spPr>
        <p:txBody>
          <a:bodyPr>
            <a:normAutofit fontScale="90000"/>
          </a:bodyPr>
          <a:lstStyle/>
          <a:p>
            <a:pPr algn="ctr"/>
            <a:r>
              <a:rPr lang="en-US" sz="3100" dirty="0"/>
              <a:t>Handout 3</a:t>
            </a:r>
            <a:br>
              <a:rPr lang="en-US" sz="3100" dirty="0"/>
            </a:br>
            <a:r>
              <a:rPr lang="en-US" sz="4000" dirty="0"/>
              <a:t/>
            </a:r>
            <a:br>
              <a:rPr lang="en-US" sz="4000" dirty="0"/>
            </a:br>
            <a:r>
              <a:rPr lang="en-US" sz="3600" dirty="0"/>
              <a:t>SCENARIO….</a:t>
            </a:r>
            <a:br>
              <a:rPr lang="en-US" sz="3600" dirty="0"/>
            </a:br>
            <a:r>
              <a:rPr lang="en-US" sz="3600" dirty="0"/>
              <a:t>HANDLING COMPLAINTS FROM STUDENTS</a:t>
            </a:r>
            <a:r>
              <a:rPr lang="en-US" sz="4000" dirty="0"/>
              <a:t/>
            </a:r>
            <a:br>
              <a:rPr lang="en-US" sz="4000" dirty="0"/>
            </a:br>
            <a:endParaRPr lang="en-US" sz="4000" dirty="0"/>
          </a:p>
        </p:txBody>
      </p:sp>
      <p:sp>
        <p:nvSpPr>
          <p:cNvPr id="3" name="Content Placeholder 2"/>
          <p:cNvSpPr>
            <a:spLocks noGrp="1"/>
          </p:cNvSpPr>
          <p:nvPr>
            <p:ph idx="1"/>
          </p:nvPr>
        </p:nvSpPr>
        <p:spPr>
          <a:xfrm>
            <a:off x="533400" y="2590800"/>
            <a:ext cx="8115300" cy="3581400"/>
          </a:xfrm>
        </p:spPr>
        <p:txBody>
          <a:bodyPr>
            <a:noAutofit/>
          </a:bodyPr>
          <a:lstStyle/>
          <a:p>
            <a:pPr marL="0" indent="0">
              <a:buNone/>
            </a:pPr>
            <a:r>
              <a:rPr lang="en-US" sz="1600" b="1" dirty="0"/>
              <a:t>Three of the best students in the program come to you separately with complaints about one of your faculty’s classes. The students are all hard working, high achieving students who you know personally from classes you have taught them in.</a:t>
            </a:r>
            <a:br>
              <a:rPr lang="en-US" sz="1600" b="1" dirty="0"/>
            </a:br>
            <a:r>
              <a:rPr lang="en-US" sz="1600" b="1" dirty="0"/>
              <a:t>They complain that the professor plays favorites, in particular seems to favor those from a certain ethnic group and considers these three individuals disruptive and inconsiderate and tells them so. You speak with the professor, tactfully asking if there any issues with the class. The professor responds that he enjoys the class and the differences in viewpoints and composition of the class. In particular he commends the three students who came to you. You have a very good relationship with the professor and have not encountered these types of problems before in dealing with said professor.</a:t>
            </a:r>
          </a:p>
          <a:p>
            <a:pPr marL="0" indent="0">
              <a:buNone/>
            </a:pPr>
            <a:r>
              <a:rPr lang="en-US" sz="1600" b="1" dirty="0"/>
              <a:t>What do you do next? Do you do anything? </a:t>
            </a:r>
          </a:p>
          <a:p>
            <a:pPr marL="0" indent="0">
              <a:buNone/>
            </a:pPr>
            <a:endParaRPr lang="en-US" sz="800" dirty="0"/>
          </a:p>
          <a:p>
            <a:pPr marL="0" indent="0">
              <a:buNone/>
            </a:pPr>
            <a:r>
              <a:rPr lang="en-US" sz="1200" b="1" dirty="0"/>
              <a:t>Work on in groups for 10 minute</a:t>
            </a:r>
          </a:p>
        </p:txBody>
      </p:sp>
    </p:spTree>
    <p:extLst>
      <p:ext uri="{BB962C8B-B14F-4D97-AF65-F5344CB8AC3E}">
        <p14:creationId xmlns:p14="http://schemas.microsoft.com/office/powerpoint/2010/main" val="3231554166"/>
      </p:ext>
    </p:extLst>
  </p:cSld>
  <p:clrMapOvr>
    <a:masterClrMapping/>
  </p:clrMapOvr>
  <p:transition>
    <p:comb dir="vert"/>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8686800" cy="2552701"/>
          </a:xfrm>
        </p:spPr>
        <p:txBody>
          <a:bodyPr>
            <a:normAutofit/>
          </a:bodyPr>
          <a:lstStyle/>
          <a:p>
            <a:pPr algn="l"/>
            <a:r>
              <a:rPr lang="en-US" sz="2000" dirty="0"/>
              <a:t>Handout 4</a:t>
            </a:r>
            <a:r>
              <a:rPr lang="en-US" sz="3600" dirty="0"/>
              <a:t/>
            </a:r>
            <a:br>
              <a:rPr lang="en-US" sz="3600" dirty="0"/>
            </a:br>
            <a:r>
              <a:rPr lang="en-US" sz="3600" dirty="0"/>
              <a:t/>
            </a:r>
            <a:br>
              <a:rPr lang="en-US" sz="3600" dirty="0"/>
            </a:br>
            <a:r>
              <a:rPr lang="en-US" sz="3600" dirty="0"/>
              <a:t>Creative Thinking exercises as a way to stimulate thinking</a:t>
            </a:r>
          </a:p>
        </p:txBody>
      </p:sp>
      <p:sp>
        <p:nvSpPr>
          <p:cNvPr id="3" name="Content Placeholder 2"/>
          <p:cNvSpPr>
            <a:spLocks noGrp="1"/>
          </p:cNvSpPr>
          <p:nvPr>
            <p:ph idx="1"/>
          </p:nvPr>
        </p:nvSpPr>
        <p:spPr>
          <a:xfrm>
            <a:off x="514350" y="1676401"/>
            <a:ext cx="8115300" cy="4542286"/>
          </a:xfrm>
        </p:spPr>
        <p:txBody>
          <a:bodyPr>
            <a:normAutofit fontScale="92500"/>
          </a:bodyPr>
          <a:lstStyle/>
          <a:p>
            <a:pPr marL="0" indent="0">
              <a:buNone/>
            </a:pPr>
            <a:endParaRPr lang="en-US" b="1" dirty="0"/>
          </a:p>
          <a:p>
            <a:pPr marL="0" indent="0">
              <a:buNone/>
            </a:pPr>
            <a:r>
              <a:rPr lang="en-US" b="1" dirty="0"/>
              <a:t>Answer as creatively as possible…..in groups….report out in 10 minutes</a:t>
            </a:r>
          </a:p>
          <a:p>
            <a:pPr>
              <a:buFont typeface="+mj-lt"/>
              <a:buAutoNum type="arabicPeriod"/>
            </a:pPr>
            <a:r>
              <a:rPr lang="en-US" sz="1900" dirty="0"/>
              <a:t>Carl wins race after race , he is the fastest runner but wins no </a:t>
            </a:r>
            <a:r>
              <a:rPr lang="en-US" sz="1900" dirty="0" err="1"/>
              <a:t>trophy..why</a:t>
            </a:r>
            <a:r>
              <a:rPr lang="en-US" sz="1900" dirty="0"/>
              <a:t>?</a:t>
            </a:r>
          </a:p>
          <a:p>
            <a:pPr>
              <a:buFont typeface="+mj-lt"/>
              <a:buAutoNum type="arabicPeriod"/>
            </a:pPr>
            <a:r>
              <a:rPr lang="en-US" sz="1900" dirty="0"/>
              <a:t>There is a man who guesses the score of every football game before kick off. How can he do this?</a:t>
            </a:r>
          </a:p>
          <a:p>
            <a:pPr>
              <a:buFont typeface="+mj-lt"/>
              <a:buAutoNum type="arabicPeriod"/>
            </a:pPr>
            <a:r>
              <a:rPr lang="en-US" sz="1900" dirty="0"/>
              <a:t>How much dirt is in a round hole that is 7 feet deep with a diameter of 4.5 feet?</a:t>
            </a:r>
          </a:p>
          <a:p>
            <a:pPr>
              <a:buFont typeface="+mj-lt"/>
              <a:buAutoNum type="arabicPeriod"/>
            </a:pPr>
            <a:r>
              <a:rPr lang="en-US" sz="1900" dirty="0"/>
              <a:t>A cat jumps out a window of a 30 story apt building but lives. How?</a:t>
            </a:r>
          </a:p>
          <a:p>
            <a:pPr>
              <a:buFont typeface="+mj-lt"/>
              <a:buAutoNum type="arabicPeriod"/>
            </a:pPr>
            <a:r>
              <a:rPr lang="en-US" sz="1900" dirty="0"/>
              <a:t>It occurs once in a minute and once in an hour but never in a second. What is it?</a:t>
            </a:r>
          </a:p>
          <a:p>
            <a:pPr>
              <a:buFont typeface="+mj-lt"/>
              <a:buAutoNum type="arabicPeriod"/>
            </a:pPr>
            <a:r>
              <a:rPr lang="en-US" sz="1900" dirty="0"/>
              <a:t>A girl who was just learning to drive went down a one way street in the wrong direction but didn’t break the law. Why didn’t she?</a:t>
            </a:r>
          </a:p>
        </p:txBody>
      </p:sp>
    </p:spTree>
    <p:extLst>
      <p:ext uri="{BB962C8B-B14F-4D97-AF65-F5344CB8AC3E}">
        <p14:creationId xmlns:p14="http://schemas.microsoft.com/office/powerpoint/2010/main" val="401771211"/>
      </p:ext>
    </p:extLst>
  </p:cSld>
  <p:clrMapOvr>
    <a:masterClrMapping/>
  </p:clrMapOvr>
  <p:transition>
    <p:comb dir="vert"/>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4350" y="381000"/>
            <a:ext cx="8115300" cy="2019301"/>
          </a:xfrm>
        </p:spPr>
        <p:txBody>
          <a:bodyPr/>
          <a:lstStyle/>
          <a:p>
            <a:pPr algn="ctr"/>
            <a:r>
              <a:rPr lang="en-US" b="1" dirty="0"/>
              <a:t>Essentials of Effective Communication</a:t>
            </a:r>
          </a:p>
        </p:txBody>
      </p:sp>
      <p:sp>
        <p:nvSpPr>
          <p:cNvPr id="3" name="Content Placeholder 2"/>
          <p:cNvSpPr>
            <a:spLocks noGrp="1"/>
          </p:cNvSpPr>
          <p:nvPr>
            <p:ph idx="1"/>
          </p:nvPr>
        </p:nvSpPr>
        <p:spPr>
          <a:xfrm>
            <a:off x="514350" y="2194561"/>
            <a:ext cx="8115300" cy="3444239"/>
          </a:xfrm>
        </p:spPr>
        <p:txBody>
          <a:bodyPr/>
          <a:lstStyle/>
          <a:p>
            <a:r>
              <a:rPr lang="en-US" dirty="0"/>
              <a:t>Be concise and to the point</a:t>
            </a:r>
          </a:p>
          <a:p>
            <a:r>
              <a:rPr lang="en-US" dirty="0"/>
              <a:t>Remain as objective as possible</a:t>
            </a:r>
          </a:p>
          <a:p>
            <a:r>
              <a:rPr lang="en-US" dirty="0"/>
              <a:t>Maintain transparency</a:t>
            </a:r>
          </a:p>
          <a:p>
            <a:r>
              <a:rPr lang="en-US" dirty="0"/>
              <a:t>Keep to the situation….don't wander around or waiver</a:t>
            </a:r>
          </a:p>
          <a:p>
            <a:endParaRPr lang="en-US" dirty="0"/>
          </a:p>
          <a:p>
            <a:endParaRPr lang="en-US" dirty="0"/>
          </a:p>
          <a:p>
            <a:endParaRPr lang="en-US" dirty="0"/>
          </a:p>
        </p:txBody>
      </p:sp>
    </p:spTree>
    <p:extLst>
      <p:ext uri="{BB962C8B-B14F-4D97-AF65-F5344CB8AC3E}">
        <p14:creationId xmlns:p14="http://schemas.microsoft.com/office/powerpoint/2010/main" val="2034760527"/>
      </p:ext>
    </p:extLst>
  </p:cSld>
  <p:clrMapOvr>
    <a:masterClrMapping/>
  </p:clrMapOvr>
  <p:transition>
    <p:comb dir="vert"/>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228600" y="1676400"/>
            <a:ext cx="8534400" cy="4267200"/>
          </a:xfrm>
        </p:spPr>
        <p:txBody>
          <a:bodyPr/>
          <a:lstStyle/>
          <a:p>
            <a:r>
              <a:rPr lang="en-US" sz="3200" dirty="0"/>
              <a:t>Be firm but understanding</a:t>
            </a:r>
          </a:p>
          <a:p>
            <a:r>
              <a:rPr lang="en-US" sz="3200" dirty="0"/>
              <a:t>Make sure you hear and that you are heard</a:t>
            </a:r>
          </a:p>
          <a:p>
            <a:r>
              <a:rPr lang="en-US" sz="3200" dirty="0"/>
              <a:t>Repeat what you hear and ask the        other party do the same</a:t>
            </a:r>
          </a:p>
          <a:p>
            <a:r>
              <a:rPr lang="en-US" sz="3200" dirty="0"/>
              <a:t>Keep emotions in check</a:t>
            </a:r>
          </a:p>
          <a:p>
            <a:r>
              <a:rPr lang="en-US" sz="3200" dirty="0"/>
              <a:t>Stop the conversation and ask to resume later if no progress is being made</a:t>
            </a:r>
          </a:p>
          <a:p>
            <a:endParaRPr lang="en-US" dirty="0"/>
          </a:p>
        </p:txBody>
      </p:sp>
      <p:sp>
        <p:nvSpPr>
          <p:cNvPr id="3" name="Content Placeholder 2"/>
          <p:cNvSpPr>
            <a:spLocks noGrp="1"/>
          </p:cNvSpPr>
          <p:nvPr>
            <p:ph sz="quarter" idx="11"/>
          </p:nvPr>
        </p:nvSpPr>
        <p:spPr>
          <a:xfrm>
            <a:off x="533400" y="304800"/>
            <a:ext cx="8153400" cy="1752600"/>
          </a:xfrm>
        </p:spPr>
        <p:txBody>
          <a:bodyPr/>
          <a:lstStyle/>
          <a:p>
            <a:pPr algn="ctr"/>
            <a:r>
              <a:rPr lang="en-US" sz="3600" dirty="0"/>
              <a:t>Essentials of Effective Communication</a:t>
            </a:r>
          </a:p>
        </p:txBody>
      </p:sp>
    </p:spTree>
    <p:extLst>
      <p:ext uri="{BB962C8B-B14F-4D97-AF65-F5344CB8AC3E}">
        <p14:creationId xmlns:p14="http://schemas.microsoft.com/office/powerpoint/2010/main" val="40104135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4350" y="228600"/>
            <a:ext cx="8115300" cy="2171701"/>
          </a:xfrm>
        </p:spPr>
        <p:txBody>
          <a:bodyPr/>
          <a:lstStyle/>
          <a:p>
            <a:pPr algn="ctr"/>
            <a:r>
              <a:rPr lang="en-US" dirty="0"/>
              <a:t>Solving Problems …sooner rather than later</a:t>
            </a:r>
          </a:p>
        </p:txBody>
      </p:sp>
      <p:sp>
        <p:nvSpPr>
          <p:cNvPr id="3" name="Content Placeholder 2"/>
          <p:cNvSpPr>
            <a:spLocks noGrp="1"/>
          </p:cNvSpPr>
          <p:nvPr>
            <p:ph idx="1"/>
          </p:nvPr>
        </p:nvSpPr>
        <p:spPr>
          <a:xfrm>
            <a:off x="514350" y="2666999"/>
            <a:ext cx="8115300" cy="3551687"/>
          </a:xfrm>
        </p:spPr>
        <p:txBody>
          <a:bodyPr/>
          <a:lstStyle/>
          <a:p>
            <a:r>
              <a:rPr lang="en-US" dirty="0"/>
              <a:t>Do not allow bad feelings to </a:t>
            </a:r>
            <a:r>
              <a:rPr lang="en-US" dirty="0" err="1"/>
              <a:t>fester..make</a:t>
            </a:r>
            <a:r>
              <a:rPr lang="en-US" dirty="0"/>
              <a:t> every attempt to address problems early</a:t>
            </a:r>
          </a:p>
          <a:p>
            <a:r>
              <a:rPr lang="en-US" dirty="0"/>
              <a:t>If the problem involves several faculty members meet with each one separately as soon as possible before bringing them together</a:t>
            </a:r>
          </a:p>
          <a:p>
            <a:r>
              <a:rPr lang="en-US" dirty="0"/>
              <a:t>Let people know you are willing to talk as soon as you perceive a problem</a:t>
            </a:r>
          </a:p>
        </p:txBody>
      </p:sp>
    </p:spTree>
    <p:extLst>
      <p:ext uri="{BB962C8B-B14F-4D97-AF65-F5344CB8AC3E}">
        <p14:creationId xmlns:p14="http://schemas.microsoft.com/office/powerpoint/2010/main" val="3858366005"/>
      </p:ext>
    </p:extLst>
  </p:cSld>
  <p:clrMapOvr>
    <a:masterClrMapping/>
  </p:clrMapOvr>
  <p:transition>
    <p:comb dir="ver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304800" y="152400"/>
            <a:ext cx="8229600" cy="1219200"/>
          </a:xfrm>
          <a:prstGeom prst="rect">
            <a:avLst/>
          </a:prstGeom>
        </p:spPr>
        <p:txBody>
          <a:bodyPr/>
          <a:lstStyle/>
          <a:p>
            <a:pPr algn="ctr"/>
            <a:r>
              <a:rPr lang="en-US" dirty="0"/>
              <a:t>My History</a:t>
            </a:r>
          </a:p>
        </p:txBody>
      </p:sp>
      <p:sp>
        <p:nvSpPr>
          <p:cNvPr id="3" name="Content Placeholder 2"/>
          <p:cNvSpPr>
            <a:spLocks noGrp="1"/>
          </p:cNvSpPr>
          <p:nvPr>
            <p:ph idx="4294967295"/>
          </p:nvPr>
        </p:nvSpPr>
        <p:spPr>
          <a:xfrm>
            <a:off x="0" y="1142999"/>
            <a:ext cx="8115300" cy="5075239"/>
          </a:xfrm>
          <a:prstGeom prst="rect">
            <a:avLst/>
          </a:prstGeom>
        </p:spPr>
        <p:txBody>
          <a:bodyPr/>
          <a:lstStyle/>
          <a:p>
            <a:pPr lvl="1">
              <a:buFont typeface="Wingdings" panose="05000000000000000000" pitchFamily="2" charset="2"/>
              <a:buChar char="§"/>
            </a:pPr>
            <a:r>
              <a:rPr lang="es-ES" sz="3200" b="1" dirty="0"/>
              <a:t>At </a:t>
            </a:r>
            <a:r>
              <a:rPr lang="es-ES" sz="3200" b="1" dirty="0" err="1"/>
              <a:t>Sacred</a:t>
            </a:r>
            <a:r>
              <a:rPr lang="es-ES" sz="3200" b="1" dirty="0"/>
              <a:t> Heart </a:t>
            </a:r>
            <a:r>
              <a:rPr lang="es-ES" sz="3200" b="1" dirty="0" err="1"/>
              <a:t>University</a:t>
            </a:r>
            <a:r>
              <a:rPr lang="es-ES" sz="3200" b="1" dirty="0"/>
              <a:t> 43 </a:t>
            </a:r>
            <a:r>
              <a:rPr lang="es-ES" sz="3200" b="1" dirty="0" err="1"/>
              <a:t>years</a:t>
            </a:r>
            <a:endParaRPr lang="es-ES" sz="3200" b="1" dirty="0"/>
          </a:p>
          <a:p>
            <a:pPr lvl="1">
              <a:buFont typeface="Wingdings" panose="05000000000000000000" pitchFamily="2" charset="2"/>
              <a:buChar char="§"/>
            </a:pPr>
            <a:r>
              <a:rPr lang="es-ES" sz="3200" b="1" dirty="0"/>
              <a:t>5 </a:t>
            </a:r>
            <a:r>
              <a:rPr lang="es-ES" sz="3200" b="1" dirty="0" err="1"/>
              <a:t>years</a:t>
            </a:r>
            <a:r>
              <a:rPr lang="es-ES" sz="3200" b="1" dirty="0"/>
              <a:t> </a:t>
            </a:r>
            <a:r>
              <a:rPr lang="es-ES" sz="3200" b="1" dirty="0" err="1"/>
              <a:t>adjunct</a:t>
            </a:r>
            <a:r>
              <a:rPr lang="es-ES" sz="3200" b="1" dirty="0"/>
              <a:t> instructor of </a:t>
            </a:r>
            <a:r>
              <a:rPr lang="es-ES" sz="3200" b="1" dirty="0" err="1"/>
              <a:t>mathematics</a:t>
            </a:r>
            <a:endParaRPr lang="es-ES" sz="3200" b="1" dirty="0"/>
          </a:p>
          <a:p>
            <a:pPr lvl="1">
              <a:buFont typeface="Wingdings" panose="05000000000000000000" pitchFamily="2" charset="2"/>
              <a:buChar char="§"/>
            </a:pPr>
            <a:r>
              <a:rPr lang="es-ES" sz="3200" b="1" dirty="0"/>
              <a:t>3 </a:t>
            </a:r>
            <a:r>
              <a:rPr lang="es-ES" sz="3200" b="1" dirty="0" err="1"/>
              <a:t>years</a:t>
            </a:r>
            <a:r>
              <a:rPr lang="es-ES" sz="3200" b="1" dirty="0"/>
              <a:t> FT instructor of </a:t>
            </a:r>
            <a:r>
              <a:rPr lang="es-ES" sz="3200" b="1" dirty="0" err="1"/>
              <a:t>mathematics</a:t>
            </a:r>
            <a:endParaRPr lang="es-ES" sz="3200" b="1" dirty="0"/>
          </a:p>
          <a:p>
            <a:pPr lvl="1">
              <a:buFont typeface="Wingdings" panose="05000000000000000000" pitchFamily="2" charset="2"/>
              <a:buChar char="§"/>
            </a:pPr>
            <a:r>
              <a:rPr lang="es-ES" sz="3200" b="1" dirty="0"/>
              <a:t>32 </a:t>
            </a:r>
            <a:r>
              <a:rPr lang="es-ES" sz="3200" b="1" dirty="0" err="1"/>
              <a:t>years</a:t>
            </a:r>
            <a:r>
              <a:rPr lang="es-ES" sz="3200" b="1" dirty="0"/>
              <a:t> in </a:t>
            </a:r>
            <a:r>
              <a:rPr lang="es-ES" sz="3200" b="1" dirty="0" err="1"/>
              <a:t>computer</a:t>
            </a:r>
            <a:r>
              <a:rPr lang="es-ES" sz="3200" b="1" dirty="0"/>
              <a:t> </a:t>
            </a:r>
            <a:r>
              <a:rPr lang="es-ES" sz="3200" b="1" dirty="0" err="1"/>
              <a:t>science</a:t>
            </a:r>
            <a:r>
              <a:rPr lang="es-ES" sz="3200" b="1" dirty="0"/>
              <a:t> </a:t>
            </a:r>
            <a:r>
              <a:rPr lang="es-ES" sz="3200" b="1" dirty="0" err="1"/>
              <a:t>dept</a:t>
            </a:r>
            <a:endParaRPr lang="es-ES" sz="3200" b="1" dirty="0"/>
          </a:p>
          <a:p>
            <a:pPr lvl="1">
              <a:buFont typeface="Wingdings" panose="05000000000000000000" pitchFamily="2" charset="2"/>
              <a:buChar char="§"/>
            </a:pPr>
            <a:r>
              <a:rPr lang="es-ES" sz="3200" b="1" dirty="0" err="1"/>
              <a:t>Chairperson</a:t>
            </a:r>
            <a:r>
              <a:rPr lang="es-ES" sz="3200" b="1" dirty="0"/>
              <a:t> of </a:t>
            </a:r>
            <a:r>
              <a:rPr lang="es-ES" sz="3200" b="1" dirty="0" err="1"/>
              <a:t>Computer</a:t>
            </a:r>
            <a:r>
              <a:rPr lang="es-ES" sz="3200" b="1" dirty="0"/>
              <a:t> </a:t>
            </a:r>
            <a:r>
              <a:rPr lang="es-ES" sz="3200" b="1" dirty="0" err="1"/>
              <a:t>Science</a:t>
            </a:r>
            <a:r>
              <a:rPr lang="es-ES" sz="3200" b="1" dirty="0"/>
              <a:t> </a:t>
            </a:r>
            <a:r>
              <a:rPr lang="es-ES" sz="3200" b="1" dirty="0" err="1"/>
              <a:t>for</a:t>
            </a:r>
            <a:r>
              <a:rPr lang="es-ES" sz="3200" b="1" dirty="0"/>
              <a:t> 29 </a:t>
            </a:r>
            <a:r>
              <a:rPr lang="es-ES" sz="3200" b="1" dirty="0" err="1"/>
              <a:t>years</a:t>
            </a:r>
            <a:endParaRPr lang="es-ES" sz="3200" b="1" dirty="0"/>
          </a:p>
          <a:p>
            <a:pPr lvl="1">
              <a:buFont typeface="Wingdings" panose="05000000000000000000" pitchFamily="2" charset="2"/>
              <a:buChar char="§"/>
            </a:pPr>
            <a:r>
              <a:rPr lang="es-ES" sz="3200" b="1" dirty="0"/>
              <a:t>Director of new </a:t>
            </a:r>
            <a:r>
              <a:rPr lang="es-ES" sz="3200" b="1" dirty="0" err="1"/>
              <a:t>School</a:t>
            </a:r>
            <a:r>
              <a:rPr lang="es-ES" sz="3200" b="1" dirty="0"/>
              <a:t> of Computing </a:t>
            </a:r>
            <a:r>
              <a:rPr lang="es-ES" sz="3200" b="1" dirty="0" err="1"/>
              <a:t>for</a:t>
            </a:r>
            <a:r>
              <a:rPr lang="es-ES" sz="3200" b="1" dirty="0"/>
              <a:t> </a:t>
            </a:r>
            <a:r>
              <a:rPr lang="es-ES" sz="3200" b="1" dirty="0" err="1"/>
              <a:t>two</a:t>
            </a:r>
            <a:r>
              <a:rPr lang="es-ES" sz="3200" b="1" dirty="0"/>
              <a:t> </a:t>
            </a:r>
            <a:r>
              <a:rPr lang="es-ES" sz="3200" b="1" dirty="0" err="1"/>
              <a:t>years</a:t>
            </a:r>
            <a:endParaRPr lang="es-ES" sz="3200" b="1" dirty="0"/>
          </a:p>
          <a:p>
            <a:pPr lvl="1">
              <a:buFont typeface="Wingdings" panose="05000000000000000000" pitchFamily="2" charset="2"/>
              <a:buChar char="§"/>
            </a:pPr>
            <a:r>
              <a:rPr lang="es-ES" sz="3200" b="1" dirty="0" err="1"/>
              <a:t>Currently</a:t>
            </a:r>
            <a:r>
              <a:rPr lang="es-ES" sz="3200" b="1" dirty="0"/>
              <a:t> Director, MSCSIT </a:t>
            </a:r>
          </a:p>
          <a:p>
            <a:pPr lvl="1"/>
            <a:endParaRPr lang="es-ES" sz="4000" b="1" dirty="0"/>
          </a:p>
          <a:p>
            <a:pPr lvl="1"/>
            <a:endParaRPr lang="es-ES" sz="4000" dirty="0"/>
          </a:p>
          <a:p>
            <a:endParaRPr lang="en-US" sz="4400" dirty="0"/>
          </a:p>
        </p:txBody>
      </p:sp>
    </p:spTree>
    <p:extLst>
      <p:ext uri="{BB962C8B-B14F-4D97-AF65-F5344CB8AC3E}">
        <p14:creationId xmlns:p14="http://schemas.microsoft.com/office/powerpoint/2010/main" val="187073746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066800"/>
            <a:ext cx="8534400" cy="152400"/>
          </a:xfrm>
        </p:spPr>
        <p:txBody>
          <a:bodyPr>
            <a:noAutofit/>
          </a:bodyPr>
          <a:lstStyle/>
          <a:p>
            <a:pPr algn="ctr"/>
            <a:r>
              <a:rPr lang="en-US" sz="3600" dirty="0"/>
              <a:t>Solving Problems…</a:t>
            </a:r>
            <a:br>
              <a:rPr lang="en-US" sz="3600" dirty="0"/>
            </a:br>
            <a:r>
              <a:rPr lang="en-US" sz="3600" dirty="0"/>
              <a:t>sooner rather than later…</a:t>
            </a:r>
            <a:r>
              <a:rPr lang="en-US" sz="1600" dirty="0"/>
              <a:t>cont</a:t>
            </a:r>
            <a:r>
              <a:rPr lang="en-US" sz="2800" dirty="0"/>
              <a:t>.</a:t>
            </a:r>
          </a:p>
        </p:txBody>
      </p:sp>
      <p:sp>
        <p:nvSpPr>
          <p:cNvPr id="3" name="Content Placeholder 2"/>
          <p:cNvSpPr>
            <a:spLocks noGrp="1"/>
          </p:cNvSpPr>
          <p:nvPr>
            <p:ph idx="1"/>
          </p:nvPr>
        </p:nvSpPr>
        <p:spPr>
          <a:xfrm>
            <a:off x="514350" y="2362200"/>
            <a:ext cx="8115300" cy="3505200"/>
          </a:xfrm>
        </p:spPr>
        <p:txBody>
          <a:bodyPr/>
          <a:lstStyle/>
          <a:p>
            <a:r>
              <a:rPr lang="en-US" dirty="0"/>
              <a:t>Do not prejudge</a:t>
            </a:r>
          </a:p>
          <a:p>
            <a:r>
              <a:rPr lang="en-US" dirty="0"/>
              <a:t>Ask the faculty why they think this problem arose and if there is anything that they or you could have done to prevent it or make it less toxic</a:t>
            </a:r>
          </a:p>
          <a:p>
            <a:r>
              <a:rPr lang="en-US" dirty="0"/>
              <a:t>Try to handle the problem without bringing in senior administration if </a:t>
            </a:r>
            <a:r>
              <a:rPr lang="en-US" dirty="0" err="1"/>
              <a:t>possible..if</a:t>
            </a:r>
            <a:r>
              <a:rPr lang="en-US" dirty="0"/>
              <a:t> necessary to do so let the other party know why</a:t>
            </a:r>
          </a:p>
        </p:txBody>
      </p:sp>
    </p:spTree>
    <p:extLst>
      <p:ext uri="{BB962C8B-B14F-4D97-AF65-F5344CB8AC3E}">
        <p14:creationId xmlns:p14="http://schemas.microsoft.com/office/powerpoint/2010/main" val="3253439938"/>
      </p:ext>
    </p:extLst>
  </p:cSld>
  <p:clrMapOvr>
    <a:masterClrMapping/>
  </p:clrMapOvr>
  <p:transition>
    <p:comb dir="vert"/>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4350" y="533401"/>
            <a:ext cx="8115300" cy="1143000"/>
          </a:xfrm>
        </p:spPr>
        <p:txBody>
          <a:bodyPr/>
          <a:lstStyle/>
          <a:p>
            <a:pPr algn="ctr"/>
            <a:r>
              <a:rPr lang="en-US" dirty="0"/>
              <a:t>Setting Boundaries</a:t>
            </a:r>
          </a:p>
        </p:txBody>
      </p:sp>
      <p:sp>
        <p:nvSpPr>
          <p:cNvPr id="3" name="Content Placeholder 2"/>
          <p:cNvSpPr>
            <a:spLocks noGrp="1"/>
          </p:cNvSpPr>
          <p:nvPr>
            <p:ph idx="1"/>
          </p:nvPr>
        </p:nvSpPr>
        <p:spPr>
          <a:xfrm>
            <a:off x="514350" y="1447800"/>
            <a:ext cx="8115300" cy="4073465"/>
          </a:xfrm>
        </p:spPr>
        <p:txBody>
          <a:bodyPr>
            <a:normAutofit fontScale="25000" lnSpcReduction="20000"/>
          </a:bodyPr>
          <a:lstStyle/>
          <a:p>
            <a:pPr marL="0" indent="0" fontAlgn="base">
              <a:buNone/>
            </a:pPr>
            <a:r>
              <a:rPr lang="en-US" sz="11200" b="1" u="sng" dirty="0"/>
              <a:t>1. Identify Your Limits</a:t>
            </a:r>
          </a:p>
          <a:p>
            <a:pPr marL="0" indent="0">
              <a:buNone/>
            </a:pPr>
            <a:endParaRPr lang="en-US" b="1" dirty="0"/>
          </a:p>
          <a:p>
            <a:pPr marL="0" indent="0">
              <a:buNone/>
            </a:pPr>
            <a:endParaRPr lang="en-US" dirty="0"/>
          </a:p>
          <a:p>
            <a:pPr marL="0" indent="0">
              <a:buNone/>
            </a:pPr>
            <a:r>
              <a:rPr lang="en-US" dirty="0"/>
              <a:t> </a:t>
            </a:r>
            <a:r>
              <a:rPr lang="en-US" sz="9600" dirty="0"/>
              <a:t>The first step in setting boundaries is getting clear about what your limits are--emotional, mental, physical, spiritual, etc. You do this by paying increased attention to yourself and noticing what you can tolerate and accept as well as what makes you feel </a:t>
            </a:r>
            <a:r>
              <a:rPr lang="en-US" sz="9600" i="1" dirty="0"/>
              <a:t>uncomfortable and stressed</a:t>
            </a:r>
            <a:r>
              <a:rPr lang="en-US" sz="9600" dirty="0"/>
              <a:t>. These feelings will help you clarify your limits. It is important to remember that your limits are personal--your own--and therefore, they are likely to be different than the limits that others have</a:t>
            </a:r>
            <a:br>
              <a:rPr lang="en-US" sz="9600" dirty="0"/>
            </a:br>
            <a:r>
              <a:rPr lang="en-US" sz="9600" dirty="0"/>
              <a:t>Make an attempt to understand and get to know limits of your colleagues as well…don’t be afraid to discuss these</a:t>
            </a:r>
          </a:p>
          <a:p>
            <a:pPr marL="0" indent="0">
              <a:buNone/>
            </a:pPr>
            <a:r>
              <a:rPr lang="en-US" sz="3600" b="1" dirty="0"/>
              <a:t>Source: http://www.inc.com/dana-gionta-dan-guerra/how-to-manage-boundaries-at-work.html</a:t>
            </a:r>
          </a:p>
          <a:p>
            <a:pPr marL="0" indent="0">
              <a:buNone/>
            </a:pPr>
            <a:endParaRPr lang="en-US" b="1" dirty="0"/>
          </a:p>
        </p:txBody>
      </p:sp>
    </p:spTree>
    <p:extLst>
      <p:ext uri="{BB962C8B-B14F-4D97-AF65-F5344CB8AC3E}">
        <p14:creationId xmlns:p14="http://schemas.microsoft.com/office/powerpoint/2010/main" val="2422938557"/>
      </p:ext>
    </p:extLst>
  </p:cSld>
  <p:clrMapOvr>
    <a:masterClrMapping/>
  </p:clrMapOvr>
  <p:transition>
    <p:comb dir="vert"/>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9600" y="609600"/>
            <a:ext cx="7156076" cy="5339923"/>
          </a:xfrm>
          <a:prstGeom prst="rect">
            <a:avLst/>
          </a:prstGeom>
        </p:spPr>
        <p:txBody>
          <a:bodyPr wrap="square">
            <a:spAutoFit/>
          </a:bodyPr>
          <a:lstStyle/>
          <a:p>
            <a:pPr algn="ctr" fontAlgn="base"/>
            <a:r>
              <a:rPr lang="en-US" sz="4400" dirty="0"/>
              <a:t>Setting Boundaries</a:t>
            </a:r>
            <a:endParaRPr lang="en-US" sz="4400" b="1" dirty="0"/>
          </a:p>
          <a:p>
            <a:pPr fontAlgn="base"/>
            <a:endParaRPr lang="en-US" sz="1350" b="1" dirty="0"/>
          </a:p>
          <a:p>
            <a:pPr fontAlgn="base"/>
            <a:r>
              <a:rPr lang="en-US" sz="2800" b="1" u="sng" dirty="0"/>
              <a:t>2. Pay Attention to Your Feelings</a:t>
            </a:r>
          </a:p>
          <a:p>
            <a:pPr fontAlgn="base"/>
            <a:endParaRPr lang="en-US" sz="1350" b="1" dirty="0"/>
          </a:p>
          <a:p>
            <a:pPr fontAlgn="base"/>
            <a:r>
              <a:rPr lang="en-US" sz="2200" dirty="0"/>
              <a:t>There are three key feelings that are often red flags or cues that you need to either set boundaries in a particular situation or that you are letting your boundaries slip (and not maintaining them). These </a:t>
            </a:r>
            <a:r>
              <a:rPr lang="en-US" sz="2400" dirty="0"/>
              <a:t>feelings</a:t>
            </a:r>
            <a:r>
              <a:rPr lang="en-US" sz="2200" dirty="0"/>
              <a:t> are (1) discomfort, (2) resentment, or (3) guilt. You can think of these feelings as cues to yourself that a boundary issue may be present. If a particular situation, person, or area of your life is leading you to feel uncomfortable, resentful, or guilty, and </a:t>
            </a:r>
            <a:r>
              <a:rPr lang="en-US" sz="2200" i="1" dirty="0"/>
              <a:t>it has happened several times,</a:t>
            </a:r>
            <a:r>
              <a:rPr lang="en-US" sz="2200" dirty="0"/>
              <a:t> this is an important cue.</a:t>
            </a:r>
          </a:p>
          <a:p>
            <a:pPr fontAlgn="base"/>
            <a:r>
              <a:rPr lang="en-US" sz="2200" dirty="0"/>
              <a:t>For example, resentment often develops from feelings of being taken advantage of or not being appreciated. </a:t>
            </a:r>
          </a:p>
        </p:txBody>
      </p:sp>
    </p:spTree>
    <p:extLst>
      <p:ext uri="{BB962C8B-B14F-4D97-AF65-F5344CB8AC3E}">
        <p14:creationId xmlns:p14="http://schemas.microsoft.com/office/powerpoint/2010/main" val="4251346850"/>
      </p:ext>
    </p:extLst>
  </p:cSld>
  <p:clrMapOvr>
    <a:masterClrMapping/>
  </p:clrMapOvr>
  <p:transition>
    <p:comb dir="vert"/>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4350" y="685801"/>
            <a:ext cx="8115300" cy="762000"/>
          </a:xfrm>
        </p:spPr>
        <p:txBody>
          <a:bodyPr/>
          <a:lstStyle/>
          <a:p>
            <a:pPr algn="ctr"/>
            <a:r>
              <a:rPr lang="en-US" dirty="0"/>
              <a:t>Setting Boundaries</a:t>
            </a:r>
          </a:p>
        </p:txBody>
      </p:sp>
      <p:sp>
        <p:nvSpPr>
          <p:cNvPr id="3" name="Content Placeholder 2"/>
          <p:cNvSpPr>
            <a:spLocks noGrp="1"/>
          </p:cNvSpPr>
          <p:nvPr>
            <p:ph idx="1"/>
          </p:nvPr>
        </p:nvSpPr>
        <p:spPr>
          <a:xfrm>
            <a:off x="514350" y="1447801"/>
            <a:ext cx="8115300" cy="4419599"/>
          </a:xfrm>
        </p:spPr>
        <p:txBody>
          <a:bodyPr>
            <a:normAutofit fontScale="25000" lnSpcReduction="20000"/>
          </a:bodyPr>
          <a:lstStyle/>
          <a:p>
            <a:pPr fontAlgn="base"/>
            <a:r>
              <a:rPr lang="en-US" dirty="0"/>
              <a:t> </a:t>
            </a:r>
          </a:p>
          <a:p>
            <a:pPr marL="0" indent="0">
              <a:buNone/>
            </a:pPr>
            <a:r>
              <a:rPr lang="en-US" sz="11200" b="1" u="sng" dirty="0"/>
              <a:t>3. Give Yourself Permission to Set Boundaries</a:t>
            </a:r>
          </a:p>
          <a:p>
            <a:pPr marL="0" indent="0">
              <a:buNone/>
            </a:pPr>
            <a:endParaRPr lang="en-US" sz="7200" dirty="0"/>
          </a:p>
          <a:p>
            <a:pPr marL="0" indent="0">
              <a:buNone/>
            </a:pPr>
            <a:r>
              <a:rPr lang="en-US" sz="8800" dirty="0"/>
              <a:t>The biggest obstacles often experienced at some point, when considering setting a boundary, are the feelings of fear, guilt, and self-doubt--the anti-boundary musketeers--that show up. You might fear how the person will respond (e.g., angry, hurt) if you set and enforce your boundaries. You might feel guilty about speaking up or saying no to a colleague, administrator or student..</a:t>
            </a:r>
          </a:p>
          <a:p>
            <a:pPr marL="0" indent="0">
              <a:buNone/>
            </a:pPr>
            <a:r>
              <a:rPr lang="en-US" sz="8800" dirty="0"/>
              <a:t>Often, people feel they should be able to cope with a situation and say yes, because that is what a good chairperson, dean, director or faculty member should do.</a:t>
            </a:r>
          </a:p>
        </p:txBody>
      </p:sp>
    </p:spTree>
    <p:extLst>
      <p:ext uri="{BB962C8B-B14F-4D97-AF65-F5344CB8AC3E}">
        <p14:creationId xmlns:p14="http://schemas.microsoft.com/office/powerpoint/2010/main" val="1478152447"/>
      </p:ext>
    </p:extLst>
  </p:cSld>
  <p:clrMapOvr>
    <a:masterClrMapping/>
  </p:clrMapOvr>
  <p:transition>
    <p:comb dir="vert"/>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4350" y="764373"/>
            <a:ext cx="8115300" cy="1293028"/>
          </a:xfrm>
        </p:spPr>
        <p:txBody>
          <a:bodyPr/>
          <a:lstStyle/>
          <a:p>
            <a:r>
              <a:rPr lang="en-US" dirty="0"/>
              <a:t>BRAINSTORMING</a:t>
            </a:r>
          </a:p>
        </p:txBody>
      </p:sp>
      <p:sp>
        <p:nvSpPr>
          <p:cNvPr id="3" name="Content Placeholder 2"/>
          <p:cNvSpPr>
            <a:spLocks noGrp="1"/>
          </p:cNvSpPr>
          <p:nvPr>
            <p:ph idx="1"/>
          </p:nvPr>
        </p:nvSpPr>
        <p:spPr/>
        <p:txBody>
          <a:bodyPr/>
          <a:lstStyle/>
          <a:p>
            <a:r>
              <a:rPr lang="en-US" dirty="0"/>
              <a:t>Let’s brainstorm about boundary issues and attempt to approach solutions to some of these. We will do these orally.</a:t>
            </a:r>
          </a:p>
        </p:txBody>
      </p:sp>
    </p:spTree>
    <p:extLst>
      <p:ext uri="{BB962C8B-B14F-4D97-AF65-F5344CB8AC3E}">
        <p14:creationId xmlns:p14="http://schemas.microsoft.com/office/powerpoint/2010/main" val="1243524289"/>
      </p:ext>
    </p:extLst>
  </p:cSld>
  <p:clrMapOvr>
    <a:masterClrMapping/>
  </p:clrMapOvr>
  <p:transition>
    <p:comb dir="vert"/>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4294967295"/>
          </p:nvPr>
        </p:nvSpPr>
        <p:spPr>
          <a:xfrm>
            <a:off x="0" y="2057400"/>
            <a:ext cx="8229600" cy="3949700"/>
          </a:xfrm>
          <a:prstGeom prst="rect">
            <a:avLst/>
          </a:prstGeom>
        </p:spPr>
        <p:txBody>
          <a:bodyPr>
            <a:normAutofit/>
          </a:bodyPr>
          <a:lstStyle/>
          <a:p>
            <a:r>
              <a:rPr lang="en-US" dirty="0"/>
              <a:t>We are presented with 2 strong candidates for chair from within a department of 20 faculty. The department is very dynamic, entrepreneurial, noted for excellence in teaching, service to the university and scholarship. The department consists of 20 FT faculty of whom 8 are tenured, 6 are on tenure track and 6 are on term contracts. Both candidates are well respected and qualified but the department is split on who to select. Thus the dean and provost must decide……</a:t>
            </a:r>
          </a:p>
        </p:txBody>
      </p:sp>
      <p:sp>
        <p:nvSpPr>
          <p:cNvPr id="3" name="Title 2"/>
          <p:cNvSpPr>
            <a:spLocks noGrp="1"/>
          </p:cNvSpPr>
          <p:nvPr>
            <p:ph type="title" idx="4294967295"/>
          </p:nvPr>
        </p:nvSpPr>
        <p:spPr>
          <a:xfrm>
            <a:off x="-990600" y="0"/>
            <a:ext cx="10134600" cy="2057400"/>
          </a:xfrm>
          <a:prstGeom prst="rect">
            <a:avLst/>
          </a:prstGeom>
        </p:spPr>
        <p:txBody>
          <a:bodyPr/>
          <a:lstStyle/>
          <a:p>
            <a:pPr algn="ctr"/>
            <a:r>
              <a:rPr lang="en-US" dirty="0"/>
              <a:t>SCENARIO FOR GROUP</a:t>
            </a:r>
          </a:p>
        </p:txBody>
      </p:sp>
    </p:spTree>
    <p:extLst>
      <p:ext uri="{BB962C8B-B14F-4D97-AF65-F5344CB8AC3E}">
        <p14:creationId xmlns:p14="http://schemas.microsoft.com/office/powerpoint/2010/main" val="341894987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4294967295"/>
          </p:nvPr>
        </p:nvSpPr>
        <p:spPr>
          <a:xfrm>
            <a:off x="0" y="1295401"/>
            <a:ext cx="8991600" cy="4922838"/>
          </a:xfrm>
          <a:prstGeom prst="rect">
            <a:avLst/>
          </a:prstGeom>
        </p:spPr>
        <p:txBody>
          <a:bodyPr>
            <a:normAutofit fontScale="92500" lnSpcReduction="10000"/>
          </a:bodyPr>
          <a:lstStyle/>
          <a:p>
            <a:pPr marL="109728" indent="0" algn="ctr">
              <a:buNone/>
            </a:pPr>
            <a:r>
              <a:rPr lang="en-US" u="sng" dirty="0"/>
              <a:t>Candidate 1</a:t>
            </a:r>
          </a:p>
          <a:p>
            <a:pPr>
              <a:buFont typeface="Wingdings" panose="05000000000000000000" pitchFamily="2" charset="2"/>
              <a:buChar char="§"/>
            </a:pPr>
            <a:r>
              <a:rPr lang="en-US" sz="2400" dirty="0"/>
              <a:t>14 year member of department</a:t>
            </a:r>
          </a:p>
          <a:p>
            <a:pPr>
              <a:buFont typeface="Wingdings" panose="05000000000000000000" pitchFamily="2" charset="2"/>
              <a:buChar char="§"/>
            </a:pPr>
            <a:r>
              <a:rPr lang="en-US" sz="2400" dirty="0"/>
              <a:t>Very good teacher</a:t>
            </a:r>
          </a:p>
          <a:p>
            <a:pPr>
              <a:buFont typeface="Wingdings" panose="05000000000000000000" pitchFamily="2" charset="2"/>
              <a:buChar char="§"/>
            </a:pPr>
            <a:r>
              <a:rPr lang="en-US" sz="2400" dirty="0"/>
              <a:t>Good interpersonal skills  and very approachable BUT somewhat reserved</a:t>
            </a:r>
          </a:p>
          <a:p>
            <a:pPr>
              <a:buFont typeface="Wingdings" panose="05000000000000000000" pitchFamily="2" charset="2"/>
              <a:buChar char="§"/>
            </a:pPr>
            <a:r>
              <a:rPr lang="en-US" sz="2400" dirty="0"/>
              <a:t>Extremely well liked and respected by faculty and administration…but can sometimes be easily swayed</a:t>
            </a:r>
          </a:p>
          <a:p>
            <a:pPr>
              <a:buFont typeface="Wingdings" panose="05000000000000000000" pitchFamily="2" charset="2"/>
              <a:buChar char="§"/>
            </a:pPr>
            <a:r>
              <a:rPr lang="en-US" sz="2400" dirty="0"/>
              <a:t>Moderately active in service and committee work</a:t>
            </a:r>
          </a:p>
          <a:p>
            <a:pPr>
              <a:buFont typeface="Wingdings" panose="05000000000000000000" pitchFamily="2" charset="2"/>
              <a:buChar char="§"/>
            </a:pPr>
            <a:r>
              <a:rPr lang="en-US" sz="2400" dirty="0"/>
              <a:t>Entrepreneurial</a:t>
            </a:r>
          </a:p>
          <a:p>
            <a:pPr>
              <a:buFont typeface="Wingdings" panose="05000000000000000000" pitchFamily="2" charset="2"/>
              <a:buChar char="§"/>
            </a:pPr>
            <a:r>
              <a:rPr lang="en-US" sz="2400" dirty="0"/>
              <a:t>Tenured </a:t>
            </a:r>
          </a:p>
          <a:p>
            <a:pPr>
              <a:buFont typeface="Wingdings" panose="05000000000000000000" pitchFamily="2" charset="2"/>
              <a:buChar char="§"/>
            </a:pPr>
            <a:r>
              <a:rPr lang="en-US" sz="2400" dirty="0"/>
              <a:t>Scholarship is truly outstanding</a:t>
            </a:r>
          </a:p>
          <a:p>
            <a:pPr>
              <a:buFont typeface="Wingdings" panose="05000000000000000000" pitchFamily="2" charset="2"/>
              <a:buChar char="§"/>
            </a:pPr>
            <a:r>
              <a:rPr lang="en-US" sz="2400" dirty="0"/>
              <a:t>Has some outside conflicts and obligations (family illness, long commute, works from home 1-2 days a week)</a:t>
            </a:r>
          </a:p>
        </p:txBody>
      </p:sp>
      <p:sp>
        <p:nvSpPr>
          <p:cNvPr id="3" name="Title 2"/>
          <p:cNvSpPr>
            <a:spLocks noGrp="1"/>
          </p:cNvSpPr>
          <p:nvPr>
            <p:ph type="title" idx="4294967295"/>
          </p:nvPr>
        </p:nvSpPr>
        <p:spPr>
          <a:xfrm>
            <a:off x="-304800" y="381000"/>
            <a:ext cx="9448800" cy="1295400"/>
          </a:xfrm>
          <a:prstGeom prst="rect">
            <a:avLst/>
          </a:prstGeom>
        </p:spPr>
        <p:txBody>
          <a:bodyPr/>
          <a:lstStyle/>
          <a:p>
            <a:pPr algn="ctr"/>
            <a:r>
              <a:rPr lang="en-US" dirty="0"/>
              <a:t>A look at the candidates</a:t>
            </a:r>
          </a:p>
        </p:txBody>
      </p:sp>
    </p:spTree>
    <p:extLst>
      <p:ext uri="{BB962C8B-B14F-4D97-AF65-F5344CB8AC3E}">
        <p14:creationId xmlns:p14="http://schemas.microsoft.com/office/powerpoint/2010/main" val="329404959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4294967295"/>
          </p:nvPr>
        </p:nvSpPr>
        <p:spPr>
          <a:xfrm>
            <a:off x="914400" y="1447800"/>
            <a:ext cx="8229600" cy="4525963"/>
          </a:xfrm>
          <a:prstGeom prst="rect">
            <a:avLst/>
          </a:prstGeom>
        </p:spPr>
        <p:txBody>
          <a:bodyPr>
            <a:normAutofit fontScale="92500" lnSpcReduction="20000"/>
          </a:bodyPr>
          <a:lstStyle/>
          <a:p>
            <a:pPr marL="109728" indent="0" algn="ctr">
              <a:buNone/>
            </a:pPr>
            <a:r>
              <a:rPr lang="en-US" u="sng" dirty="0"/>
              <a:t>Candidate 2</a:t>
            </a:r>
          </a:p>
          <a:p>
            <a:r>
              <a:rPr lang="en-US" sz="2400" dirty="0"/>
              <a:t>22 year member of department</a:t>
            </a:r>
          </a:p>
          <a:p>
            <a:pPr>
              <a:buFont typeface="Wingdings" panose="05000000000000000000" pitchFamily="2" charset="2"/>
              <a:buChar char="§"/>
            </a:pPr>
            <a:r>
              <a:rPr lang="en-US" sz="2400" dirty="0"/>
              <a:t>Excellent teacher (has won many awards)</a:t>
            </a:r>
          </a:p>
          <a:p>
            <a:pPr>
              <a:buFont typeface="Wingdings" panose="05000000000000000000" pitchFamily="2" charset="2"/>
              <a:buChar char="§"/>
            </a:pPr>
            <a:r>
              <a:rPr lang="en-US" sz="2400" dirty="0"/>
              <a:t>Great interpersonal </a:t>
            </a:r>
            <a:r>
              <a:rPr lang="en-US" sz="2400" dirty="0" err="1"/>
              <a:t>skills..but</a:t>
            </a:r>
            <a:r>
              <a:rPr lang="en-US" sz="2400" dirty="0"/>
              <a:t> may come across as very political</a:t>
            </a:r>
          </a:p>
          <a:p>
            <a:pPr>
              <a:buFont typeface="Wingdings" panose="05000000000000000000" pitchFamily="2" charset="2"/>
              <a:buChar char="§"/>
            </a:pPr>
            <a:r>
              <a:rPr lang="en-US" sz="2400" dirty="0"/>
              <a:t>Respected by faculty and administration but can often appear self-centered</a:t>
            </a:r>
          </a:p>
          <a:p>
            <a:pPr>
              <a:buFont typeface="Wingdings" panose="05000000000000000000" pitchFamily="2" charset="2"/>
              <a:buChar char="§"/>
            </a:pPr>
            <a:r>
              <a:rPr lang="en-US" sz="2400" dirty="0"/>
              <a:t>Extremely active in service and committee work </a:t>
            </a:r>
          </a:p>
          <a:p>
            <a:pPr>
              <a:buFont typeface="Wingdings" panose="05000000000000000000" pitchFamily="2" charset="2"/>
              <a:buChar char="§"/>
            </a:pPr>
            <a:r>
              <a:rPr lang="en-US" sz="2400" dirty="0"/>
              <a:t>Entrepreneurial almost to a fault</a:t>
            </a:r>
          </a:p>
          <a:p>
            <a:pPr>
              <a:buFont typeface="Wingdings" panose="05000000000000000000" pitchFamily="2" charset="2"/>
              <a:buChar char="§"/>
            </a:pPr>
            <a:r>
              <a:rPr lang="en-US" sz="2400" dirty="0"/>
              <a:t>Tenured </a:t>
            </a:r>
          </a:p>
          <a:p>
            <a:pPr>
              <a:buFont typeface="Wingdings" panose="05000000000000000000" pitchFamily="2" charset="2"/>
              <a:buChar char="§"/>
            </a:pPr>
            <a:r>
              <a:rPr lang="en-US" sz="2400" dirty="0"/>
              <a:t>Scholarship is good but not outstanding</a:t>
            </a:r>
          </a:p>
          <a:p>
            <a:pPr>
              <a:buFont typeface="Wingdings" panose="05000000000000000000" pitchFamily="2" charset="2"/>
              <a:buChar char="§"/>
            </a:pPr>
            <a:r>
              <a:rPr lang="en-US" sz="2400" dirty="0"/>
              <a:t>Seems to live on </a:t>
            </a:r>
            <a:r>
              <a:rPr lang="en-US" sz="2400" dirty="0" err="1"/>
              <a:t>campus..can</a:t>
            </a:r>
            <a:r>
              <a:rPr lang="en-US" sz="2400" dirty="0"/>
              <a:t> be there days, nights, early mornings, </a:t>
            </a:r>
            <a:r>
              <a:rPr lang="en-US" sz="2400" dirty="0" err="1"/>
              <a:t>weekends..does</a:t>
            </a:r>
            <a:r>
              <a:rPr lang="en-US" sz="2400" dirty="0"/>
              <a:t> this person have a life off campus</a:t>
            </a:r>
            <a:r>
              <a:rPr lang="en-US" sz="2200" dirty="0"/>
              <a:t>?</a:t>
            </a:r>
          </a:p>
        </p:txBody>
      </p:sp>
      <p:sp>
        <p:nvSpPr>
          <p:cNvPr id="3" name="Title 2"/>
          <p:cNvSpPr>
            <a:spLocks noGrp="1"/>
          </p:cNvSpPr>
          <p:nvPr>
            <p:ph type="title" idx="4294967295"/>
          </p:nvPr>
        </p:nvSpPr>
        <p:spPr>
          <a:xfrm>
            <a:off x="381000" y="457200"/>
            <a:ext cx="8763000" cy="990600"/>
          </a:xfrm>
          <a:prstGeom prst="rect">
            <a:avLst/>
          </a:prstGeom>
        </p:spPr>
        <p:txBody>
          <a:bodyPr/>
          <a:lstStyle/>
          <a:p>
            <a:pPr algn="ctr"/>
            <a:r>
              <a:rPr lang="en-US" dirty="0"/>
              <a:t>A look at the candidates</a:t>
            </a:r>
          </a:p>
        </p:txBody>
      </p:sp>
    </p:spTree>
    <p:extLst>
      <p:ext uri="{BB962C8B-B14F-4D97-AF65-F5344CB8AC3E}">
        <p14:creationId xmlns:p14="http://schemas.microsoft.com/office/powerpoint/2010/main" val="289465787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514350" y="764373"/>
            <a:ext cx="8115300" cy="912027"/>
          </a:xfrm>
        </p:spPr>
        <p:txBody>
          <a:bodyPr/>
          <a:lstStyle/>
          <a:p>
            <a:r>
              <a:rPr lang="en-US" dirty="0"/>
              <a:t>At Your Tables</a:t>
            </a:r>
          </a:p>
        </p:txBody>
      </p:sp>
      <p:sp>
        <p:nvSpPr>
          <p:cNvPr id="5" name="Content Placeholder 4"/>
          <p:cNvSpPr>
            <a:spLocks noGrp="1"/>
          </p:cNvSpPr>
          <p:nvPr>
            <p:ph idx="1"/>
          </p:nvPr>
        </p:nvSpPr>
        <p:spPr>
          <a:xfrm>
            <a:off x="514350" y="1905001"/>
            <a:ext cx="8115300" cy="4313686"/>
          </a:xfrm>
        </p:spPr>
        <p:txBody>
          <a:bodyPr/>
          <a:lstStyle/>
          <a:p>
            <a:r>
              <a:rPr lang="en-US" dirty="0"/>
              <a:t>Come up with three questions that you would ask each candidate.</a:t>
            </a:r>
          </a:p>
          <a:p>
            <a:r>
              <a:rPr lang="en-US" dirty="0"/>
              <a:t>I will randomly answer those questions as best I can representing each candidate</a:t>
            </a:r>
          </a:p>
          <a:p>
            <a:r>
              <a:rPr lang="en-US" dirty="0"/>
              <a:t>After that you will “vote” on which of the two you would prefer to hire as chair based on the qualifications and interview</a:t>
            </a:r>
          </a:p>
        </p:txBody>
      </p:sp>
    </p:spTree>
    <p:extLst>
      <p:ext uri="{BB962C8B-B14F-4D97-AF65-F5344CB8AC3E}">
        <p14:creationId xmlns:p14="http://schemas.microsoft.com/office/powerpoint/2010/main" val="3048534945"/>
      </p:ext>
    </p:extLst>
  </p:cSld>
  <p:clrMapOvr>
    <a:masterClrMapping/>
  </p:clrMapOvr>
  <p:transition>
    <p:comb dir="vert"/>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Closing words</a:t>
            </a:r>
          </a:p>
        </p:txBody>
      </p:sp>
      <p:sp>
        <p:nvSpPr>
          <p:cNvPr id="3" name="TextBox 2"/>
          <p:cNvSpPr txBox="1"/>
          <p:nvPr/>
        </p:nvSpPr>
        <p:spPr>
          <a:xfrm>
            <a:off x="685800" y="1447800"/>
            <a:ext cx="8229600" cy="2308324"/>
          </a:xfrm>
          <a:prstGeom prst="rect">
            <a:avLst/>
          </a:prstGeom>
          <a:noFill/>
        </p:spPr>
        <p:txBody>
          <a:bodyPr wrap="square" rtlCol="0">
            <a:spAutoFit/>
          </a:bodyPr>
          <a:lstStyle/>
          <a:p>
            <a:r>
              <a:rPr lang="en-US" sz="3600" dirty="0"/>
              <a:t>“Be true to your self, enjoy the ride and never lose sight of the ultimate goal in higher education: making a difference in people’s lives”</a:t>
            </a:r>
          </a:p>
        </p:txBody>
      </p:sp>
      <p:sp>
        <p:nvSpPr>
          <p:cNvPr id="4" name="TextBox 3"/>
          <p:cNvSpPr txBox="1"/>
          <p:nvPr/>
        </p:nvSpPr>
        <p:spPr>
          <a:xfrm>
            <a:off x="4648200" y="4419601"/>
            <a:ext cx="4114800" cy="369332"/>
          </a:xfrm>
          <a:prstGeom prst="rect">
            <a:avLst/>
          </a:prstGeom>
          <a:noFill/>
        </p:spPr>
        <p:txBody>
          <a:bodyPr wrap="square" rtlCol="0">
            <a:spAutoFit/>
          </a:bodyPr>
          <a:lstStyle/>
          <a:p>
            <a:r>
              <a:rPr lang="en-US" dirty="0"/>
              <a:t>Domenick Pinto, February 7 2019</a:t>
            </a:r>
          </a:p>
        </p:txBody>
      </p:sp>
    </p:spTree>
    <p:extLst>
      <p:ext uri="{BB962C8B-B14F-4D97-AF65-F5344CB8AC3E}">
        <p14:creationId xmlns:p14="http://schemas.microsoft.com/office/powerpoint/2010/main" val="1961867257"/>
      </p:ext>
    </p:extLst>
  </p:cSld>
  <p:clrMapOvr>
    <a:masterClrMapping/>
  </p:clrMapOvr>
  <p:transition>
    <p:comb dir="ver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14349" y="1371600"/>
            <a:ext cx="8115300" cy="4800600"/>
          </a:xfrm>
        </p:spPr>
        <p:txBody>
          <a:bodyPr/>
          <a:lstStyle/>
          <a:p>
            <a:pPr marL="0" indent="0">
              <a:buNone/>
            </a:pPr>
            <a:r>
              <a:rPr lang="en-US" b="1" dirty="0"/>
              <a:t>“You are being extremely generous in offering me an orchard full of apple trees. There are a lot of advantages to apple orchards…..think of all the pies and applesauce and baked apples you can have!</a:t>
            </a:r>
            <a:endParaRPr lang="en-US" dirty="0"/>
          </a:p>
          <a:p>
            <a:pPr marL="0" indent="0">
              <a:buNone/>
            </a:pPr>
            <a:r>
              <a:rPr lang="en-US" b="1" dirty="0"/>
              <a:t>But I really want ONE ORANGE TREE because I need  to have orange juice…I need that tree. I would happily agree that  you can give me fewer apple trees in exchange for that one orange tree..</a:t>
            </a:r>
          </a:p>
          <a:p>
            <a:pPr marL="0" indent="0">
              <a:buNone/>
            </a:pPr>
            <a:r>
              <a:rPr lang="en-US" b="1" dirty="0"/>
              <a:t>You see…you cannot get orange juice from an apple tree!”</a:t>
            </a:r>
            <a:endParaRPr lang="en-US" dirty="0"/>
          </a:p>
          <a:p>
            <a:endParaRPr lang="en-US" dirty="0"/>
          </a:p>
        </p:txBody>
      </p:sp>
    </p:spTree>
    <p:extLst>
      <p:ext uri="{BB962C8B-B14F-4D97-AF65-F5344CB8AC3E}">
        <p14:creationId xmlns:p14="http://schemas.microsoft.com/office/powerpoint/2010/main" val="2525639292"/>
      </p:ext>
    </p:extLst>
  </p:cSld>
  <p:clrMapOvr>
    <a:masterClrMapping/>
  </p:clrMapOvr>
  <p:transition>
    <p:comb dir="ver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5867" y="533401"/>
            <a:ext cx="8493784" cy="1600200"/>
          </a:xfrm>
        </p:spPr>
        <p:txBody>
          <a:bodyPr>
            <a:normAutofit/>
          </a:bodyPr>
          <a:lstStyle/>
          <a:p>
            <a:pPr algn="ctr"/>
            <a:r>
              <a:rPr lang="en-US" dirty="0"/>
              <a:t>Self Evaluation : How well do I communicate</a:t>
            </a:r>
          </a:p>
        </p:txBody>
      </p:sp>
      <p:sp>
        <p:nvSpPr>
          <p:cNvPr id="3" name="Content Placeholder 2"/>
          <p:cNvSpPr>
            <a:spLocks noGrp="1"/>
          </p:cNvSpPr>
          <p:nvPr>
            <p:ph idx="1"/>
          </p:nvPr>
        </p:nvSpPr>
        <p:spPr>
          <a:xfrm>
            <a:off x="514350" y="2133600"/>
            <a:ext cx="8115300" cy="2482611"/>
          </a:xfrm>
        </p:spPr>
        <p:txBody>
          <a:bodyPr>
            <a:noAutofit/>
          </a:bodyPr>
          <a:lstStyle/>
          <a:p>
            <a:r>
              <a:rPr lang="en-US" sz="2800" b="1" dirty="0"/>
              <a:t>The previous slide is a powerful analogy that I used to try obtain a certain type of position for my department. Although the request was denied a second time (I used this analogy to ask that my request be reconsidered ..and it was)  I feel it was one of my BEST communication attempts. The request went to the dean and provost. I did not get the position requested but felt as though I was HEARD</a:t>
            </a:r>
          </a:p>
        </p:txBody>
      </p:sp>
    </p:spTree>
    <p:extLst>
      <p:ext uri="{BB962C8B-B14F-4D97-AF65-F5344CB8AC3E}">
        <p14:creationId xmlns:p14="http://schemas.microsoft.com/office/powerpoint/2010/main" val="819239036"/>
      </p:ext>
    </p:extLst>
  </p:cSld>
  <p:clrMapOvr>
    <a:masterClrMapping/>
  </p:clrMapOvr>
  <p:transition>
    <p:comb dir="vert"/>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14350" y="2286000"/>
            <a:ext cx="8115300" cy="3235265"/>
          </a:xfrm>
        </p:spPr>
        <p:txBody>
          <a:bodyPr/>
          <a:lstStyle/>
          <a:p>
            <a:pPr marL="0" indent="0">
              <a:buNone/>
            </a:pPr>
            <a:r>
              <a:rPr lang="en-US" dirty="0"/>
              <a:t>“You have alienated the rest of the department with your meddling and destructive behaviors. </a:t>
            </a:r>
          </a:p>
          <a:p>
            <a:pPr marL="0" indent="0">
              <a:buNone/>
            </a:pPr>
            <a:r>
              <a:rPr lang="en-US" dirty="0"/>
              <a:t>It has become so difficult to work with you.</a:t>
            </a:r>
          </a:p>
          <a:p>
            <a:pPr marL="0" indent="0">
              <a:buNone/>
            </a:pPr>
            <a:r>
              <a:rPr lang="en-US" dirty="0"/>
              <a:t>I will continue to work with you when needed but want no further contact with you unless absolutely necessary”</a:t>
            </a:r>
          </a:p>
          <a:p>
            <a:pPr marL="0" indent="0">
              <a:buNone/>
            </a:pPr>
            <a:endParaRPr lang="en-US" dirty="0"/>
          </a:p>
        </p:txBody>
      </p:sp>
    </p:spTree>
    <p:extLst>
      <p:ext uri="{BB962C8B-B14F-4D97-AF65-F5344CB8AC3E}">
        <p14:creationId xmlns:p14="http://schemas.microsoft.com/office/powerpoint/2010/main" val="2499716144"/>
      </p:ext>
    </p:extLst>
  </p:cSld>
  <p:clrMapOvr>
    <a:masterClrMapping/>
  </p:clrMapOvr>
  <p:transition>
    <p:comb dir="ver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4350" y="533401"/>
            <a:ext cx="8115300" cy="1371600"/>
          </a:xfrm>
        </p:spPr>
        <p:txBody>
          <a:bodyPr/>
          <a:lstStyle/>
          <a:p>
            <a:pPr algn="ctr"/>
            <a:r>
              <a:rPr lang="en-US" dirty="0"/>
              <a:t>Self Evaluation : How well does one </a:t>
            </a:r>
            <a:r>
              <a:rPr lang="en-US" dirty="0" err="1"/>
              <a:t>MIScommunicate</a:t>
            </a:r>
            <a:endParaRPr lang="en-US" dirty="0"/>
          </a:p>
        </p:txBody>
      </p:sp>
      <p:sp>
        <p:nvSpPr>
          <p:cNvPr id="3" name="Content Placeholder 2"/>
          <p:cNvSpPr>
            <a:spLocks noGrp="1"/>
          </p:cNvSpPr>
          <p:nvPr>
            <p:ph idx="1"/>
          </p:nvPr>
        </p:nvSpPr>
        <p:spPr>
          <a:xfrm>
            <a:off x="514350" y="1905001"/>
            <a:ext cx="8115300" cy="4313685"/>
          </a:xfrm>
        </p:spPr>
        <p:txBody>
          <a:bodyPr>
            <a:normAutofit fontScale="92500"/>
          </a:bodyPr>
          <a:lstStyle/>
          <a:p>
            <a:r>
              <a:rPr lang="en-US" sz="2800" dirty="0"/>
              <a:t>The previous slide is an example of POOR communication skills. Rather than addressing the transgressions one by one in a calm, professional manner this became a problem that involved the dean and many other faculty members in the department.</a:t>
            </a:r>
          </a:p>
          <a:p>
            <a:r>
              <a:rPr lang="en-US" sz="2800" dirty="0"/>
              <a:t>Although the faculty overwhelmingly supported the chair, the dean needed to step in in order to bring a peaceful solution….the situation was resolved and all became right with the world for about 10 minutes! </a:t>
            </a:r>
            <a:endParaRPr lang="en-US" dirty="0"/>
          </a:p>
        </p:txBody>
      </p:sp>
    </p:spTree>
    <p:extLst>
      <p:ext uri="{BB962C8B-B14F-4D97-AF65-F5344CB8AC3E}">
        <p14:creationId xmlns:p14="http://schemas.microsoft.com/office/powerpoint/2010/main" val="2782259909"/>
      </p:ext>
    </p:extLst>
  </p:cSld>
  <p:clrMapOvr>
    <a:masterClrMapping/>
  </p:clrMapOvr>
  <p:transition>
    <p:comb dir="vert"/>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152400"/>
            <a:ext cx="7848600" cy="5324535"/>
          </a:xfrm>
          <a:prstGeom prst="rect">
            <a:avLst/>
          </a:prstGeom>
        </p:spPr>
        <p:txBody>
          <a:bodyPr wrap="square">
            <a:spAutoFit/>
          </a:bodyPr>
          <a:lstStyle/>
          <a:p>
            <a:endParaRPr lang="en-US" sz="2800" b="1" dirty="0"/>
          </a:p>
          <a:p>
            <a:pPr algn="ctr"/>
            <a:r>
              <a:rPr lang="en-US" sz="4400" dirty="0"/>
              <a:t>Self Evaluation : How well do I </a:t>
            </a:r>
            <a:r>
              <a:rPr lang="en-US" sz="4400" dirty="0" err="1"/>
              <a:t>MIScommunicate</a:t>
            </a:r>
            <a:endParaRPr lang="en-US" sz="4400" b="1" dirty="0"/>
          </a:p>
          <a:p>
            <a:endParaRPr lang="en-US" sz="2800" b="1" dirty="0"/>
          </a:p>
          <a:p>
            <a:r>
              <a:rPr lang="en-US" sz="2800" dirty="0"/>
              <a:t>Although the dean understood WHY this message was sent as an email, it was pointed out that a chair needed to stick with facts and not editorialize…. Oddly enough even though this was a very poor way of expressing oneself…the situation did eventually improve considerably…and has remained on neutral ground</a:t>
            </a:r>
          </a:p>
        </p:txBody>
      </p:sp>
    </p:spTree>
    <p:extLst>
      <p:ext uri="{BB962C8B-B14F-4D97-AF65-F5344CB8AC3E}">
        <p14:creationId xmlns:p14="http://schemas.microsoft.com/office/powerpoint/2010/main" val="1932337670"/>
      </p:ext>
    </p:extLst>
  </p:cSld>
  <p:clrMapOvr>
    <a:masterClrMapping/>
  </p:clrMapOvr>
  <p:transition>
    <p:comb dir="vert"/>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5826" y="381001"/>
            <a:ext cx="8163824" cy="1219200"/>
          </a:xfrm>
        </p:spPr>
        <p:txBody>
          <a:bodyPr/>
          <a:lstStyle/>
          <a:p>
            <a:pPr algn="ctr"/>
            <a:r>
              <a:rPr lang="en-US" dirty="0"/>
              <a:t>At your tables……..</a:t>
            </a:r>
          </a:p>
        </p:txBody>
      </p:sp>
      <p:sp>
        <p:nvSpPr>
          <p:cNvPr id="3" name="Content Placeholder 2"/>
          <p:cNvSpPr>
            <a:spLocks noGrp="1"/>
          </p:cNvSpPr>
          <p:nvPr>
            <p:ph idx="1"/>
          </p:nvPr>
        </p:nvSpPr>
        <p:spPr>
          <a:xfrm>
            <a:off x="572579" y="1600201"/>
            <a:ext cx="8115300" cy="3934002"/>
          </a:xfrm>
        </p:spPr>
        <p:txBody>
          <a:bodyPr/>
          <a:lstStyle/>
          <a:p>
            <a:r>
              <a:rPr lang="en-US" dirty="0"/>
              <a:t>I have given you a copy of this scenario….</a:t>
            </a:r>
          </a:p>
          <a:p>
            <a:r>
              <a:rPr lang="en-US" dirty="0"/>
              <a:t>Take 10 minutes as a group and construct an email or other means of communicating that would have been more appropriate and less threatening…. </a:t>
            </a:r>
          </a:p>
          <a:p>
            <a:r>
              <a:rPr lang="en-US" dirty="0"/>
              <a:t>We will share your approaches after 10 minutes….</a:t>
            </a:r>
          </a:p>
        </p:txBody>
      </p:sp>
    </p:spTree>
    <p:extLst>
      <p:ext uri="{BB962C8B-B14F-4D97-AF65-F5344CB8AC3E}">
        <p14:creationId xmlns:p14="http://schemas.microsoft.com/office/powerpoint/2010/main" val="2459737388"/>
      </p:ext>
    </p:extLst>
  </p:cSld>
  <p:clrMapOvr>
    <a:masterClrMapping/>
  </p:clrMapOvr>
  <p:transition>
    <p:comb dir="vert"/>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4350" y="228600"/>
            <a:ext cx="8115300" cy="2171701"/>
          </a:xfrm>
        </p:spPr>
        <p:txBody>
          <a:bodyPr/>
          <a:lstStyle/>
          <a:p>
            <a:pPr algn="ctr"/>
            <a:r>
              <a:rPr lang="en-US" dirty="0"/>
              <a:t>My Communication Strengths</a:t>
            </a:r>
          </a:p>
        </p:txBody>
      </p:sp>
      <p:sp>
        <p:nvSpPr>
          <p:cNvPr id="3" name="Content Placeholder 2"/>
          <p:cNvSpPr>
            <a:spLocks noGrp="1"/>
          </p:cNvSpPr>
          <p:nvPr>
            <p:ph idx="1"/>
          </p:nvPr>
        </p:nvSpPr>
        <p:spPr>
          <a:xfrm>
            <a:off x="514350" y="2133600"/>
            <a:ext cx="8115300" cy="4085086"/>
          </a:xfrm>
        </p:spPr>
        <p:txBody>
          <a:bodyPr>
            <a:normAutofit fontScale="92500" lnSpcReduction="20000"/>
          </a:bodyPr>
          <a:lstStyle/>
          <a:p>
            <a:r>
              <a:rPr lang="en-US" sz="2400" b="1" dirty="0"/>
              <a:t>Willingness to listen and hearing what the person is saying</a:t>
            </a:r>
          </a:p>
          <a:p>
            <a:r>
              <a:rPr lang="en-US" sz="2400" b="1" dirty="0"/>
              <a:t>Thinking before responding</a:t>
            </a:r>
          </a:p>
          <a:p>
            <a:r>
              <a:rPr lang="en-US" sz="2400" b="1" dirty="0"/>
              <a:t>Usually NOT letting emotions take over…for you OR the person you are communicating with</a:t>
            </a:r>
          </a:p>
          <a:p>
            <a:r>
              <a:rPr lang="en-US" sz="2400" b="1" dirty="0"/>
              <a:t>Where possible meeting live to discuss…try not to use email if the situation is tentative or your responses are likely to be misconstrued. If possible do coffee or lunch</a:t>
            </a:r>
          </a:p>
          <a:p>
            <a:r>
              <a:rPr lang="en-US" sz="2400" b="1" dirty="0"/>
              <a:t>Being as calm as possible (not always easy for an Italian)</a:t>
            </a:r>
          </a:p>
          <a:p>
            <a:r>
              <a:rPr lang="en-US" sz="2400" b="1" dirty="0"/>
              <a:t>Being willing to compromise but not backing down every time</a:t>
            </a:r>
          </a:p>
          <a:p>
            <a:r>
              <a:rPr lang="en-US" sz="2400" b="1" dirty="0"/>
              <a:t>Offering a follow up meeting</a:t>
            </a:r>
          </a:p>
        </p:txBody>
      </p:sp>
    </p:spTree>
    <p:extLst>
      <p:ext uri="{BB962C8B-B14F-4D97-AF65-F5344CB8AC3E}">
        <p14:creationId xmlns:p14="http://schemas.microsoft.com/office/powerpoint/2010/main" val="1264635724"/>
      </p:ext>
    </p:extLst>
  </p:cSld>
  <p:clrMapOvr>
    <a:masterClrMapping/>
  </p:clrMapOvr>
  <p:transition>
    <p:comb dir="vert"/>
  </p:transition>
</p:sld>
</file>

<file path=ppt/theme/theme1.xml><?xml version="1.0" encoding="utf-8"?>
<a:theme xmlns:a="http://schemas.openxmlformats.org/drawingml/2006/main" name="Vapor Trail">
  <a:themeElements>
    <a:clrScheme name="Vapor Trail">
      <a:dk1>
        <a:sysClr val="windowText" lastClr="000000"/>
      </a:dk1>
      <a:lt1>
        <a:sysClr val="window" lastClr="FFFFFF"/>
      </a:lt1>
      <a:dk2>
        <a:srgbClr val="454545"/>
      </a:dk2>
      <a:lt2>
        <a:srgbClr val="DADADA"/>
      </a:lt2>
      <a:accent1>
        <a:srgbClr val="DF2E28"/>
      </a:accent1>
      <a:accent2>
        <a:srgbClr val="FE801A"/>
      </a:accent2>
      <a:accent3>
        <a:srgbClr val="E9BF35"/>
      </a:accent3>
      <a:accent4>
        <a:srgbClr val="81BB42"/>
      </a:accent4>
      <a:accent5>
        <a:srgbClr val="32C7A9"/>
      </a:accent5>
      <a:accent6>
        <a:srgbClr val="4A9BDC"/>
      </a:accent6>
      <a:hlink>
        <a:srgbClr val="F0532B"/>
      </a:hlink>
      <a:folHlink>
        <a:srgbClr val="F38B53"/>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txDef>
      <a:spPr>
        <a:noFill/>
      </a:spPr>
      <a:bodyPr wrap="square" rtlCol="0">
        <a:spAutoFit/>
      </a:bodyPr>
      <a:lstStyle>
        <a:defPPr>
          <a:defRPr dirty="0" smtClean="0"/>
        </a:defPPr>
      </a:lstStyle>
    </a:txDef>
  </a:objectDefaults>
  <a:extraClrSchemeLst/>
  <a:extLst>
    <a:ext uri="{05A4C25C-085E-4340-85A3-A5531E510DB2}">
      <thm15:themeFamily xmlns:thm15="http://schemas.microsoft.com/office/thememl/2012/main" name="Vapor Trail" id="{4FDF2955-7D9C-493C-B9F9-C205151B46CD}" vid="{8F31A783-2159-4870-BC29-2BA7D038EA4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TM04033937[[fn=Vapor Trail]]</Template>
  <TotalTime>6422</TotalTime>
  <Words>1849</Words>
  <Application>Microsoft Office PowerPoint</Application>
  <PresentationFormat>On-screen Show (4:3)</PresentationFormat>
  <Paragraphs>158</Paragraphs>
  <Slides>29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29</vt:i4>
      </vt:variant>
    </vt:vector>
  </HeadingPairs>
  <TitlesOfParts>
    <vt:vector size="35" baseType="lpstr">
      <vt:lpstr>Arial</vt:lpstr>
      <vt:lpstr>Calibri</vt:lpstr>
      <vt:lpstr>Century Gothic</vt:lpstr>
      <vt:lpstr>Trebuchet MS</vt:lpstr>
      <vt:lpstr>Wingdings</vt:lpstr>
      <vt:lpstr>Vapor Trail</vt:lpstr>
      <vt:lpstr>PowerPoint Presentation</vt:lpstr>
      <vt:lpstr>My History</vt:lpstr>
      <vt:lpstr>PowerPoint Presentation</vt:lpstr>
      <vt:lpstr>Self Evaluation : How well do I communicate</vt:lpstr>
      <vt:lpstr>PowerPoint Presentation</vt:lpstr>
      <vt:lpstr>Self Evaluation : How well does one MIScommunicate</vt:lpstr>
      <vt:lpstr>PowerPoint Presentation</vt:lpstr>
      <vt:lpstr>At your tables……..</vt:lpstr>
      <vt:lpstr>My Communication Strengths</vt:lpstr>
      <vt:lpstr>Active listening</vt:lpstr>
      <vt:lpstr>Communication: LISTENING  Essential Skills for Chairs </vt:lpstr>
      <vt:lpstr>Receiving , Evaluating and Acting on complaints</vt:lpstr>
      <vt:lpstr>Complaints from dept members including staff</vt:lpstr>
      <vt:lpstr>Complaints from dept members including staff..(cont.)</vt:lpstr>
      <vt:lpstr>Handout 3  SCENARIO…. HANDLING COMPLAINTS FROM STUDENTS </vt:lpstr>
      <vt:lpstr>Handout 4  Creative Thinking exercises as a way to stimulate thinking</vt:lpstr>
      <vt:lpstr>Essentials of Effective Communication</vt:lpstr>
      <vt:lpstr>PowerPoint Presentation</vt:lpstr>
      <vt:lpstr>Solving Problems …sooner rather than later</vt:lpstr>
      <vt:lpstr>Solving Problems… sooner rather than later…cont.</vt:lpstr>
      <vt:lpstr>Setting Boundaries</vt:lpstr>
      <vt:lpstr>PowerPoint Presentation</vt:lpstr>
      <vt:lpstr>Setting Boundaries</vt:lpstr>
      <vt:lpstr>BRAINSTORMING</vt:lpstr>
      <vt:lpstr>SCENARIO FOR GROUP</vt:lpstr>
      <vt:lpstr>A look at the candidates</vt:lpstr>
      <vt:lpstr>A look at the candidates</vt:lpstr>
      <vt:lpstr>At Your Tables</vt:lpstr>
      <vt:lpstr>Closing words</vt:lpstr>
    </vt:vector>
  </TitlesOfParts>
  <Company>SHU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Department Chair:  Defining and Redefining What We Do</dc:title>
  <dc:creator>pintod</dc:creator>
  <cp:lastModifiedBy>Pinto, Prof. Domenick J.</cp:lastModifiedBy>
  <cp:revision>209</cp:revision>
  <cp:lastPrinted>2018-02-08T17:22:48Z</cp:lastPrinted>
  <dcterms:created xsi:type="dcterms:W3CDTF">2011-04-04T01:26:53Z</dcterms:created>
  <dcterms:modified xsi:type="dcterms:W3CDTF">2019-02-04T23:34:26Z</dcterms:modified>
</cp:coreProperties>
</file>