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64" r:id="rId11"/>
    <p:sldId id="265" r:id="rId12"/>
    <p:sldId id="266" r:id="rId13"/>
    <p:sldId id="267" r:id="rId14"/>
    <p:sldId id="276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6" name="Google Shape;2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" name="Google Shape;32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2" name="Google Shape;3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4f5f31e64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4f5f31e64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g4f5f31e647_4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So when you are faced with uncertainty think about this quote.  </a:t>
            </a:r>
            <a:endParaRPr/>
          </a:p>
        </p:txBody>
      </p:sp>
      <p:sp>
        <p:nvSpPr>
          <p:cNvPr id="251" name="Google Shape;25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7cE9Pwxty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hyperlink" Target="http://www.youtube.com/watch?v=IHRITb4x_ww" TargetMode="External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9YqYAG1cW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www.youtube.com/watch?v=MamKsUZKwb0" TargetMode="Externa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pasadena.edu/courses/98222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iu.edu/facdev/resources/onlineteaching/design/templates-and-starters.shtml" TargetMode="External"/><Relationship Id="rId5" Type="http://schemas.openxmlformats.org/officeDocument/2006/relationships/hyperlink" Target="https://www.usca.edu/distance-learning/course-development/course-development-templates.dot" TargetMode="External"/><Relationship Id="rId4" Type="http://schemas.openxmlformats.org/officeDocument/2006/relationships/hyperlink" Target="http://www.fresnostate.edu/academics/blackboard/documents/bb/Bb9.1ToolGuide612_000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320511" y="804790"/>
            <a:ext cx="8418136" cy="1986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1"/>
              <a:t>Evaluating the Quality of Online Courses</a:t>
            </a:r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493485" y="2791614"/>
            <a:ext cx="8098971" cy="2829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000">
                <a:solidFill>
                  <a:srgbClr val="000000"/>
                </a:solidFill>
              </a:rPr>
              <a:t>Stephanie Boss, Dana Hilbert, Mary 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000">
                <a:solidFill>
                  <a:srgbClr val="000000"/>
                </a:solidFill>
              </a:rPr>
              <a:t>Dzindolet and Jennifer Dennis</a:t>
            </a: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</a:pPr>
            <a:endParaRPr sz="30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000">
                <a:solidFill>
                  <a:srgbClr val="000000"/>
                </a:solidFill>
              </a:rPr>
              <a:t>Academic Chairpersons Conference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</a:pPr>
            <a:r>
              <a:rPr lang="en-US" sz="3000">
                <a:solidFill>
                  <a:srgbClr val="000000"/>
                </a:solidFill>
              </a:rPr>
              <a:t>February 2019</a:t>
            </a: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716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"/>
          <p:cNvSpPr txBox="1">
            <a:spLocks noGrp="1"/>
          </p:cNvSpPr>
          <p:nvPr>
            <p:ph type="title"/>
          </p:nvPr>
        </p:nvSpPr>
        <p:spPr>
          <a:xfrm>
            <a:off x="447481" y="-47923"/>
            <a:ext cx="8229600" cy="1480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Benefits for Online QA Model</a:t>
            </a:r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body" idx="1"/>
          </p:nvPr>
        </p:nvSpPr>
        <p:spPr>
          <a:xfrm>
            <a:off x="422929" y="1441968"/>
            <a:ext cx="8229600" cy="468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000"/>
              <a:t>Consistency, how students access information</a:t>
            </a:r>
            <a:endParaRPr sz="2400"/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000"/>
              <a:t>Alignment between assessments and outcomes</a:t>
            </a:r>
            <a:endParaRPr sz="2400"/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000"/>
              <a:t>Participation in SARA, $$$</a:t>
            </a:r>
            <a:endParaRPr sz="2400"/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000"/>
              <a:t>Accountability, quality of courses offered</a:t>
            </a:r>
            <a:endParaRPr sz="2400"/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000"/>
              <a:t>Recruitment, new majors/programs</a:t>
            </a:r>
            <a:endParaRPr sz="2400"/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3000"/>
              <a:t>Retention, flexible schedule for current students</a:t>
            </a:r>
            <a:endParaRPr sz="2400"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96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Institutional Challenges</a:t>
            </a:r>
            <a:endParaRPr/>
          </a:p>
        </p:txBody>
      </p:sp>
      <p:sp>
        <p:nvSpPr>
          <p:cNvPr id="280" name="Google Shape;280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49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Lack of Resources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Support quality assurance initiatives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Budget Restraints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Approval of full-time faculty positions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Potential shift in ratio of faculty vs. adjuncts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1800"/>
          </a:p>
          <a:p>
            <a:pPr marL="342900" lvl="0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Academic Buy-In 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During the development and implementation of QA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Lack of transparency in choosing QA model</a:t>
            </a:r>
            <a:endParaRPr sz="2400"/>
          </a:p>
          <a:p>
            <a:pPr marL="742950" lvl="1" indent="-247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Lack of structure and accountability</a:t>
            </a:r>
            <a:endParaRPr sz="2400"/>
          </a:p>
          <a:p>
            <a:pPr marL="742950" lvl="1" indent="-247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Student feedback</a:t>
            </a:r>
            <a:endParaRPr sz="2400"/>
          </a:p>
          <a:p>
            <a:pPr marL="742950" lvl="1" indent="-95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3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Faculty Challenges</a:t>
            </a:r>
            <a:endParaRPr/>
          </a:p>
        </p:txBody>
      </p:sp>
      <p:sp>
        <p:nvSpPr>
          <p:cNvPr id="286" name="Google Shape;286;p23"/>
          <p:cNvSpPr txBox="1">
            <a:spLocks noGrp="1"/>
          </p:cNvSpPr>
          <p:nvPr>
            <p:ph type="body" idx="1"/>
          </p:nvPr>
        </p:nvSpPr>
        <p:spPr>
          <a:xfrm>
            <a:off x="457200" y="1442200"/>
            <a:ext cx="8229600" cy="46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004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Change of roles and responsibilities for Instructors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Negative perceptions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Qualifications needed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Lack of faculty support/training with high expectations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Technical expertise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Evaluation and effectiveness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Time management/course load</a:t>
            </a:r>
            <a:endParaRPr sz="2600"/>
          </a:p>
          <a:p>
            <a:pPr marL="742950" lvl="1" indent="-26289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Accessibility</a:t>
            </a:r>
            <a:endParaRPr sz="2600"/>
          </a:p>
          <a:p>
            <a:pPr marL="342900" lvl="0" indent="-154940" algn="l" rtl="0">
              <a:lnSpc>
                <a:spcPct val="8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457200" y="274648"/>
            <a:ext cx="8229600" cy="9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The Chair’s Role</a:t>
            </a:r>
            <a:endParaRPr/>
          </a:p>
        </p:txBody>
      </p:sp>
      <p:sp>
        <p:nvSpPr>
          <p:cNvPr id="292" name="Google Shape;292;p24"/>
          <p:cNvSpPr txBox="1">
            <a:spLocks noGrp="1"/>
          </p:cNvSpPr>
          <p:nvPr>
            <p:ph type="body" idx="1"/>
          </p:nvPr>
        </p:nvSpPr>
        <p:spPr>
          <a:xfrm>
            <a:off x="211800" y="1258950"/>
            <a:ext cx="4284000" cy="48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Academic Freedom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 sz="2400"/>
              <a:t>QA has moved oversight from department to university 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Ownership of courses developed </a:t>
            </a:r>
            <a:endParaRPr sz="2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Transparency 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Accuracy of information presented to faculty/adjuncts </a:t>
            </a:r>
            <a:endParaRPr sz="2400"/>
          </a:p>
          <a:p>
            <a:pPr marL="91440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 sz="2400"/>
              <a:t>Professional demeanor</a:t>
            </a:r>
            <a:br>
              <a:rPr lang="en-US" sz="2400"/>
            </a:br>
            <a:endParaRPr sz="2400"/>
          </a:p>
          <a:p>
            <a:pPr marL="74295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200"/>
          </a:p>
        </p:txBody>
      </p:sp>
      <p:sp>
        <p:nvSpPr>
          <p:cNvPr id="293" name="Google Shape;293;p24"/>
          <p:cNvSpPr txBox="1">
            <a:spLocks noGrp="1"/>
          </p:cNvSpPr>
          <p:nvPr>
            <p:ph type="body" idx="2"/>
          </p:nvPr>
        </p:nvSpPr>
        <p:spPr>
          <a:xfrm>
            <a:off x="4352283" y="1230479"/>
            <a:ext cx="4628708" cy="4325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Demand (retention/recruitment)</a:t>
            </a:r>
            <a:endParaRPr sz="2400"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Scheduling </a:t>
            </a:r>
            <a:endParaRPr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Development</a:t>
            </a:r>
            <a:endParaRPr/>
          </a:p>
          <a:p>
            <a:pPr marL="74295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Qualified faculty/adjuncts</a:t>
            </a:r>
            <a:endParaRPr/>
          </a:p>
          <a:p>
            <a:pPr marL="7429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3429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Hiring Process (faculty and adjuncts)</a:t>
            </a:r>
            <a:endParaRPr sz="2400"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Online teaching experience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Prior training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–"/>
            </a:pPr>
            <a:r>
              <a:rPr lang="en-US"/>
              <a:t>Sample, online teaching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you, as the </a:t>
            </a:r>
            <a:r>
              <a:rPr lang="en-US" smtClean="0"/>
              <a:t>chair, evaluate </a:t>
            </a:r>
            <a:r>
              <a:rPr lang="en-US" dirty="0" smtClean="0"/>
              <a:t>online courses at your institution?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Resources</a:t>
            </a:r>
            <a:endParaRPr sz="3600" b="1"/>
          </a:p>
        </p:txBody>
      </p:sp>
      <p:sp>
        <p:nvSpPr>
          <p:cNvPr id="299" name="Google Shape;299;p25"/>
          <p:cNvSpPr txBox="1">
            <a:spLocks noGrp="1"/>
          </p:cNvSpPr>
          <p:nvPr>
            <p:ph type="body" idx="1"/>
          </p:nvPr>
        </p:nvSpPr>
        <p:spPr>
          <a:xfrm>
            <a:off x="457200" y="1649692"/>
            <a:ext cx="8229600" cy="4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Tutorials, Exemplary Online Courses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Sample, Design Templates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r>
              <a:rPr lang="en-US" sz="3000"/>
              <a:t>Sample, Evaluation Instruments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Sample, Exemplary Online Courses</a:t>
            </a:r>
            <a:endParaRPr/>
          </a:p>
        </p:txBody>
      </p:sp>
      <p:sp>
        <p:nvSpPr>
          <p:cNvPr id="305" name="Google Shape;305;p26"/>
          <p:cNvSpPr txBox="1">
            <a:spLocks noGrp="1"/>
          </p:cNvSpPr>
          <p:nvPr>
            <p:ph type="body" idx="4294967295"/>
          </p:nvPr>
        </p:nvSpPr>
        <p:spPr>
          <a:xfrm>
            <a:off x="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13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26" descr="This is a tour of Emerging Technologies offered at Gaston College. This course, designed by Karen Duncans, is a 2013 Exemplary Course Program Winner. This tour highlights exemplary features in the course including Course Design, Interaction and Collaboration, Assessment, and Learner Support. To learn more, visit blackboard.com/ecp." title="Exemplary Course Tour - Emerging Technologies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1875" y="1512800"/>
            <a:ext cx="4350125" cy="397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6" descr="2014 Blackboard Exemplary Course Tour- EEC3204 Issues In Early Childhood Education  Florida International University  Instructor: Dr. Laura Dinehart Instructional Designer: Erika Huezo" title="2014 Blackboard Exemplary Course Tour- EEC320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1512800"/>
            <a:ext cx="4267200" cy="397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36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Sample, Exemplary Online Courses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314" name="Google Shape;314;p27"/>
          <p:cNvSpPr txBox="1">
            <a:spLocks noGrp="1"/>
          </p:cNvSpPr>
          <p:nvPr>
            <p:ph type="body" idx="1"/>
          </p:nvPr>
        </p:nvSpPr>
        <p:spPr>
          <a:xfrm>
            <a:off x="304800" y="1532975"/>
            <a:ext cx="4038600" cy="3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316" name="Google Shape;316;p27" descr="This is a tour of General Psychology at Bowie State University. This course, developed and taught by Dr. Katrina Kardiasmenos, is a 2013 Exemplary Course Program Winner. This tour highlights exemplary features in the course including Course Design, Interaction and Collaboration, Assessment, and Learner Support. To learn more, visit blackboard.com/ecp." title="Exemplary Course Tour - General Psychology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4800" y="1532975"/>
            <a:ext cx="3991525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 descr="brief course tour of the 2014 Blackboard Catalyst Exemplary Course, ETT 510: Instructional Media and Technology, taught designed and taught by Jason Rhode, Ph.D. during fall 2013. For more details about the course, visit http://jasonrhode.com/ett510exemplary course  For more details about Blackboard's Exemplary Course Program, visit http://blackboard.com/ecp" title="ETT 510 - Blackboard Exemplary Course Tour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89650" y="1532975"/>
            <a:ext cx="4185400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Sample, Online Development Templates</a:t>
            </a:r>
            <a:endParaRPr/>
          </a:p>
        </p:txBody>
      </p:sp>
      <p:sp>
        <p:nvSpPr>
          <p:cNvPr id="323" name="Google Shape;323;p28"/>
          <p:cNvSpPr txBox="1">
            <a:spLocks noGrp="1"/>
          </p:cNvSpPr>
          <p:nvPr>
            <p:ph type="body" idx="1"/>
          </p:nvPr>
        </p:nvSpPr>
        <p:spPr>
          <a:xfrm>
            <a:off x="457200" y="1233714"/>
            <a:ext cx="8229600" cy="489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r>
              <a:rPr lang="en-US" sz="1800" b="1" dirty="0"/>
              <a:t>PCC, Online Distance Education</a:t>
            </a:r>
            <a:endParaRPr sz="1800" b="1" dirty="0"/>
          </a:p>
          <a:p>
            <a:pPr marL="342900" lvl="0" indent="-320992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3"/>
              </a:rPr>
              <a:t>https://canvas.pasadena.edu/courses/982220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r>
              <a:rPr lang="en-US" sz="1800" b="1" dirty="0"/>
              <a:t>Fresno State, Blackboard 9.1 Tool Guide</a:t>
            </a:r>
            <a:endParaRPr sz="1800" b="1" dirty="0"/>
          </a:p>
          <a:p>
            <a:pPr marL="342900" lvl="0" indent="-320992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4"/>
              </a:rPr>
              <a:t>http://www.fresnostate.edu/academics/blackboard/documents/bb/Bb9.1ToolGuide612_000.pdf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r>
              <a:rPr lang="en-US" sz="1800" b="1" dirty="0"/>
              <a:t>USCA, Distance Learning</a:t>
            </a:r>
            <a:endParaRPr sz="1800" b="1" dirty="0"/>
          </a:p>
          <a:p>
            <a:pPr marL="342900" lvl="0" indent="-320992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u="sng" dirty="0">
                <a:solidFill>
                  <a:schemeClr val="hlink"/>
                </a:solidFill>
                <a:hlinkClick r:id="rId5"/>
              </a:rPr>
              <a:t>https://www.usca.edu/distance-learning/course-development/course-development-templates.dot</a:t>
            </a: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endParaRPr sz="1800" dirty="0"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r>
              <a:rPr lang="en-US" sz="1800" b="1" dirty="0"/>
              <a:t>NIU, Faculty Development &amp; Instructional Design </a:t>
            </a:r>
            <a:r>
              <a:rPr lang="en-US" sz="1800" b="1" dirty="0" smtClean="0"/>
              <a:t>Center</a:t>
            </a:r>
          </a:p>
          <a:p>
            <a:pPr marL="285750" indent="-285750">
              <a:lnSpc>
                <a:spcPct val="80000"/>
              </a:lnSpc>
              <a:spcBef>
                <a:spcPts val="429"/>
              </a:spcBef>
              <a:buSzPts val="2145"/>
            </a:pPr>
            <a:r>
              <a:rPr lang="en-US" sz="1800" b="1">
                <a:hlinkClick r:id="rId6"/>
              </a:rPr>
              <a:t>https</a:t>
            </a:r>
            <a:r>
              <a:rPr lang="en-US" sz="1800" b="1">
                <a:hlinkClick r:id="rId6"/>
              </a:rPr>
              <a:t>://</a:t>
            </a:r>
            <a:r>
              <a:rPr lang="en-US" sz="1800" b="1" smtClean="0">
                <a:hlinkClick r:id="rId6"/>
              </a:rPr>
              <a:t>www.niu.edu/facdev/resources/onlineteaching/design/templates-and-starters.shtml</a:t>
            </a:r>
            <a:endParaRPr lang="en-US" sz="1800" b="1" smtClean="0"/>
          </a:p>
          <a:p>
            <a:pPr marL="0" indent="0">
              <a:lnSpc>
                <a:spcPct val="80000"/>
              </a:lnSpc>
              <a:spcBef>
                <a:spcPts val="429"/>
              </a:spcBef>
              <a:buSzPts val="2145"/>
              <a:buNone/>
            </a:pPr>
            <a:endParaRPr sz="1800" b="1" dirty="0"/>
          </a:p>
          <a:p>
            <a:pPr marL="342900" lvl="0" indent="-259080" algn="l" rtl="0">
              <a:lnSpc>
                <a:spcPct val="8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320"/>
              <a:buNone/>
            </a:pPr>
            <a:endParaRPr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943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Sample, Evaluation Instruments</a:t>
            </a:r>
            <a:endParaRPr/>
          </a:p>
        </p:txBody>
      </p:sp>
      <p:sp>
        <p:nvSpPr>
          <p:cNvPr id="329" name="Google Shape;329;p29"/>
          <p:cNvSpPr txBox="1">
            <a:spLocks noGrp="1"/>
          </p:cNvSpPr>
          <p:nvPr>
            <p:ph type="body" idx="1"/>
          </p:nvPr>
        </p:nvSpPr>
        <p:spPr>
          <a:xfrm>
            <a:off x="342900" y="1105125"/>
            <a:ext cx="85623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800" b="1"/>
              <a:t>Institute Specific (four-year)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Fayetteville State University Online Course Rubric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Kansas State E-Learning Quality Checklist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Pennsylvania State Quality Assurance e-Learning Design Standards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Rochester Institute of Technology Online Course Design Checklist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Southern Oregon University Best Practices in Online Course Design and Delivery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University of New Mexico Online Course Standards Rubric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University of Wisconsin-La Crosse Online Course Evaluation Guidelines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Utah State Online Course Quality Rubric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lang="en-US" sz="1800" b="1"/>
              <a:t>Institute Specific (two-year)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Bluegrass Community and Technical College Checklist for Online Course Design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Lewis &amp; Clark College Checklist for Instruct/Online and Hybrid Course Design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Northeast Community College (NEEC) Rubric for Online Design Standards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Palomar Online Course Best Practices Checklist</a:t>
            </a:r>
            <a:endParaRPr sz="1800" u="sng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endParaRPr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Who We Are</a:t>
            </a:r>
            <a:endParaRPr/>
          </a:p>
        </p:txBody>
      </p:sp>
      <p:sp>
        <p:nvSpPr>
          <p:cNvPr id="225" name="Google Shape;225;p14"/>
          <p:cNvSpPr txBox="1">
            <a:spLocks noGrp="1"/>
          </p:cNvSpPr>
          <p:nvPr>
            <p:ph type="body" idx="1"/>
          </p:nvPr>
        </p:nvSpPr>
        <p:spPr>
          <a:xfrm>
            <a:off x="457200" y="1555423"/>
            <a:ext cx="4038600" cy="424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/>
              <a:t>Dr. Stephanie Boss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Chair, Sports &amp; Exercise Science</a:t>
            </a:r>
            <a:endParaRPr/>
          </a:p>
          <a:p>
            <a:pPr marL="457200" lvl="1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/>
              <a:t>Dr. Dana Hilbert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Chair, Education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body" idx="2"/>
          </p:nvPr>
        </p:nvSpPr>
        <p:spPr>
          <a:xfrm>
            <a:off x="4648200" y="1555423"/>
            <a:ext cx="4038600" cy="4243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/>
              <a:t>Dr. Mary Dzindolet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Chair, Psychology</a:t>
            </a:r>
            <a:endParaRPr/>
          </a:p>
          <a:p>
            <a:pPr marL="5715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514350" lvl="0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 b="1"/>
              <a:t>Dr. Jennifer Dennis</a:t>
            </a:r>
            <a:endParaRPr/>
          </a:p>
          <a:p>
            <a:pPr marL="914400" lvl="1" indent="-457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Dean, Graduate &amp; Professional Studies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0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8229600" cy="6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Sample, Evaluation Instruments</a:t>
            </a:r>
            <a:endParaRPr/>
          </a:p>
        </p:txBody>
      </p:sp>
      <p:sp>
        <p:nvSpPr>
          <p:cNvPr id="335" name="Google Shape;335;p30"/>
          <p:cNvSpPr txBox="1">
            <a:spLocks noGrp="1"/>
          </p:cNvSpPr>
          <p:nvPr>
            <p:ph type="body" idx="1"/>
          </p:nvPr>
        </p:nvSpPr>
        <p:spPr>
          <a:xfrm>
            <a:off x="217725" y="1095050"/>
            <a:ext cx="8723100" cy="4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500" b="1"/>
              <a:t>N</a:t>
            </a:r>
            <a:r>
              <a:rPr lang="en-US" sz="1800" b="1"/>
              <a:t>ational/Statewide Influence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Blackboard Exemplary Course Program Rubric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California State University Quality Online Learning and Teaching (QOLT)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Course Design Rubric for the Online Education California Community Colleges)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Quality Matters (QM) Higher Education Rubric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Illinois Online Network: Quality Online Course Initiative (QOCI)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The Open SUNY COTE Quality Review (OSCQR)</a:t>
            </a:r>
            <a:endParaRPr sz="1800"/>
          </a:p>
          <a:p>
            <a:pPr marL="742950" lvl="1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Southern Regional Education Board Checklist for Evaluating Online Courses</a:t>
            </a:r>
            <a:endParaRPr sz="1800" u="sng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lang="en-US" sz="1800" b="1"/>
              <a:t>Online Professional Development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Online Learning Consortium Quality Scorecard 2014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EdTech Leaders Online Course Elements (Educational Development Center, Inc.)</a:t>
            </a:r>
            <a:endParaRPr sz="1800"/>
          </a:p>
          <a:p>
            <a:pPr marL="742950" lvl="1" indent="-2794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Learning Resource Network (LERN) Online Course Best Practices Checklist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457200" y="-235674"/>
            <a:ext cx="8229600" cy="13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Cameron University: Lawton, Oklahoma</a:t>
            </a:r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447475" y="621025"/>
            <a:ext cx="8229600" cy="52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2040" b="1"/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Char char="•"/>
            </a:pPr>
            <a:r>
              <a:rPr lang="en-US" sz="2040" b="1"/>
              <a:t>Mid-Size Regional State University</a:t>
            </a:r>
            <a:endParaRPr/>
          </a:p>
          <a:p>
            <a:pPr marL="742950" lvl="1" indent="-27051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1 of 10 four-year state institutions</a:t>
            </a:r>
            <a:endParaRPr sz="1800"/>
          </a:p>
          <a:p>
            <a:pPr marL="742950" lvl="1" indent="-27051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Associates, Bachelors and Masters granting</a:t>
            </a:r>
            <a:endParaRPr sz="1800"/>
          </a:p>
          <a:p>
            <a:pPr marL="742950" lvl="1" indent="-27051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</a:pPr>
            <a:r>
              <a:rPr lang="en-US" sz="1800"/>
              <a:t>3,600 (enrollment)</a:t>
            </a:r>
            <a:endParaRPr sz="1800"/>
          </a:p>
          <a:p>
            <a:pPr marL="457200" lvl="1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1800"/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040" b="1">
                <a:solidFill>
                  <a:srgbClr val="000000"/>
                </a:solidFill>
              </a:rPr>
              <a:t>Office of Distance Learning</a:t>
            </a:r>
            <a:endParaRPr/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2 full-time professional staff</a:t>
            </a:r>
            <a:endParaRPr sz="1800"/>
          </a:p>
          <a:p>
            <a:pPr marL="1143000" lvl="2" indent="-256539" algn="l" rtl="0">
              <a:lnSpc>
                <a:spcPct val="80000"/>
              </a:lnSpc>
              <a:spcBef>
                <a:spcPts val="272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Online Courses &amp; Programs</a:t>
            </a:r>
            <a:endParaRPr sz="1800"/>
          </a:p>
          <a:p>
            <a:pPr marL="1143000" lvl="2" indent="-256539" algn="l" rtl="0">
              <a:lnSpc>
                <a:spcPct val="80000"/>
              </a:lnSpc>
              <a:spcBef>
                <a:spcPts val="272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Blackboard  Administrator/Helpdesk </a:t>
            </a:r>
            <a:endParaRPr sz="1800"/>
          </a:p>
          <a:p>
            <a:pPr marL="742950" lvl="1" indent="-292100" algn="l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2 full-time administrative assistants</a:t>
            </a:r>
            <a:endParaRPr sz="1800"/>
          </a:p>
          <a:p>
            <a:pPr marL="457200" lvl="1" indent="0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chemeClr val="dk1"/>
              </a:buClr>
              <a:buSzPts val="1870"/>
              <a:buNone/>
            </a:pPr>
            <a:endParaRPr sz="1800">
              <a:solidFill>
                <a:srgbClr val="000000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rgbClr val="000000"/>
              </a:buClr>
              <a:buSzPts val="2040"/>
              <a:buChar char="•"/>
            </a:pPr>
            <a:r>
              <a:rPr lang="en-US" sz="2040" b="1">
                <a:solidFill>
                  <a:srgbClr val="000000"/>
                </a:solidFill>
              </a:rPr>
              <a:t>Approved for Online Delivery</a:t>
            </a:r>
            <a:endParaRPr sz="1870">
              <a:solidFill>
                <a:srgbClr val="000000"/>
              </a:solidFill>
            </a:endParaRPr>
          </a:p>
          <a:p>
            <a:pPr marL="742950" lvl="1" indent="-28130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Associate Programs (3)</a:t>
            </a:r>
            <a:endParaRPr sz="1800"/>
          </a:p>
          <a:p>
            <a:pPr marL="742950" lvl="1" indent="-28130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Baccalaureate Programs (4)</a:t>
            </a:r>
            <a:endParaRPr sz="1800"/>
          </a:p>
          <a:p>
            <a:pPr marL="742950" lvl="1" indent="-28130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Masters Programs (3)</a:t>
            </a:r>
            <a:endParaRPr sz="1800"/>
          </a:p>
          <a:p>
            <a:pPr marL="742950" lvl="1" indent="-281305" algn="l" rtl="0">
              <a:lnSpc>
                <a:spcPct val="80000"/>
              </a:lnSpc>
              <a:spcBef>
                <a:spcPts val="374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</a:pPr>
            <a:r>
              <a:rPr lang="en-US" sz="1800">
                <a:solidFill>
                  <a:srgbClr val="000000"/>
                </a:solidFill>
              </a:rPr>
              <a:t>Courses (350)</a:t>
            </a:r>
            <a:endParaRPr sz="1800"/>
          </a:p>
          <a:p>
            <a:pPr marL="457200" lvl="1" indent="0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1800"/>
          </a:p>
          <a:p>
            <a:pPr marL="742950" lvl="1" indent="-156209" algn="l" rtl="0">
              <a:lnSpc>
                <a:spcPct val="80000"/>
              </a:lnSpc>
              <a:spcBef>
                <a:spcPts val="408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1800"/>
          </a:p>
        </p:txBody>
      </p:sp>
      <p:pic>
        <p:nvPicPr>
          <p:cNvPr id="234" name="Google Shape;234;p15" descr="IMG_117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26799" y="1157350"/>
            <a:ext cx="3159900" cy="3378300"/>
          </a:xfrm>
          <a:prstGeom prst="ellipse">
            <a:avLst/>
          </a:prstGeom>
          <a:noFill/>
          <a:ln w="63500" cap="rnd" cmpd="sng">
            <a:solidFill>
              <a:srgbClr val="33333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0" dist="292100" dir="5400000" sx="-80000" sy="-18000" rotWithShape="0">
              <a:srgbClr val="000000">
                <a:alpha val="2156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 Discussion</a:t>
            </a:r>
            <a:endParaRPr/>
          </a:p>
        </p:txBody>
      </p:sp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Introduce yourself to others at </a:t>
            </a:r>
            <a:r>
              <a:rPr lang="en-US"/>
              <a:t>your </a:t>
            </a:r>
            <a:r>
              <a:rPr lang="en-US" smtClean="0"/>
              <a:t>table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Discuss what online learning looks like at your institution</a:t>
            </a:r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Objectives of the Presentation</a:t>
            </a:r>
            <a:endParaRPr sz="3600"/>
          </a:p>
        </p:txBody>
      </p:sp>
      <p:sp>
        <p:nvSpPr>
          <p:cNvPr id="247" name="Google Shape;247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Discuss significance of review process for maintaining quality of online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Discuss benefits and challenges of methods used to achieve quality assurance of online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Discuss strategies for improving quality assurance process</a:t>
            </a:r>
            <a:endParaRPr/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"/>
          <p:cNvSpPr txBox="1">
            <a:spLocks noGrp="1"/>
          </p:cNvSpPr>
          <p:nvPr>
            <p:ph type="title"/>
          </p:nvPr>
        </p:nvSpPr>
        <p:spPr>
          <a:xfrm>
            <a:off x="457200" y="274649"/>
            <a:ext cx="82296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rgbClr val="000000"/>
                </a:solidFill>
              </a:rPr>
              <a:t>Rapid Growth of Online Delivery</a:t>
            </a:r>
            <a:endParaRPr sz="3600" b="1">
              <a:solidFill>
                <a:srgbClr val="000000"/>
              </a:solidFill>
            </a:endParaRPr>
          </a:p>
        </p:txBody>
      </p:sp>
      <p:sp>
        <p:nvSpPr>
          <p:cNvPr id="254" name="Google Shape;254;p18"/>
          <p:cNvSpPr txBox="1">
            <a:spLocks noGrp="1"/>
          </p:cNvSpPr>
          <p:nvPr>
            <p:ph type="body" idx="1"/>
          </p:nvPr>
        </p:nvSpPr>
        <p:spPr>
          <a:xfrm>
            <a:off x="263950" y="1109376"/>
            <a:ext cx="37989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45"/>
              <a:buChar char="•"/>
            </a:pPr>
            <a:r>
              <a:rPr lang="en-US" sz="2145">
                <a:solidFill>
                  <a:srgbClr val="000000"/>
                </a:solidFill>
              </a:rPr>
              <a:t>Prompted Institutions to become: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endParaRPr sz="2145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rgbClr val="000000"/>
              </a:buClr>
              <a:buSzPts val="2145"/>
              <a:buChar char="–"/>
            </a:pPr>
            <a:r>
              <a:rPr lang="en-US" sz="2145">
                <a:solidFill>
                  <a:srgbClr val="000000"/>
                </a:solidFill>
              </a:rPr>
              <a:t>More efficient, effective, and uniform standards of practice across states;</a:t>
            </a:r>
            <a:endParaRPr/>
          </a:p>
          <a:p>
            <a:pPr marL="742950" lvl="1" indent="-149541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endParaRPr sz="2145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rgbClr val="000000"/>
              </a:buClr>
              <a:buSzPts val="2145"/>
              <a:buChar char="–"/>
            </a:pPr>
            <a:r>
              <a:rPr lang="en-US" sz="2145">
                <a:solidFill>
                  <a:srgbClr val="000000"/>
                </a:solidFill>
              </a:rPr>
              <a:t>More effective in dealing with online quality and integrity issues; and</a:t>
            </a:r>
            <a:endParaRPr/>
          </a:p>
          <a:p>
            <a:pPr marL="742950" lvl="1" indent="-149541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chemeClr val="dk1"/>
              </a:buClr>
              <a:buSzPts val="2145"/>
              <a:buNone/>
            </a:pPr>
            <a:endParaRPr sz="2145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80000"/>
              </a:lnSpc>
              <a:spcBef>
                <a:spcPts val="429"/>
              </a:spcBef>
              <a:spcAft>
                <a:spcPts val="0"/>
              </a:spcAft>
              <a:buClr>
                <a:srgbClr val="000000"/>
              </a:buClr>
              <a:buSzPts val="2145"/>
              <a:buChar char="–"/>
            </a:pPr>
            <a:r>
              <a:rPr lang="en-US" sz="2145">
                <a:solidFill>
                  <a:srgbClr val="000000"/>
                </a:solidFill>
              </a:rPr>
              <a:t>Less costly for state and students </a:t>
            </a:r>
            <a:endParaRPr/>
          </a:p>
          <a:p>
            <a:pPr marL="0" lvl="0" indent="0" algn="l" rtl="0">
              <a:lnSpc>
                <a:spcPct val="80000"/>
              </a:lnSpc>
              <a:spcBef>
                <a:spcPts val="286"/>
              </a:spcBef>
              <a:spcAft>
                <a:spcPts val="0"/>
              </a:spcAft>
              <a:buClr>
                <a:schemeClr val="dk1"/>
              </a:buClr>
              <a:buSzPts val="1430"/>
              <a:buNone/>
            </a:pPr>
            <a:endParaRPr sz="1430"/>
          </a:p>
          <a:p>
            <a:pPr marL="342900" lvl="0" indent="-227647" algn="l" rtl="0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None/>
            </a:pPr>
            <a:endParaRPr sz="1815"/>
          </a:p>
          <a:p>
            <a:pPr marL="342900" lvl="0" indent="-227647" algn="l" rtl="0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None/>
            </a:pPr>
            <a:endParaRPr sz="1815"/>
          </a:p>
          <a:p>
            <a:pPr marL="0" lvl="0" indent="0" algn="l" rtl="0">
              <a:lnSpc>
                <a:spcPct val="80000"/>
              </a:lnSpc>
              <a:spcBef>
                <a:spcPts val="363"/>
              </a:spcBef>
              <a:spcAft>
                <a:spcPts val="0"/>
              </a:spcAft>
              <a:buClr>
                <a:schemeClr val="dk1"/>
              </a:buClr>
              <a:buSzPts val="1815"/>
              <a:buNone/>
            </a:pPr>
            <a:endParaRPr sz="1815"/>
          </a:p>
        </p:txBody>
      </p:sp>
      <p:sp>
        <p:nvSpPr>
          <p:cNvPr id="255" name="Google Shape;255;p18"/>
          <p:cNvSpPr txBox="1">
            <a:spLocks noGrp="1"/>
          </p:cNvSpPr>
          <p:nvPr>
            <p:ph type="body" idx="2"/>
          </p:nvPr>
        </p:nvSpPr>
        <p:spPr>
          <a:xfrm>
            <a:off x="4374025" y="1109276"/>
            <a:ext cx="4312800" cy="50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•"/>
            </a:pPr>
            <a:r>
              <a:rPr lang="en-US" sz="2100">
                <a:solidFill>
                  <a:srgbClr val="000000"/>
                </a:solidFill>
              </a:rPr>
              <a:t>Development of Federal Regulations for State Authorization (SARA)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>
                <a:solidFill>
                  <a:srgbClr val="000000"/>
                </a:solidFill>
              </a:rPr>
              <a:t>Voluntary agreement among </a:t>
            </a:r>
            <a:r>
              <a:rPr lang="en-US" sz="2100" b="1">
                <a:solidFill>
                  <a:srgbClr val="000000"/>
                </a:solidFill>
              </a:rPr>
              <a:t>member </a:t>
            </a:r>
            <a:r>
              <a:rPr lang="en-US" sz="2100">
                <a:solidFill>
                  <a:srgbClr val="000000"/>
                </a:solidFill>
              </a:rPr>
              <a:t>states to establish comparable national standards for interstate offerings of online courses/programs</a:t>
            </a:r>
            <a:endParaRPr/>
          </a:p>
          <a:p>
            <a:pPr marL="342900" lvl="0" indent="-2095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 sz="2100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0000"/>
              </a:buClr>
              <a:buSzPts val="2100"/>
              <a:buChar char="–"/>
            </a:pPr>
            <a:r>
              <a:rPr lang="en-US" sz="2100">
                <a:solidFill>
                  <a:srgbClr val="000000"/>
                </a:solidFill>
              </a:rPr>
              <a:t>Option for eligible state universities to </a:t>
            </a:r>
            <a:r>
              <a:rPr lang="en-US" sz="2100" b="1">
                <a:solidFill>
                  <a:srgbClr val="000000"/>
                </a:solidFill>
              </a:rPr>
              <a:t>participate in </a:t>
            </a:r>
            <a:r>
              <a:rPr lang="en-US" sz="2100">
                <a:solidFill>
                  <a:srgbClr val="000000"/>
                </a:solidFill>
              </a:rPr>
              <a:t>SARA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>
              <a:solidFill>
                <a:srgbClr val="000000"/>
              </a:solidFill>
            </a:endParaRPr>
          </a:p>
          <a:p>
            <a:pPr marL="34290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  <a:p>
            <a:pPr marL="342900" lvl="0" indent="-2032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Online Quality Assurance System</a:t>
            </a: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body" idx="1"/>
          </p:nvPr>
        </p:nvSpPr>
        <p:spPr>
          <a:xfrm>
            <a:off x="452393" y="1470807"/>
            <a:ext cx="8229600" cy="465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Determined by the institution </a:t>
            </a:r>
            <a:endParaRPr sz="3000"/>
          </a:p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3000"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3000"/>
              <a:t>Responsible for developing policies to identify:</a:t>
            </a:r>
            <a:endParaRPr/>
          </a:p>
          <a:p>
            <a:pPr marL="742950" lvl="1" indent="-3619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Review process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–"/>
            </a:pPr>
            <a:r>
              <a:rPr lang="en-US" sz="3000"/>
              <a:t>Evaluation criteria</a:t>
            </a:r>
            <a:endParaRPr/>
          </a:p>
          <a:p>
            <a:pPr marL="742950" lvl="1" indent="-952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 sz="3000"/>
          </a:p>
          <a:p>
            <a:pPr marL="3429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lang="en-US" sz="3000">
                <a:solidFill>
                  <a:srgbClr val="000000"/>
                </a:solidFill>
              </a:rPr>
              <a:t>Accountable for the reporting  of annual data to its home state portal </a:t>
            </a:r>
            <a:br>
              <a:rPr lang="en-US" sz="3000">
                <a:solidFill>
                  <a:srgbClr val="000000"/>
                </a:solidFill>
              </a:rPr>
            </a:br>
            <a:endParaRPr sz="300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0"/>
          <p:cNvSpPr txBox="1">
            <a:spLocks noGrp="1"/>
          </p:cNvSpPr>
          <p:nvPr>
            <p:ph type="title"/>
          </p:nvPr>
        </p:nvSpPr>
        <p:spPr>
          <a:xfrm>
            <a:off x="457200" y="274647"/>
            <a:ext cx="8229600" cy="8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/>
              <a:t>Hypothetical Scenarios</a:t>
            </a:r>
            <a:endParaRPr/>
          </a:p>
        </p:txBody>
      </p:sp>
      <p:sp>
        <p:nvSpPr>
          <p:cNvPr id="267" name="Google Shape;267;p20"/>
          <p:cNvSpPr txBox="1">
            <a:spLocks noGrp="1"/>
          </p:cNvSpPr>
          <p:nvPr>
            <p:ph type="body" idx="1"/>
          </p:nvPr>
        </p:nvSpPr>
        <p:spPr>
          <a:xfrm>
            <a:off x="457200" y="1417638"/>
            <a:ext cx="40386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Institution 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Instructional Designer OR Instructional Development Faculty</a:t>
            </a:r>
            <a:endParaRPr/>
          </a:p>
          <a:p>
            <a:pPr marL="342900" lvl="0" indent="-1778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Work with faculty in the creation of online courses</a:t>
            </a:r>
            <a:endParaRPr/>
          </a:p>
          <a:p>
            <a:pPr marL="742950" lvl="1" indent="-1333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268" name="Google Shape;268;p20"/>
          <p:cNvSpPr txBox="1">
            <a:spLocks noGrp="1"/>
          </p:cNvSpPr>
          <p:nvPr>
            <p:ph type="body" idx="2"/>
          </p:nvPr>
        </p:nvSpPr>
        <p:spPr>
          <a:xfrm>
            <a:off x="4648200" y="1417638"/>
            <a:ext cx="4038600" cy="42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n-US" sz="2600"/>
              <a:t>Institution B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Faculty Member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Char char="–"/>
            </a:pPr>
            <a:r>
              <a:rPr lang="en-US" sz="2600"/>
              <a:t>Responsible for creating online courses</a:t>
            </a:r>
            <a:endParaRPr/>
          </a:p>
          <a:p>
            <a:pPr marL="742950" lvl="1" indent="-1206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Assistance from the office of distance learning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Discussion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Quality </a:t>
            </a:r>
            <a:r>
              <a:rPr lang="en-US" dirty="0" smtClean="0"/>
              <a:t>Assurance (course design and teaching effectiveness) </a:t>
            </a:r>
            <a:r>
              <a:rPr lang="en-US" dirty="0"/>
              <a:t>system does your institution use</a:t>
            </a:r>
            <a:r>
              <a:rPr lang="en-US" dirty="0" smtClean="0"/>
              <a:t>?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/>
              <a:t>Is your institution more like Institution A or B?</a:t>
            </a:r>
          </a:p>
          <a:p>
            <a:pPr lvl="1"/>
            <a:r>
              <a:rPr lang="en-US" dirty="0"/>
              <a:t>What type of support for online learning exists at your institution?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820</Words>
  <Application>Microsoft Office PowerPoint</Application>
  <PresentationFormat>On-screen Show (4:3)</PresentationFormat>
  <Paragraphs>191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Evaluating the Quality of Online Courses</vt:lpstr>
      <vt:lpstr>Who We Are</vt:lpstr>
      <vt:lpstr>Cameron University: Lawton, Oklahoma</vt:lpstr>
      <vt:lpstr>Table Discussion</vt:lpstr>
      <vt:lpstr>Objectives of the Presentation</vt:lpstr>
      <vt:lpstr>Rapid Growth of Online Delivery</vt:lpstr>
      <vt:lpstr>Online Quality Assurance System</vt:lpstr>
      <vt:lpstr>Hypothetical Scenarios</vt:lpstr>
      <vt:lpstr>Table Discussion</vt:lpstr>
      <vt:lpstr>Benefits for Online QA Model</vt:lpstr>
      <vt:lpstr>Institutional Challenges</vt:lpstr>
      <vt:lpstr>Faculty Challenges</vt:lpstr>
      <vt:lpstr>The Chair’s Role</vt:lpstr>
      <vt:lpstr>Table Discussion</vt:lpstr>
      <vt:lpstr>Resources</vt:lpstr>
      <vt:lpstr>Sample, Exemplary Online Courses</vt:lpstr>
      <vt:lpstr> Sample, Exemplary Online Courses </vt:lpstr>
      <vt:lpstr>Sample, Online Development Templates</vt:lpstr>
      <vt:lpstr>Sample, Evaluation Instruments</vt:lpstr>
      <vt:lpstr>Sample, Evaluation Instruments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Evaluating the Quality of Online Courses</dc:title>
  <dc:creator>Gradstu.local</dc:creator>
  <cp:lastModifiedBy>Gradstu.local</cp:lastModifiedBy>
  <cp:revision>7</cp:revision>
  <dcterms:modified xsi:type="dcterms:W3CDTF">2019-02-07T23:04:49Z</dcterms:modified>
</cp:coreProperties>
</file>