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3"/>
  </p:notesMasterIdLst>
  <p:sldIdLst>
    <p:sldId id="256" r:id="rId2"/>
    <p:sldId id="257" r:id="rId3"/>
    <p:sldId id="265" r:id="rId4"/>
    <p:sldId id="266" r:id="rId5"/>
    <p:sldId id="259" r:id="rId6"/>
    <p:sldId id="263" r:id="rId7"/>
    <p:sldId id="260" r:id="rId8"/>
    <p:sldId id="264" r:id="rId9"/>
    <p:sldId id="267" r:id="rId10"/>
    <p:sldId id="262" r:id="rId11"/>
    <p:sldId id="261" r:id="rId12"/>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6016" autoAdjust="0"/>
  </p:normalViewPr>
  <p:slideViewPr>
    <p:cSldViewPr snapToGrid="0">
      <p:cViewPr varScale="1">
        <p:scale>
          <a:sx n="98" d="100"/>
          <a:sy n="98" d="100"/>
        </p:scale>
        <p:origin x="1014" y="84"/>
      </p:cViewPr>
      <p:guideLst/>
    </p:cSldViewPr>
  </p:slideViewPr>
  <p:notesTextViewPr>
    <p:cViewPr>
      <p:scale>
        <a:sx n="1" d="1"/>
        <a:sy n="1" d="1"/>
      </p:scale>
      <p:origin x="0" y="0"/>
    </p:cViewPr>
  </p:notesTextViewPr>
  <p:notesViewPr>
    <p:cSldViewPr snapToGrid="0">
      <p:cViewPr varScale="1">
        <p:scale>
          <a:sx n="87" d="100"/>
          <a:sy n="87" d="100"/>
        </p:scale>
        <p:origin x="3840"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302668A2-383B-4B16-A93E-5F46F051C865}" type="datetimeFigureOut">
              <a:rPr lang="en-US" smtClean="0"/>
              <a:t>3/5/2019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D94020C-9734-4DFD-A61F-0DC3D353E5F4}" type="slidenum">
              <a:rPr lang="en-US" smtClean="0"/>
              <a:t>‹#›</a:t>
            </a:fld>
            <a:endParaRPr lang="en-US"/>
          </a:p>
        </p:txBody>
      </p:sp>
    </p:spTree>
    <p:extLst>
      <p:ext uri="{BB962C8B-B14F-4D97-AF65-F5344CB8AC3E}">
        <p14:creationId xmlns:p14="http://schemas.microsoft.com/office/powerpoint/2010/main" val="9898142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desire should be an internal motivator – you are seeking out opportunities to serve your colleagues, students, and administration not for outward recognition, but to fulfill the desire internally.  </a:t>
            </a:r>
          </a:p>
          <a:p>
            <a:r>
              <a:rPr lang="en-US" dirty="0"/>
              <a:t>Dismiss the myth that servant leaders are all religious or spiritual.</a:t>
            </a:r>
          </a:p>
          <a:p>
            <a:endParaRPr lang="en-US" dirty="0"/>
          </a:p>
          <a:p>
            <a:endParaRPr lang="en-US" dirty="0"/>
          </a:p>
        </p:txBody>
      </p:sp>
      <p:sp>
        <p:nvSpPr>
          <p:cNvPr id="4" name="Slide Number Placeholder 3"/>
          <p:cNvSpPr>
            <a:spLocks noGrp="1"/>
          </p:cNvSpPr>
          <p:nvPr>
            <p:ph type="sldNum" sz="quarter" idx="5"/>
          </p:nvPr>
        </p:nvSpPr>
        <p:spPr/>
        <p:txBody>
          <a:bodyPr/>
          <a:lstStyle/>
          <a:p>
            <a:fld id="{ED94020C-9734-4DFD-A61F-0DC3D353E5F4}" type="slidenum">
              <a:rPr lang="en-US" smtClean="0"/>
              <a:t>2</a:t>
            </a:fld>
            <a:endParaRPr lang="en-US"/>
          </a:p>
        </p:txBody>
      </p:sp>
    </p:spTree>
    <p:extLst>
      <p:ext uri="{BB962C8B-B14F-4D97-AF65-F5344CB8AC3E}">
        <p14:creationId xmlns:p14="http://schemas.microsoft.com/office/powerpoint/2010/main" val="1904121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D94020C-9734-4DFD-A61F-0DC3D353E5F4}" type="slidenum">
              <a:rPr lang="en-US" smtClean="0"/>
              <a:t>3</a:t>
            </a:fld>
            <a:endParaRPr lang="en-US"/>
          </a:p>
        </p:txBody>
      </p:sp>
    </p:spTree>
    <p:extLst>
      <p:ext uri="{BB962C8B-B14F-4D97-AF65-F5344CB8AC3E}">
        <p14:creationId xmlns:p14="http://schemas.microsoft.com/office/powerpoint/2010/main" val="15810103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546B9FC6-4EA3-451B-9992-957E15586D76}" type="datetimeFigureOut">
              <a:rPr lang="en-US" smtClean="0"/>
              <a:t>3/5/2019</a:t>
            </a:fld>
            <a:endParaRPr lang="en-US"/>
          </a:p>
        </p:txBody>
      </p:sp>
      <p:sp>
        <p:nvSpPr>
          <p:cNvPr id="5" name="Footer Placeholder 4"/>
          <p:cNvSpPr>
            <a:spLocks noGrp="1"/>
          </p:cNvSpPr>
          <p:nvPr>
            <p:ph type="ftr" sz="quarter" idx="11"/>
          </p:nvPr>
        </p:nvSpPr>
        <p:spPr>
          <a:xfrm>
            <a:off x="1371600" y="4323845"/>
            <a:ext cx="6400800" cy="365125"/>
          </a:xfrm>
        </p:spPr>
        <p:txBody>
          <a:bodyPr/>
          <a:lstStyle/>
          <a:p>
            <a:endParaRPr lang="en-US"/>
          </a:p>
        </p:txBody>
      </p:sp>
      <p:sp>
        <p:nvSpPr>
          <p:cNvPr id="6" name="Slide Number Placeholder 5"/>
          <p:cNvSpPr>
            <a:spLocks noGrp="1"/>
          </p:cNvSpPr>
          <p:nvPr>
            <p:ph type="sldNum" sz="quarter" idx="12"/>
          </p:nvPr>
        </p:nvSpPr>
        <p:spPr>
          <a:xfrm>
            <a:off x="8077200" y="1430866"/>
            <a:ext cx="2743200" cy="365125"/>
          </a:xfrm>
        </p:spPr>
        <p:txBody>
          <a:bodyPr/>
          <a:lstStyle/>
          <a:p>
            <a:fld id="{7533A292-A70A-4098-8D10-C1BB1FF8D31F}" type="slidenum">
              <a:rPr lang="en-US" smtClean="0"/>
              <a:t>‹#›</a:t>
            </a:fld>
            <a:endParaRPr lang="en-US"/>
          </a:p>
        </p:txBody>
      </p:sp>
    </p:spTree>
    <p:extLst>
      <p:ext uri="{BB962C8B-B14F-4D97-AF65-F5344CB8AC3E}">
        <p14:creationId xmlns:p14="http://schemas.microsoft.com/office/powerpoint/2010/main" val="3521640548"/>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46B9FC6-4EA3-451B-9992-957E15586D76}" type="datetimeFigureOut">
              <a:rPr lang="en-US" smtClean="0"/>
              <a:t>3/5/2019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33A292-A70A-4098-8D10-C1BB1FF8D31F}" type="slidenum">
              <a:rPr lang="en-US" smtClean="0"/>
              <a:t>‹#›</a:t>
            </a:fld>
            <a:endParaRPr lang="en-US"/>
          </a:p>
        </p:txBody>
      </p:sp>
    </p:spTree>
    <p:extLst>
      <p:ext uri="{BB962C8B-B14F-4D97-AF65-F5344CB8AC3E}">
        <p14:creationId xmlns:p14="http://schemas.microsoft.com/office/powerpoint/2010/main" val="18598125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546B9FC6-4EA3-451B-9992-957E15586D76}" type="datetimeFigureOut">
              <a:rPr lang="en-US" smtClean="0"/>
              <a:t>3/5/2019</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7533A292-A70A-4098-8D10-C1BB1FF8D31F}" type="slidenum">
              <a:rPr lang="en-US" smtClean="0"/>
              <a:t>‹#›</a:t>
            </a:fld>
            <a:endParaRPr lang="en-US"/>
          </a:p>
        </p:txBody>
      </p:sp>
    </p:spTree>
    <p:extLst>
      <p:ext uri="{BB962C8B-B14F-4D97-AF65-F5344CB8AC3E}">
        <p14:creationId xmlns:p14="http://schemas.microsoft.com/office/powerpoint/2010/main" val="35933406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546B9FC6-4EA3-451B-9992-957E15586D76}" type="datetimeFigureOut">
              <a:rPr lang="en-US" smtClean="0"/>
              <a:t>3/5/2019</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7533A292-A70A-4098-8D10-C1BB1FF8D31F}" type="slidenum">
              <a:rPr lang="en-US" smtClean="0"/>
              <a:t>‹#›</a:t>
            </a:fld>
            <a:endParaRPr lang="en-US"/>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619864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546B9FC6-4EA3-451B-9992-957E15586D76}" type="datetimeFigureOut">
              <a:rPr lang="en-US" smtClean="0"/>
              <a:t>3/5/2019</a:t>
            </a:fld>
            <a:endParaRPr lang="en-US"/>
          </a:p>
        </p:txBody>
      </p:sp>
      <p:sp>
        <p:nvSpPr>
          <p:cNvPr id="6" name="Footer Placeholder 5"/>
          <p:cNvSpPr>
            <a:spLocks noGrp="1"/>
          </p:cNvSpPr>
          <p:nvPr>
            <p:ph type="ftr" sz="quarter" idx="11"/>
          </p:nvPr>
        </p:nvSpPr>
        <p:spPr>
          <a:xfrm>
            <a:off x="685800" y="378883"/>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7533A292-A70A-4098-8D10-C1BB1FF8D31F}" type="slidenum">
              <a:rPr lang="en-US" smtClean="0"/>
              <a:t>‹#›</a:t>
            </a:fld>
            <a:endParaRPr lang="en-US"/>
          </a:p>
        </p:txBody>
      </p:sp>
    </p:spTree>
    <p:extLst>
      <p:ext uri="{BB962C8B-B14F-4D97-AF65-F5344CB8AC3E}">
        <p14:creationId xmlns:p14="http://schemas.microsoft.com/office/powerpoint/2010/main" val="18184452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546B9FC6-4EA3-451B-9992-957E15586D76}" type="datetimeFigureOut">
              <a:rPr lang="en-US" smtClean="0"/>
              <a:t>3/5/2019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533A292-A70A-4098-8D10-C1BB1FF8D31F}" type="slidenum">
              <a:rPr lang="en-US" smtClean="0"/>
              <a:t>‹#›</a:t>
            </a:fld>
            <a:endParaRPr lang="en-US"/>
          </a:p>
        </p:txBody>
      </p:sp>
    </p:spTree>
    <p:extLst>
      <p:ext uri="{BB962C8B-B14F-4D97-AF65-F5344CB8AC3E}">
        <p14:creationId xmlns:p14="http://schemas.microsoft.com/office/powerpoint/2010/main" val="6984316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546B9FC6-4EA3-451B-9992-957E15586D76}" type="datetimeFigureOut">
              <a:rPr lang="en-US" smtClean="0"/>
              <a:t>3/5/2019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533A292-A70A-4098-8D10-C1BB1FF8D31F}" type="slidenum">
              <a:rPr lang="en-US" smtClean="0"/>
              <a:t>‹#›</a:t>
            </a:fld>
            <a:endParaRPr lang="en-US"/>
          </a:p>
        </p:txBody>
      </p:sp>
    </p:spTree>
    <p:extLst>
      <p:ext uri="{BB962C8B-B14F-4D97-AF65-F5344CB8AC3E}">
        <p14:creationId xmlns:p14="http://schemas.microsoft.com/office/powerpoint/2010/main" val="3383650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46B9FC6-4EA3-451B-9992-957E15586D76}" type="datetimeFigureOut">
              <a:rPr lang="en-US" smtClean="0"/>
              <a:t>3/5/2019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33A292-A70A-4098-8D10-C1BB1FF8D31F}" type="slidenum">
              <a:rPr lang="en-US" smtClean="0"/>
              <a:t>‹#›</a:t>
            </a:fld>
            <a:endParaRPr lang="en-US"/>
          </a:p>
        </p:txBody>
      </p:sp>
    </p:spTree>
    <p:extLst>
      <p:ext uri="{BB962C8B-B14F-4D97-AF65-F5344CB8AC3E}">
        <p14:creationId xmlns:p14="http://schemas.microsoft.com/office/powerpoint/2010/main" val="24944384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546B9FC6-4EA3-451B-9992-957E15586D76}" type="datetimeFigureOut">
              <a:rPr lang="en-US" smtClean="0"/>
              <a:t>3/5/2019</a:t>
            </a:fld>
            <a:endParaRPr lang="en-US"/>
          </a:p>
        </p:txBody>
      </p:sp>
      <p:sp>
        <p:nvSpPr>
          <p:cNvPr id="5" name="Footer Placeholder 4"/>
          <p:cNvSpPr>
            <a:spLocks noGrp="1"/>
          </p:cNvSpPr>
          <p:nvPr>
            <p:ph type="ftr" sz="quarter" idx="11"/>
          </p:nvPr>
        </p:nvSpPr>
        <p:spPr>
          <a:xfrm>
            <a:off x="685800" y="381000"/>
            <a:ext cx="6991492" cy="36512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7533A292-A70A-4098-8D10-C1BB1FF8D31F}" type="slidenum">
              <a:rPr lang="en-US" smtClean="0"/>
              <a:t>‹#›</a:t>
            </a:fld>
            <a:endParaRPr lang="en-US"/>
          </a:p>
        </p:txBody>
      </p:sp>
    </p:spTree>
    <p:extLst>
      <p:ext uri="{BB962C8B-B14F-4D97-AF65-F5344CB8AC3E}">
        <p14:creationId xmlns:p14="http://schemas.microsoft.com/office/powerpoint/2010/main" val="2796868250"/>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46B9FC6-4EA3-451B-9992-957E15586D76}" type="datetimeFigureOut">
              <a:rPr lang="en-US" smtClean="0"/>
              <a:t>3/5/2019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33A292-A70A-4098-8D10-C1BB1FF8D31F}" type="slidenum">
              <a:rPr lang="en-US" smtClean="0"/>
              <a:t>‹#›</a:t>
            </a:fld>
            <a:endParaRPr lang="en-US"/>
          </a:p>
        </p:txBody>
      </p:sp>
    </p:spTree>
    <p:extLst>
      <p:ext uri="{BB962C8B-B14F-4D97-AF65-F5344CB8AC3E}">
        <p14:creationId xmlns:p14="http://schemas.microsoft.com/office/powerpoint/2010/main" val="5080567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546B9FC6-4EA3-451B-9992-957E15586D76}" type="datetimeFigureOut">
              <a:rPr lang="en-US" smtClean="0"/>
              <a:t>3/5/2019</a:t>
            </a:fld>
            <a:endParaRPr lang="en-US"/>
          </a:p>
        </p:txBody>
      </p:sp>
      <p:sp>
        <p:nvSpPr>
          <p:cNvPr id="5" name="Footer Placeholder 4"/>
          <p:cNvSpPr>
            <a:spLocks noGrp="1"/>
          </p:cNvSpPr>
          <p:nvPr>
            <p:ph type="ftr" sz="quarter" idx="11"/>
          </p:nvPr>
        </p:nvSpPr>
        <p:spPr>
          <a:xfrm>
            <a:off x="685800" y="381001"/>
            <a:ext cx="6991492" cy="36406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7533A292-A70A-4098-8D10-C1BB1FF8D31F}" type="slidenum">
              <a:rPr lang="en-US" smtClean="0"/>
              <a:t>‹#›</a:t>
            </a:fld>
            <a:endParaRPr lang="en-US"/>
          </a:p>
        </p:txBody>
      </p:sp>
    </p:spTree>
    <p:extLst>
      <p:ext uri="{BB962C8B-B14F-4D97-AF65-F5344CB8AC3E}">
        <p14:creationId xmlns:p14="http://schemas.microsoft.com/office/powerpoint/2010/main" val="1247112770"/>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46B9FC6-4EA3-451B-9992-957E15586D76}" type="datetimeFigureOut">
              <a:rPr lang="en-US" smtClean="0"/>
              <a:t>3/5/2019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33A292-A70A-4098-8D10-C1BB1FF8D31F}" type="slidenum">
              <a:rPr lang="en-US" smtClean="0"/>
              <a:t>‹#›</a:t>
            </a:fld>
            <a:endParaRPr lang="en-US"/>
          </a:p>
        </p:txBody>
      </p:sp>
    </p:spTree>
    <p:extLst>
      <p:ext uri="{BB962C8B-B14F-4D97-AF65-F5344CB8AC3E}">
        <p14:creationId xmlns:p14="http://schemas.microsoft.com/office/powerpoint/2010/main" val="3719583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46B9FC6-4EA3-451B-9992-957E15586D76}" type="datetimeFigureOut">
              <a:rPr lang="en-US" smtClean="0"/>
              <a:t>3/5/2019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533A292-A70A-4098-8D10-C1BB1FF8D31F}" type="slidenum">
              <a:rPr lang="en-US" smtClean="0"/>
              <a:t>‹#›</a:t>
            </a:fld>
            <a:endParaRPr lang="en-US"/>
          </a:p>
        </p:txBody>
      </p:sp>
    </p:spTree>
    <p:extLst>
      <p:ext uri="{BB962C8B-B14F-4D97-AF65-F5344CB8AC3E}">
        <p14:creationId xmlns:p14="http://schemas.microsoft.com/office/powerpoint/2010/main" val="34947349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46B9FC6-4EA3-451B-9992-957E15586D76}" type="datetimeFigureOut">
              <a:rPr lang="en-US" smtClean="0"/>
              <a:t>3/5/2019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533A292-A70A-4098-8D10-C1BB1FF8D31F}" type="slidenum">
              <a:rPr lang="en-US" smtClean="0"/>
              <a:t>‹#›</a:t>
            </a:fld>
            <a:endParaRPr lang="en-US"/>
          </a:p>
        </p:txBody>
      </p:sp>
    </p:spTree>
    <p:extLst>
      <p:ext uri="{BB962C8B-B14F-4D97-AF65-F5344CB8AC3E}">
        <p14:creationId xmlns:p14="http://schemas.microsoft.com/office/powerpoint/2010/main" val="3998404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6B9FC6-4EA3-451B-9992-957E15586D76}" type="datetimeFigureOut">
              <a:rPr lang="en-US" smtClean="0"/>
              <a:t>3/5/2019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533A292-A70A-4098-8D10-C1BB1FF8D31F}" type="slidenum">
              <a:rPr lang="en-US" smtClean="0"/>
              <a:t>‹#›</a:t>
            </a:fld>
            <a:endParaRPr lang="en-US"/>
          </a:p>
        </p:txBody>
      </p:sp>
    </p:spTree>
    <p:extLst>
      <p:ext uri="{BB962C8B-B14F-4D97-AF65-F5344CB8AC3E}">
        <p14:creationId xmlns:p14="http://schemas.microsoft.com/office/powerpoint/2010/main" val="13282286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46B9FC6-4EA3-451B-9992-957E15586D76}" type="datetimeFigureOut">
              <a:rPr lang="en-US" smtClean="0"/>
              <a:t>3/5/2019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33A292-A70A-4098-8D10-C1BB1FF8D31F}" type="slidenum">
              <a:rPr lang="en-US" smtClean="0"/>
              <a:t>‹#›</a:t>
            </a:fld>
            <a:endParaRPr lang="en-US"/>
          </a:p>
        </p:txBody>
      </p:sp>
    </p:spTree>
    <p:extLst>
      <p:ext uri="{BB962C8B-B14F-4D97-AF65-F5344CB8AC3E}">
        <p14:creationId xmlns:p14="http://schemas.microsoft.com/office/powerpoint/2010/main" val="4048293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46B9FC6-4EA3-451B-9992-957E15586D76}" type="datetimeFigureOut">
              <a:rPr lang="en-US" smtClean="0"/>
              <a:t>3/5/2019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33A292-A70A-4098-8D10-C1BB1FF8D31F}" type="slidenum">
              <a:rPr lang="en-US" smtClean="0"/>
              <a:t>‹#›</a:t>
            </a:fld>
            <a:endParaRPr lang="en-US"/>
          </a:p>
        </p:txBody>
      </p:sp>
    </p:spTree>
    <p:extLst>
      <p:ext uri="{BB962C8B-B14F-4D97-AF65-F5344CB8AC3E}">
        <p14:creationId xmlns:p14="http://schemas.microsoft.com/office/powerpoint/2010/main" val="29933344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546B9FC6-4EA3-451B-9992-957E15586D76}" type="datetimeFigureOut">
              <a:rPr lang="en-US" smtClean="0"/>
              <a:t>3/5/2019</a:t>
            </a:fld>
            <a:endParaRPr lang="en-US"/>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7533A292-A70A-4098-8D10-C1BB1FF8D31F}" type="slidenum">
              <a:rPr lang="en-US" smtClean="0"/>
              <a:t>‹#›</a:t>
            </a:fld>
            <a:endParaRPr lang="en-US"/>
          </a:p>
        </p:txBody>
      </p:sp>
    </p:spTree>
    <p:extLst>
      <p:ext uri="{BB962C8B-B14F-4D97-AF65-F5344CB8AC3E}">
        <p14:creationId xmlns:p14="http://schemas.microsoft.com/office/powerpoint/2010/main" val="3387055695"/>
      </p:ext>
    </p:extLst>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6" r:id="rId12"/>
    <p:sldLayoutId id="2147483757" r:id="rId13"/>
    <p:sldLayoutId id="2147483758" r:id="rId14"/>
    <p:sldLayoutId id="2147483759" r:id="rId15"/>
    <p:sldLayoutId id="2147483760" r:id="rId16"/>
    <p:sldLayoutId id="2147483761"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psychologytoday.com/us/test/3203" TargetMode="External"/><Relationship Id="rId2" Type="http://schemas.openxmlformats.org/officeDocument/2006/relationships/hyperlink" Target="https://hbr.org/2015/06/quiz-yourself-do-you-lead-with-emotional-intelligence" TargetMode="External"/><Relationship Id="rId1" Type="http://schemas.openxmlformats.org/officeDocument/2006/relationships/slideLayout" Target="../slideLayouts/slideLayout2.xml"/><Relationship Id="rId5" Type="http://schemas.openxmlformats.org/officeDocument/2006/relationships/hyperlink" Target="http://www.ihhp.com/free-eq-quiz/" TargetMode="External"/><Relationship Id="rId4" Type="http://schemas.openxmlformats.org/officeDocument/2006/relationships/hyperlink" Target="https://www.mindtools.com/pages/article/ei-quiz.htm"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4D699-E5B4-4560-A3FB-1E8024F5A125}"/>
              </a:ext>
            </a:extLst>
          </p:cNvPr>
          <p:cNvSpPr>
            <a:spLocks noGrp="1"/>
          </p:cNvSpPr>
          <p:nvPr>
            <p:ph type="ctrTitle"/>
          </p:nvPr>
        </p:nvSpPr>
        <p:spPr/>
        <p:txBody>
          <a:bodyPr/>
          <a:lstStyle/>
          <a:p>
            <a:r>
              <a:rPr lang="en-US" dirty="0"/>
              <a:t>Servant Leadership in Higher education</a:t>
            </a:r>
          </a:p>
        </p:txBody>
      </p:sp>
      <p:sp>
        <p:nvSpPr>
          <p:cNvPr id="3" name="Subtitle 2">
            <a:extLst>
              <a:ext uri="{FF2B5EF4-FFF2-40B4-BE49-F238E27FC236}">
                <a16:creationId xmlns:a16="http://schemas.microsoft.com/office/drawing/2014/main" id="{0F4C55F2-9D9A-4A90-9639-78AB71F31092}"/>
              </a:ext>
            </a:extLst>
          </p:cNvPr>
          <p:cNvSpPr>
            <a:spLocks noGrp="1"/>
          </p:cNvSpPr>
          <p:nvPr>
            <p:ph type="subTitle" idx="1"/>
          </p:nvPr>
        </p:nvSpPr>
        <p:spPr>
          <a:xfrm>
            <a:off x="1371600" y="3632201"/>
            <a:ext cx="9448800" cy="1044302"/>
          </a:xfrm>
        </p:spPr>
        <p:txBody>
          <a:bodyPr>
            <a:normAutofit fontScale="92500" lnSpcReduction="10000"/>
          </a:bodyPr>
          <a:lstStyle/>
          <a:p>
            <a:r>
              <a:rPr lang="en-US" dirty="0"/>
              <a:t>Dr. Alicia Domack</a:t>
            </a:r>
          </a:p>
          <a:p>
            <a:r>
              <a:rPr lang="en-US" dirty="0"/>
              <a:t>Milwaukee School of Engineering</a:t>
            </a:r>
          </a:p>
          <a:p>
            <a:r>
              <a:rPr lang="en-US" dirty="0"/>
              <a:t>Domack@msoe.edu</a:t>
            </a:r>
          </a:p>
        </p:txBody>
      </p:sp>
    </p:spTree>
    <p:extLst>
      <p:ext uri="{BB962C8B-B14F-4D97-AF65-F5344CB8AC3E}">
        <p14:creationId xmlns:p14="http://schemas.microsoft.com/office/powerpoint/2010/main" val="38708042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36EA0-03C6-4B88-9D4E-036EDFFC2282}"/>
              </a:ext>
            </a:extLst>
          </p:cNvPr>
          <p:cNvSpPr>
            <a:spLocks noGrp="1"/>
          </p:cNvSpPr>
          <p:nvPr>
            <p:ph type="title"/>
          </p:nvPr>
        </p:nvSpPr>
        <p:spPr/>
        <p:txBody>
          <a:bodyPr/>
          <a:lstStyle/>
          <a:p>
            <a:r>
              <a:rPr lang="en-US" dirty="0"/>
              <a:t>Emotional Intelligence Self Assessments</a:t>
            </a:r>
          </a:p>
        </p:txBody>
      </p:sp>
      <p:sp>
        <p:nvSpPr>
          <p:cNvPr id="3" name="Content Placeholder 2">
            <a:extLst>
              <a:ext uri="{FF2B5EF4-FFF2-40B4-BE49-F238E27FC236}">
                <a16:creationId xmlns:a16="http://schemas.microsoft.com/office/drawing/2014/main" id="{6856885B-C90B-4215-BAE0-D9C652096E62}"/>
              </a:ext>
            </a:extLst>
          </p:cNvPr>
          <p:cNvSpPr>
            <a:spLocks noGrp="1"/>
          </p:cNvSpPr>
          <p:nvPr>
            <p:ph idx="1"/>
          </p:nvPr>
        </p:nvSpPr>
        <p:spPr/>
        <p:txBody>
          <a:bodyPr/>
          <a:lstStyle/>
          <a:p>
            <a:r>
              <a:rPr lang="en-US" dirty="0">
                <a:hlinkClick r:id="rId2"/>
              </a:rPr>
              <a:t>https://hbr.org/2015/06/quiz-yourself-do-you-lead-with-emotional-intelligence</a:t>
            </a:r>
            <a:endParaRPr lang="en-US" dirty="0"/>
          </a:p>
          <a:p>
            <a:endParaRPr lang="en-US" dirty="0"/>
          </a:p>
          <a:p>
            <a:r>
              <a:rPr lang="en-US" dirty="0">
                <a:hlinkClick r:id="rId3"/>
              </a:rPr>
              <a:t>https://www.psychologytoday.com/us/test/3203</a:t>
            </a:r>
            <a:endParaRPr lang="en-US" dirty="0"/>
          </a:p>
          <a:p>
            <a:endParaRPr lang="en-US" dirty="0"/>
          </a:p>
          <a:p>
            <a:r>
              <a:rPr lang="en-US" dirty="0">
                <a:hlinkClick r:id="rId4"/>
              </a:rPr>
              <a:t>https://www.mindtools.com/pages/article/ei-quiz.htm</a:t>
            </a:r>
            <a:endParaRPr lang="en-US" dirty="0"/>
          </a:p>
          <a:p>
            <a:endParaRPr lang="en-US" dirty="0"/>
          </a:p>
          <a:p>
            <a:r>
              <a:rPr lang="en-US" dirty="0">
                <a:hlinkClick r:id="rId5"/>
              </a:rPr>
              <a:t>http://www.ihhp.com/free-eq-quiz/</a:t>
            </a: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9672155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B9594B-A3D8-42B0-B0A4-F8991843C231}"/>
              </a:ext>
            </a:extLst>
          </p:cNvPr>
          <p:cNvSpPr>
            <a:spLocks noGrp="1"/>
          </p:cNvSpPr>
          <p:nvPr>
            <p:ph type="title"/>
          </p:nvPr>
        </p:nvSpPr>
        <p:spPr/>
        <p:txBody>
          <a:bodyPr/>
          <a:lstStyle/>
          <a:p>
            <a:r>
              <a:rPr lang="en-US" dirty="0"/>
              <a:t>resources</a:t>
            </a:r>
          </a:p>
        </p:txBody>
      </p:sp>
      <p:sp>
        <p:nvSpPr>
          <p:cNvPr id="3" name="Content Placeholder 2">
            <a:extLst>
              <a:ext uri="{FF2B5EF4-FFF2-40B4-BE49-F238E27FC236}">
                <a16:creationId xmlns:a16="http://schemas.microsoft.com/office/drawing/2014/main" id="{2A93BC6A-9544-4DCB-A4F6-860C28B5D587}"/>
              </a:ext>
            </a:extLst>
          </p:cNvPr>
          <p:cNvSpPr>
            <a:spLocks noGrp="1"/>
          </p:cNvSpPr>
          <p:nvPr>
            <p:ph idx="1"/>
          </p:nvPr>
        </p:nvSpPr>
        <p:spPr>
          <a:xfrm>
            <a:off x="685800" y="1605064"/>
            <a:ext cx="10820400" cy="5058383"/>
          </a:xfrm>
        </p:spPr>
        <p:txBody>
          <a:bodyPr>
            <a:normAutofit fontScale="77500" lnSpcReduction="20000"/>
          </a:bodyPr>
          <a:lstStyle/>
          <a:p>
            <a:endParaRPr lang="en-US" dirty="0"/>
          </a:p>
          <a:p>
            <a:r>
              <a:rPr lang="en-US" dirty="0" err="1"/>
              <a:t>Barbuto</a:t>
            </a:r>
            <a:r>
              <a:rPr lang="en-US" dirty="0"/>
              <a:t>, J. E. &amp; Wheeler, D. W. (2006) Scale development and construct clarification of servant leadership.  </a:t>
            </a:r>
            <a:r>
              <a:rPr lang="en-US" i="1" dirty="0"/>
              <a:t>Group &amp; Organization Management</a:t>
            </a:r>
            <a:r>
              <a:rPr lang="en-US" dirty="0"/>
              <a:t> 31:3 pp. 300 – 326</a:t>
            </a:r>
          </a:p>
          <a:p>
            <a:pPr marL="0" indent="0">
              <a:buNone/>
            </a:pPr>
            <a:endParaRPr lang="en-US" dirty="0"/>
          </a:p>
          <a:p>
            <a:r>
              <a:rPr lang="en-US" dirty="0"/>
              <a:t>Greenleaf, R. K. (1970). </a:t>
            </a:r>
            <a:r>
              <a:rPr lang="en-US" i="1" dirty="0"/>
              <a:t>The servant as leader. </a:t>
            </a:r>
            <a:r>
              <a:rPr lang="en-US" dirty="0"/>
              <a:t>Westfield, IN: Greenleaf Center for Servant Leadership.</a:t>
            </a:r>
          </a:p>
          <a:p>
            <a:pPr marL="0" indent="0">
              <a:buNone/>
            </a:pPr>
            <a:endParaRPr lang="en-US" dirty="0"/>
          </a:p>
          <a:p>
            <a:r>
              <a:rPr lang="en-US" dirty="0"/>
              <a:t>Keith, K. M. (2008). </a:t>
            </a:r>
            <a:r>
              <a:rPr lang="en-US" i="1" dirty="0"/>
              <a:t>The case for servant leadership</a:t>
            </a:r>
            <a:r>
              <a:rPr lang="en-US" dirty="0"/>
              <a:t>. Westfield, IN: Greenleaf Center for Servant Leadership.</a:t>
            </a:r>
          </a:p>
          <a:p>
            <a:endParaRPr lang="en-US" dirty="0"/>
          </a:p>
          <a:p>
            <a:r>
              <a:rPr lang="en-US" dirty="0"/>
              <a:t>Spears, Larry (2010). Character and  servant leadership: Ten characteristics of effective, caring leaders. </a:t>
            </a:r>
            <a:r>
              <a:rPr lang="en-US" i="1" dirty="0"/>
              <a:t>The Journal of Virtues and Leadership, 1 </a:t>
            </a:r>
            <a:r>
              <a:rPr lang="en-US" dirty="0"/>
              <a:t>(1), 25-30.</a:t>
            </a:r>
          </a:p>
          <a:p>
            <a:endParaRPr lang="en-US" dirty="0"/>
          </a:p>
          <a:p>
            <a:r>
              <a:rPr lang="en-US" dirty="0"/>
              <a:t>van </a:t>
            </a:r>
            <a:r>
              <a:rPr lang="en-US" dirty="0" err="1"/>
              <a:t>Dierendonck</a:t>
            </a:r>
            <a:r>
              <a:rPr lang="en-US" dirty="0"/>
              <a:t>, D. &amp; </a:t>
            </a:r>
            <a:r>
              <a:rPr lang="en-US" dirty="0" err="1"/>
              <a:t>Nuijten</a:t>
            </a:r>
            <a:r>
              <a:rPr lang="en-US" dirty="0"/>
              <a:t>, I. (2011). The servant leadership survey: Development and validation of a multidimensional measure. </a:t>
            </a:r>
            <a:r>
              <a:rPr lang="en-US" i="1" dirty="0"/>
              <a:t>Journal of Business Psychology, 26</a:t>
            </a:r>
            <a:r>
              <a:rPr lang="en-US" dirty="0"/>
              <a:t>, pp. 249 – 267.</a:t>
            </a:r>
          </a:p>
          <a:p>
            <a:pPr marL="0" indent="0">
              <a:buNone/>
            </a:pPr>
            <a:endParaRPr lang="en-US" dirty="0"/>
          </a:p>
          <a:p>
            <a:r>
              <a:rPr lang="en-US" dirty="0"/>
              <a:t>Wheeler, Daniel (2012). </a:t>
            </a:r>
            <a:r>
              <a:rPr lang="en-US" i="1" dirty="0"/>
              <a:t>Servant leadership for higher education. </a:t>
            </a:r>
            <a:r>
              <a:rPr lang="en-US" dirty="0"/>
              <a:t>San Francisco: Josey-Bass.</a:t>
            </a:r>
          </a:p>
          <a:p>
            <a:endParaRPr lang="en-US" i="1" dirty="0"/>
          </a:p>
        </p:txBody>
      </p:sp>
    </p:spTree>
    <p:extLst>
      <p:ext uri="{BB962C8B-B14F-4D97-AF65-F5344CB8AC3E}">
        <p14:creationId xmlns:p14="http://schemas.microsoft.com/office/powerpoint/2010/main" val="180866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46BCE-53DD-4BFF-85FE-5BA1E7C14401}"/>
              </a:ext>
            </a:extLst>
          </p:cNvPr>
          <p:cNvSpPr>
            <a:spLocks noGrp="1"/>
          </p:cNvSpPr>
          <p:nvPr>
            <p:ph type="title"/>
          </p:nvPr>
        </p:nvSpPr>
        <p:spPr/>
        <p:txBody>
          <a:bodyPr/>
          <a:lstStyle/>
          <a:p>
            <a:r>
              <a:rPr lang="en-US" dirty="0"/>
              <a:t>What is </a:t>
            </a:r>
            <a:r>
              <a:rPr lang="en-US"/>
              <a:t>servant leadership?</a:t>
            </a:r>
            <a:endParaRPr lang="en-US" dirty="0"/>
          </a:p>
        </p:txBody>
      </p:sp>
      <p:sp>
        <p:nvSpPr>
          <p:cNvPr id="3" name="Content Placeholder 2">
            <a:extLst>
              <a:ext uri="{FF2B5EF4-FFF2-40B4-BE49-F238E27FC236}">
                <a16:creationId xmlns:a16="http://schemas.microsoft.com/office/drawing/2014/main" id="{0F53F2EE-1D08-4055-9509-D3E6B896F474}"/>
              </a:ext>
            </a:extLst>
          </p:cNvPr>
          <p:cNvSpPr>
            <a:spLocks noGrp="1"/>
          </p:cNvSpPr>
          <p:nvPr>
            <p:ph idx="1"/>
          </p:nvPr>
        </p:nvSpPr>
        <p:spPr/>
        <p:txBody>
          <a:bodyPr/>
          <a:lstStyle/>
          <a:p>
            <a:r>
              <a:rPr lang="en-US" sz="3200" dirty="0"/>
              <a:t>It starts with a desire to serve </a:t>
            </a:r>
          </a:p>
          <a:p>
            <a:endParaRPr lang="en-US" sz="3200" dirty="0"/>
          </a:p>
          <a:p>
            <a:r>
              <a:rPr lang="en-US" sz="3200" dirty="0"/>
              <a:t>Upends the traditional leadership pyramid</a:t>
            </a:r>
          </a:p>
          <a:p>
            <a:endParaRPr lang="en-US" sz="3200" dirty="0"/>
          </a:p>
          <a:p>
            <a:pPr marL="0" indent="0">
              <a:buNone/>
            </a:pPr>
            <a:endParaRPr lang="en-US" dirty="0"/>
          </a:p>
          <a:p>
            <a:endParaRPr lang="en-US" dirty="0"/>
          </a:p>
          <a:p>
            <a:pPr marL="0" indent="0">
              <a:buNone/>
            </a:pPr>
            <a:endParaRPr lang="en-US" dirty="0"/>
          </a:p>
        </p:txBody>
      </p:sp>
    </p:spTree>
    <p:extLst>
      <p:ext uri="{BB962C8B-B14F-4D97-AF65-F5344CB8AC3E}">
        <p14:creationId xmlns:p14="http://schemas.microsoft.com/office/powerpoint/2010/main" val="22647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24E678-1EE8-4F82-9068-7CB0D5417420}"/>
              </a:ext>
            </a:extLst>
          </p:cNvPr>
          <p:cNvSpPr>
            <a:spLocks noGrp="1"/>
          </p:cNvSpPr>
          <p:nvPr>
            <p:ph type="title"/>
          </p:nvPr>
        </p:nvSpPr>
        <p:spPr/>
        <p:txBody>
          <a:bodyPr/>
          <a:lstStyle/>
          <a:p>
            <a:r>
              <a:rPr lang="en-US" dirty="0"/>
              <a:t>Ten characteristics of servant leadership</a:t>
            </a:r>
          </a:p>
        </p:txBody>
      </p:sp>
      <p:sp>
        <p:nvSpPr>
          <p:cNvPr id="3" name="Content Placeholder 2">
            <a:extLst>
              <a:ext uri="{FF2B5EF4-FFF2-40B4-BE49-F238E27FC236}">
                <a16:creationId xmlns:a16="http://schemas.microsoft.com/office/drawing/2014/main" id="{A859A827-17DA-4814-B10A-5F891C78E71F}"/>
              </a:ext>
            </a:extLst>
          </p:cNvPr>
          <p:cNvSpPr>
            <a:spLocks noGrp="1"/>
          </p:cNvSpPr>
          <p:nvPr>
            <p:ph sz="half" idx="2"/>
          </p:nvPr>
        </p:nvSpPr>
        <p:spPr>
          <a:xfrm>
            <a:off x="685800" y="2663613"/>
            <a:ext cx="5311775" cy="3260532"/>
          </a:xfrm>
        </p:spPr>
        <p:txBody>
          <a:bodyPr>
            <a:normAutofit/>
          </a:bodyPr>
          <a:lstStyle/>
          <a:p>
            <a:r>
              <a:rPr lang="en-US" sz="3200" dirty="0"/>
              <a:t>Listening</a:t>
            </a:r>
          </a:p>
          <a:p>
            <a:r>
              <a:rPr lang="en-US" sz="3200" dirty="0"/>
              <a:t>Empathy</a:t>
            </a:r>
          </a:p>
          <a:p>
            <a:r>
              <a:rPr lang="en-US" sz="3200" dirty="0"/>
              <a:t>Healing</a:t>
            </a:r>
          </a:p>
          <a:p>
            <a:r>
              <a:rPr lang="en-US" sz="3200" dirty="0"/>
              <a:t>Awareness</a:t>
            </a:r>
          </a:p>
          <a:p>
            <a:r>
              <a:rPr lang="en-US" sz="3200" dirty="0"/>
              <a:t>Persuasion (consensus building)</a:t>
            </a:r>
          </a:p>
          <a:p>
            <a:endParaRPr lang="en-US" sz="2800" dirty="0"/>
          </a:p>
        </p:txBody>
      </p:sp>
      <p:sp>
        <p:nvSpPr>
          <p:cNvPr id="7" name="Content Placeholder 6">
            <a:extLst>
              <a:ext uri="{FF2B5EF4-FFF2-40B4-BE49-F238E27FC236}">
                <a16:creationId xmlns:a16="http://schemas.microsoft.com/office/drawing/2014/main" id="{2C6D117A-FB88-4987-8072-CCA9197C3F98}"/>
              </a:ext>
            </a:extLst>
          </p:cNvPr>
          <p:cNvSpPr>
            <a:spLocks noGrp="1"/>
          </p:cNvSpPr>
          <p:nvPr>
            <p:ph sz="quarter" idx="4"/>
          </p:nvPr>
        </p:nvSpPr>
        <p:spPr>
          <a:xfrm>
            <a:off x="6096000" y="2663613"/>
            <a:ext cx="5334000" cy="3086019"/>
          </a:xfrm>
        </p:spPr>
        <p:txBody>
          <a:bodyPr>
            <a:noAutofit/>
          </a:bodyPr>
          <a:lstStyle/>
          <a:p>
            <a:r>
              <a:rPr lang="en-US" sz="3200" dirty="0"/>
              <a:t>Conceptualization</a:t>
            </a:r>
          </a:p>
          <a:p>
            <a:r>
              <a:rPr lang="en-US" sz="3200" dirty="0"/>
              <a:t>Foresight</a:t>
            </a:r>
          </a:p>
          <a:p>
            <a:r>
              <a:rPr lang="en-US" sz="3200" dirty="0"/>
              <a:t>Stewardship</a:t>
            </a:r>
          </a:p>
          <a:p>
            <a:r>
              <a:rPr lang="en-US" sz="3200" dirty="0"/>
              <a:t>Commitment to the Growth of People</a:t>
            </a:r>
          </a:p>
          <a:p>
            <a:r>
              <a:rPr lang="en-US" sz="3200" dirty="0"/>
              <a:t>Building Community</a:t>
            </a:r>
          </a:p>
        </p:txBody>
      </p:sp>
      <p:sp>
        <p:nvSpPr>
          <p:cNvPr id="4" name="Footer Placeholder 3">
            <a:extLst>
              <a:ext uri="{FF2B5EF4-FFF2-40B4-BE49-F238E27FC236}">
                <a16:creationId xmlns:a16="http://schemas.microsoft.com/office/drawing/2014/main" id="{3E60FE3F-75D7-4859-B897-AF0BEA64A19E}"/>
              </a:ext>
            </a:extLst>
          </p:cNvPr>
          <p:cNvSpPr>
            <a:spLocks noGrp="1"/>
          </p:cNvSpPr>
          <p:nvPr>
            <p:ph type="ftr" sz="quarter" idx="11"/>
          </p:nvPr>
        </p:nvSpPr>
        <p:spPr/>
        <p:txBody>
          <a:bodyPr/>
          <a:lstStyle/>
          <a:p>
            <a:r>
              <a:rPr lang="en-US" dirty="0"/>
              <a:t>Spears, Larry (2010). Character and  servant leadership: Ten characteristics of effective, caring leaders. </a:t>
            </a:r>
            <a:r>
              <a:rPr lang="en-US" i="1" dirty="0"/>
              <a:t>The Journal of Virtues and Leadership, Vol. 1 </a:t>
            </a:r>
            <a:r>
              <a:rPr lang="en-US" dirty="0"/>
              <a:t>(1), 25-30.</a:t>
            </a:r>
          </a:p>
        </p:txBody>
      </p:sp>
    </p:spTree>
    <p:extLst>
      <p:ext uri="{BB962C8B-B14F-4D97-AF65-F5344CB8AC3E}">
        <p14:creationId xmlns:p14="http://schemas.microsoft.com/office/powerpoint/2010/main" val="1424248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type="lt">
                                    <p:tmAbs val="0"/>
                                  </p:iterate>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iterate type="lt">
                                    <p:tmAbs val="0"/>
                                  </p:iterate>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iterate type="lt">
                                    <p:tmAbs val="0"/>
                                  </p:iterate>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iterate type="lt">
                                    <p:tmAbs val="0"/>
                                  </p:iterate>
                                  <p:childTnLst>
                                    <p:set>
                                      <p:cBhvr>
                                        <p:cTn id="3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iterate type="lt">
                                    <p:tmAbs val="0"/>
                                  </p:iterate>
                                  <p:childTnLst>
                                    <p:set>
                                      <p:cBhvr>
                                        <p:cTn id="3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iterate type="lt">
                                    <p:tmAbs val="0"/>
                                  </p:iterate>
                                  <p:childTnLst>
                                    <p:set>
                                      <p:cBhvr>
                                        <p:cTn id="42"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5" presetClass="emph" presetSubtype="0" grpId="1" nodeType="clickEffect">
                                  <p:stCondLst>
                                    <p:cond delay="0"/>
                                  </p:stCondLst>
                                  <p:iterate type="lt">
                                    <p:tmAbs val="25"/>
                                  </p:iterate>
                                  <p:childTnLst>
                                    <p:set>
                                      <p:cBhvr override="childStyle">
                                        <p:cTn id="46" dur="indefinite"/>
                                        <p:tgtEl>
                                          <p:spTgt spid="3">
                                            <p:txEl>
                                              <p:pRg st="0" end="0"/>
                                            </p:txEl>
                                          </p:spTgt>
                                        </p:tgtEl>
                                        <p:attrNameLst>
                                          <p:attrName>style.fontWeight</p:attrName>
                                        </p:attrNameLst>
                                      </p:cBhvr>
                                      <p:to>
                                        <p:strVal val="bold"/>
                                      </p:to>
                                    </p:set>
                                  </p:childTnLst>
                                </p:cTn>
                              </p:par>
                              <p:par>
                                <p:cTn id="47" presetID="15" presetClass="emph" presetSubtype="0" grpId="1" nodeType="withEffect">
                                  <p:stCondLst>
                                    <p:cond delay="0"/>
                                  </p:stCondLst>
                                  <p:iterate type="lt">
                                    <p:tmAbs val="25"/>
                                  </p:iterate>
                                  <p:childTnLst>
                                    <p:set>
                                      <p:cBhvr override="childStyle">
                                        <p:cTn id="48" dur="indefinite"/>
                                        <p:tgtEl>
                                          <p:spTgt spid="3">
                                            <p:txEl>
                                              <p:pRg st="1" end="1"/>
                                            </p:txEl>
                                          </p:spTgt>
                                        </p:tgtEl>
                                        <p:attrNameLst>
                                          <p:attrName>style.fontWeight</p:attrName>
                                        </p:attrNameLst>
                                      </p:cBhvr>
                                      <p:to>
                                        <p:strVal val="bold"/>
                                      </p:to>
                                    </p:set>
                                  </p:childTnLst>
                                </p:cTn>
                              </p:par>
                              <p:par>
                                <p:cTn id="49" presetID="15" presetClass="emph" presetSubtype="0" grpId="1" nodeType="withEffect">
                                  <p:stCondLst>
                                    <p:cond delay="0"/>
                                  </p:stCondLst>
                                  <p:iterate type="lt">
                                    <p:tmAbs val="25"/>
                                  </p:iterate>
                                  <p:childTnLst>
                                    <p:set>
                                      <p:cBhvr override="childStyle">
                                        <p:cTn id="50" dur="indefinite"/>
                                        <p:tgtEl>
                                          <p:spTgt spid="3">
                                            <p:txEl>
                                              <p:pRg st="3" end="3"/>
                                            </p:txEl>
                                          </p:spTgt>
                                        </p:tgtEl>
                                        <p:attrNameLst>
                                          <p:attrName>style.fontWeight</p:attrName>
                                        </p:attrNameLst>
                                      </p:cBhvr>
                                      <p:to>
                                        <p:strVal val="bold"/>
                                      </p:to>
                                    </p:set>
                                  </p:childTnLst>
                                </p:cTn>
                              </p:par>
                              <p:par>
                                <p:cTn id="51" presetID="15" presetClass="emph" presetSubtype="0" grpId="1" nodeType="withEffect">
                                  <p:stCondLst>
                                    <p:cond delay="0"/>
                                  </p:stCondLst>
                                  <p:iterate type="lt">
                                    <p:tmAbs val="25"/>
                                  </p:iterate>
                                  <p:childTnLst>
                                    <p:set>
                                      <p:cBhvr override="childStyle">
                                        <p:cTn id="52" dur="indefinite"/>
                                        <p:tgtEl>
                                          <p:spTgt spid="7">
                                            <p:txEl>
                                              <p:pRg st="1" end="1"/>
                                            </p:txEl>
                                          </p:spTgt>
                                        </p:tgtEl>
                                        <p:attrNameLst>
                                          <p:attrName>style.fontWeight</p:attrName>
                                        </p:attrNameLst>
                                      </p:cBhvr>
                                      <p:to>
                                        <p:strVal val="bold"/>
                                      </p:to>
                                    </p:set>
                                  </p:childTnLst>
                                </p:cTn>
                              </p:par>
                              <p:par>
                                <p:cTn id="53" presetID="15" presetClass="emph" presetSubtype="0" grpId="1" nodeType="withEffect">
                                  <p:stCondLst>
                                    <p:cond delay="0"/>
                                  </p:stCondLst>
                                  <p:iterate type="lt">
                                    <p:tmAbs val="25"/>
                                  </p:iterate>
                                  <p:childTnLst>
                                    <p:set>
                                      <p:cBhvr override="childStyle">
                                        <p:cTn id="54" dur="indefinite"/>
                                        <p:tgtEl>
                                          <p:spTgt spid="7">
                                            <p:txEl>
                                              <p:pRg st="3" end="3"/>
                                            </p:txEl>
                                          </p:spTgt>
                                        </p:tgtEl>
                                        <p:attrNameLst>
                                          <p:attrName>style.fontWeight</p:attrName>
                                        </p:attrNameLst>
                                      </p:cBhvr>
                                      <p:to>
                                        <p:strVal val="bold"/>
                                      </p:to>
                                    </p:set>
                                  </p:childTnLst>
                                </p:cTn>
                              </p:par>
                              <p:par>
                                <p:cTn id="55" presetID="15" presetClass="emph" presetSubtype="0" grpId="1" nodeType="withEffect">
                                  <p:stCondLst>
                                    <p:cond delay="0"/>
                                  </p:stCondLst>
                                  <p:iterate type="lt">
                                    <p:tmAbs val="25"/>
                                  </p:iterate>
                                  <p:childTnLst>
                                    <p:set>
                                      <p:cBhvr override="childStyle">
                                        <p:cTn id="56" dur="indefinite"/>
                                        <p:tgtEl>
                                          <p:spTgt spid="7">
                                            <p:txEl>
                                              <p:pRg st="4" end="4"/>
                                            </p:txEl>
                                          </p:spTgt>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uiExpand="1" build="p"/>
      <p:bldP spid="7" grpId="0" build="p"/>
      <p:bldP spid="7" grpId="1"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CAF393-505E-460D-B62E-1B5654380BF5}"/>
              </a:ext>
            </a:extLst>
          </p:cNvPr>
          <p:cNvSpPr>
            <a:spLocks noGrp="1"/>
          </p:cNvSpPr>
          <p:nvPr>
            <p:ph type="title"/>
          </p:nvPr>
        </p:nvSpPr>
        <p:spPr/>
        <p:txBody>
          <a:bodyPr/>
          <a:lstStyle/>
          <a:p>
            <a:r>
              <a:rPr lang="en-US" dirty="0"/>
              <a:t>Why servant leadership?</a:t>
            </a:r>
          </a:p>
        </p:txBody>
      </p:sp>
      <p:sp>
        <p:nvSpPr>
          <p:cNvPr id="7" name="Content Placeholder 6">
            <a:extLst>
              <a:ext uri="{FF2B5EF4-FFF2-40B4-BE49-F238E27FC236}">
                <a16:creationId xmlns:a16="http://schemas.microsoft.com/office/drawing/2014/main" id="{199E164D-3787-4C7E-B28D-0938721D7181}"/>
              </a:ext>
            </a:extLst>
          </p:cNvPr>
          <p:cNvSpPr>
            <a:spLocks noGrp="1"/>
          </p:cNvSpPr>
          <p:nvPr>
            <p:ph idx="1"/>
          </p:nvPr>
        </p:nvSpPr>
        <p:spPr>
          <a:xfrm>
            <a:off x="685800" y="2194560"/>
            <a:ext cx="10820400" cy="4186785"/>
          </a:xfrm>
        </p:spPr>
        <p:txBody>
          <a:bodyPr>
            <a:normAutofit fontScale="92500" lnSpcReduction="10000"/>
          </a:bodyPr>
          <a:lstStyle/>
          <a:p>
            <a:r>
              <a:rPr lang="en-US" dirty="0" err="1"/>
              <a:t>Barbuto</a:t>
            </a:r>
            <a:r>
              <a:rPr lang="en-US" dirty="0"/>
              <a:t> &amp; Wheeler (2006) found SLQ factors were positively correlated with</a:t>
            </a:r>
          </a:p>
          <a:p>
            <a:pPr lvl="1"/>
            <a:r>
              <a:rPr lang="en-US" dirty="0"/>
              <a:t>Employees’ extra effort</a:t>
            </a:r>
          </a:p>
          <a:p>
            <a:pPr lvl="1"/>
            <a:r>
              <a:rPr lang="en-US" dirty="0"/>
              <a:t>Employees’ satisfaction</a:t>
            </a:r>
          </a:p>
          <a:p>
            <a:pPr lvl="1"/>
            <a:r>
              <a:rPr lang="en-US" dirty="0"/>
              <a:t>Perception of organizational effectiveness</a:t>
            </a:r>
          </a:p>
          <a:p>
            <a:pPr lvl="1"/>
            <a:endParaRPr lang="en-US" dirty="0"/>
          </a:p>
          <a:p>
            <a:r>
              <a:rPr lang="en-US" dirty="0"/>
              <a:t>Van </a:t>
            </a:r>
            <a:r>
              <a:rPr lang="en-US" dirty="0" err="1"/>
              <a:t>Dierendonck</a:t>
            </a:r>
            <a:r>
              <a:rPr lang="en-US" dirty="0"/>
              <a:t> &amp; </a:t>
            </a:r>
            <a:r>
              <a:rPr lang="en-US" dirty="0" err="1"/>
              <a:t>Nuijten</a:t>
            </a:r>
            <a:r>
              <a:rPr lang="en-US" dirty="0"/>
              <a:t> (2011) found SLS factors were positively correlated with</a:t>
            </a:r>
          </a:p>
          <a:p>
            <a:pPr lvl="1"/>
            <a:r>
              <a:rPr lang="en-US" dirty="0"/>
              <a:t>Job satisfaction</a:t>
            </a:r>
          </a:p>
          <a:p>
            <a:pPr lvl="1"/>
            <a:r>
              <a:rPr lang="en-US" dirty="0"/>
              <a:t>Engagement</a:t>
            </a:r>
          </a:p>
          <a:p>
            <a:pPr lvl="1"/>
            <a:r>
              <a:rPr lang="en-US" dirty="0"/>
              <a:t>Organizational commitment</a:t>
            </a:r>
          </a:p>
          <a:p>
            <a:pPr lvl="1"/>
            <a:r>
              <a:rPr lang="en-US" dirty="0"/>
              <a:t>Self-assessed job performance</a:t>
            </a:r>
          </a:p>
          <a:p>
            <a:pPr lvl="1"/>
            <a:r>
              <a:rPr lang="en-US" dirty="0"/>
              <a:t>Employee vitality</a:t>
            </a:r>
          </a:p>
          <a:p>
            <a:pPr lvl="1"/>
            <a:endParaRPr lang="en-US" dirty="0"/>
          </a:p>
          <a:p>
            <a:pPr marL="0" indent="0">
              <a:buNone/>
            </a:pPr>
            <a:r>
              <a:rPr lang="en-US" dirty="0"/>
              <a:t>It aligns with your personal values</a:t>
            </a:r>
          </a:p>
        </p:txBody>
      </p:sp>
    </p:spTree>
    <p:extLst>
      <p:ext uri="{BB962C8B-B14F-4D97-AF65-F5344CB8AC3E}">
        <p14:creationId xmlns:p14="http://schemas.microsoft.com/office/powerpoint/2010/main" val="265947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C8FB47-31FF-4983-83DB-28FA1942D886}"/>
              </a:ext>
            </a:extLst>
          </p:cNvPr>
          <p:cNvSpPr>
            <a:spLocks noGrp="1"/>
          </p:cNvSpPr>
          <p:nvPr>
            <p:ph type="title"/>
          </p:nvPr>
        </p:nvSpPr>
        <p:spPr/>
        <p:txBody>
          <a:bodyPr/>
          <a:lstStyle/>
          <a:p>
            <a:r>
              <a:rPr lang="en-US" dirty="0"/>
              <a:t>How do these apply to your role?</a:t>
            </a:r>
          </a:p>
        </p:txBody>
      </p:sp>
      <p:sp>
        <p:nvSpPr>
          <p:cNvPr id="3" name="Content Placeholder 2">
            <a:extLst>
              <a:ext uri="{FF2B5EF4-FFF2-40B4-BE49-F238E27FC236}">
                <a16:creationId xmlns:a16="http://schemas.microsoft.com/office/drawing/2014/main" id="{B54F4B0F-2F54-40EC-8C6E-89ADDA0894CE}"/>
              </a:ext>
            </a:extLst>
          </p:cNvPr>
          <p:cNvSpPr>
            <a:spLocks noGrp="1"/>
          </p:cNvSpPr>
          <p:nvPr>
            <p:ph idx="1"/>
          </p:nvPr>
        </p:nvSpPr>
        <p:spPr/>
        <p:txBody>
          <a:bodyPr/>
          <a:lstStyle/>
          <a:p>
            <a:pPr marL="0" indent="0">
              <a:buNone/>
            </a:pPr>
            <a:r>
              <a:rPr lang="en-US" dirty="0"/>
              <a:t>Scenario 1: Faculty member comes to you requesting they only teach between 10am and 2pm, Monday through Thursday.  </a:t>
            </a:r>
          </a:p>
          <a:p>
            <a:pPr marL="0" indent="0">
              <a:buNone/>
            </a:pPr>
            <a:endParaRPr lang="en-US" dirty="0"/>
          </a:p>
          <a:p>
            <a:pPr marL="0" indent="0">
              <a:buNone/>
            </a:pPr>
            <a:r>
              <a:rPr lang="en-US" dirty="0"/>
              <a:t>Scenario 2:  A program in your department is going through a major curriculum revision.  The program director has a vision for the curriculum that drives the program in a more technical direction.  The two other faculty members on the curriculum committee disagree with this direction and have come to you to voice their concerns.  You agree with the program director’s vision.  How do you respond to these concerns?</a:t>
            </a:r>
          </a:p>
        </p:txBody>
      </p:sp>
    </p:spTree>
    <p:extLst>
      <p:ext uri="{BB962C8B-B14F-4D97-AF65-F5344CB8AC3E}">
        <p14:creationId xmlns:p14="http://schemas.microsoft.com/office/powerpoint/2010/main" val="1285868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FE29F-5CA0-4686-80A9-0C90EEE8935C}"/>
              </a:ext>
            </a:extLst>
          </p:cNvPr>
          <p:cNvSpPr>
            <a:spLocks noGrp="1"/>
          </p:cNvSpPr>
          <p:nvPr>
            <p:ph type="title"/>
          </p:nvPr>
        </p:nvSpPr>
        <p:spPr/>
        <p:txBody>
          <a:bodyPr/>
          <a:lstStyle/>
          <a:p>
            <a:r>
              <a:rPr lang="en-US" dirty="0"/>
              <a:t>At your table…</a:t>
            </a:r>
          </a:p>
        </p:txBody>
      </p:sp>
      <p:sp>
        <p:nvSpPr>
          <p:cNvPr id="3" name="Content Placeholder 2">
            <a:extLst>
              <a:ext uri="{FF2B5EF4-FFF2-40B4-BE49-F238E27FC236}">
                <a16:creationId xmlns:a16="http://schemas.microsoft.com/office/drawing/2014/main" id="{B454B7D0-67B3-4852-9053-412029596511}"/>
              </a:ext>
            </a:extLst>
          </p:cNvPr>
          <p:cNvSpPr>
            <a:spLocks noGrp="1"/>
          </p:cNvSpPr>
          <p:nvPr>
            <p:ph idx="1"/>
          </p:nvPr>
        </p:nvSpPr>
        <p:spPr>
          <a:xfrm>
            <a:off x="685800" y="1893003"/>
            <a:ext cx="10820400" cy="4024125"/>
          </a:xfrm>
        </p:spPr>
        <p:txBody>
          <a:bodyPr>
            <a:noAutofit/>
          </a:bodyPr>
          <a:lstStyle/>
          <a:p>
            <a:r>
              <a:rPr lang="en-US" sz="2800" dirty="0"/>
              <a:t>Each individual:</a:t>
            </a:r>
          </a:p>
          <a:p>
            <a:pPr lvl="1"/>
            <a:r>
              <a:rPr lang="en-US" sz="2800" dirty="0"/>
              <a:t>Share a challenging situation you faced in the past year</a:t>
            </a:r>
          </a:p>
          <a:p>
            <a:pPr lvl="2"/>
            <a:r>
              <a:rPr lang="en-US" sz="2800" dirty="0"/>
              <a:t>How did you respond?</a:t>
            </a:r>
          </a:p>
          <a:p>
            <a:pPr lvl="2"/>
            <a:r>
              <a:rPr lang="en-US" sz="2800" dirty="0"/>
              <a:t>Do you see elements of servant leadership in your response?</a:t>
            </a:r>
          </a:p>
          <a:p>
            <a:pPr lvl="1"/>
            <a:endParaRPr lang="en-US" sz="2800" dirty="0"/>
          </a:p>
          <a:p>
            <a:r>
              <a:rPr lang="en-US" sz="2800" dirty="0"/>
              <a:t>As a group:</a:t>
            </a:r>
          </a:p>
          <a:p>
            <a:pPr lvl="1"/>
            <a:r>
              <a:rPr lang="en-US" sz="2800" dirty="0"/>
              <a:t>How could the individual apply the characteristics of servant leadership to this challenging situation?</a:t>
            </a:r>
          </a:p>
        </p:txBody>
      </p:sp>
    </p:spTree>
    <p:extLst>
      <p:ext uri="{BB962C8B-B14F-4D97-AF65-F5344CB8AC3E}">
        <p14:creationId xmlns:p14="http://schemas.microsoft.com/office/powerpoint/2010/main" val="546176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9DE01-38C4-4C4B-83AB-9E75418D075C}"/>
              </a:ext>
            </a:extLst>
          </p:cNvPr>
          <p:cNvSpPr>
            <a:spLocks noGrp="1"/>
          </p:cNvSpPr>
          <p:nvPr>
            <p:ph type="title"/>
          </p:nvPr>
        </p:nvSpPr>
        <p:spPr/>
        <p:txBody>
          <a:bodyPr>
            <a:normAutofit fontScale="90000"/>
          </a:bodyPr>
          <a:lstStyle/>
          <a:p>
            <a:r>
              <a:rPr lang="en-US" dirty="0"/>
              <a:t>Challenges to applying servant leadership in your role</a:t>
            </a:r>
          </a:p>
        </p:txBody>
      </p:sp>
      <p:sp>
        <p:nvSpPr>
          <p:cNvPr id="3" name="Content Placeholder 2">
            <a:extLst>
              <a:ext uri="{FF2B5EF4-FFF2-40B4-BE49-F238E27FC236}">
                <a16:creationId xmlns:a16="http://schemas.microsoft.com/office/drawing/2014/main" id="{4ABF8E82-DF41-49E7-ACA7-BD69DBA5EFEB}"/>
              </a:ext>
            </a:extLst>
          </p:cNvPr>
          <p:cNvSpPr>
            <a:spLocks noGrp="1"/>
          </p:cNvSpPr>
          <p:nvPr>
            <p:ph idx="1"/>
          </p:nvPr>
        </p:nvSpPr>
        <p:spPr/>
        <p:txBody>
          <a:bodyPr/>
          <a:lstStyle/>
          <a:p>
            <a:r>
              <a:rPr lang="en-US" dirty="0"/>
              <a:t>Supporting the growth of others with limited resources</a:t>
            </a:r>
          </a:p>
          <a:p>
            <a:r>
              <a:rPr lang="en-US" dirty="0"/>
              <a:t>Finding enough time to really listen and empathize</a:t>
            </a:r>
          </a:p>
          <a:p>
            <a:r>
              <a:rPr lang="en-US" dirty="0"/>
              <a:t>Working within the hierarchical structure of the university</a:t>
            </a:r>
          </a:p>
          <a:p>
            <a:r>
              <a:rPr lang="en-US" dirty="0"/>
              <a:t>Working with others who do not believe in servant leadership</a:t>
            </a:r>
          </a:p>
          <a:p>
            <a:pPr lvl="1"/>
            <a:r>
              <a:rPr lang="en-US" dirty="0"/>
              <a:t>Staff</a:t>
            </a:r>
          </a:p>
          <a:p>
            <a:pPr lvl="1"/>
            <a:r>
              <a:rPr lang="en-US" dirty="0"/>
              <a:t>Faculty</a:t>
            </a:r>
          </a:p>
          <a:p>
            <a:pPr lvl="1"/>
            <a:r>
              <a:rPr lang="en-US" dirty="0"/>
              <a:t>Administrators</a:t>
            </a:r>
          </a:p>
          <a:p>
            <a:r>
              <a:rPr lang="en-US" dirty="0"/>
              <a:t>Forgetting about the “leadership” part of servant leadership</a:t>
            </a:r>
          </a:p>
        </p:txBody>
      </p:sp>
    </p:spTree>
    <p:extLst>
      <p:ext uri="{BB962C8B-B14F-4D97-AF65-F5344CB8AC3E}">
        <p14:creationId xmlns:p14="http://schemas.microsoft.com/office/powerpoint/2010/main" val="83634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586E2-B393-4926-9B32-64DEC52FE841}"/>
              </a:ext>
            </a:extLst>
          </p:cNvPr>
          <p:cNvSpPr>
            <a:spLocks noGrp="1"/>
          </p:cNvSpPr>
          <p:nvPr>
            <p:ph type="title"/>
          </p:nvPr>
        </p:nvSpPr>
        <p:spPr/>
        <p:txBody>
          <a:bodyPr/>
          <a:lstStyle/>
          <a:p>
            <a:r>
              <a:rPr lang="en-US" dirty="0"/>
              <a:t>How to develop your servant leadership skills</a:t>
            </a:r>
          </a:p>
        </p:txBody>
      </p:sp>
      <p:sp>
        <p:nvSpPr>
          <p:cNvPr id="3" name="Content Placeholder 2">
            <a:extLst>
              <a:ext uri="{FF2B5EF4-FFF2-40B4-BE49-F238E27FC236}">
                <a16:creationId xmlns:a16="http://schemas.microsoft.com/office/drawing/2014/main" id="{2FC67072-456D-4771-A4A0-8468D0B5ABCF}"/>
              </a:ext>
            </a:extLst>
          </p:cNvPr>
          <p:cNvSpPr>
            <a:spLocks noGrp="1"/>
          </p:cNvSpPr>
          <p:nvPr>
            <p:ph idx="1"/>
          </p:nvPr>
        </p:nvSpPr>
        <p:spPr/>
        <p:txBody>
          <a:bodyPr/>
          <a:lstStyle/>
          <a:p>
            <a:r>
              <a:rPr lang="en-US"/>
              <a:t>Engage with </a:t>
            </a:r>
            <a:r>
              <a:rPr lang="en-US" dirty="0"/>
              <a:t>v</a:t>
            </a:r>
            <a:r>
              <a:rPr lang="en-US"/>
              <a:t>arious </a:t>
            </a:r>
            <a:r>
              <a:rPr lang="en-US" dirty="0"/>
              <a:t>workshops, conferences, continuing education sessions</a:t>
            </a:r>
          </a:p>
          <a:p>
            <a:r>
              <a:rPr lang="en-US" dirty="0"/>
              <a:t>Know yourself </a:t>
            </a:r>
          </a:p>
          <a:p>
            <a:r>
              <a:rPr lang="en-US" dirty="0"/>
              <a:t>Build upon your strengths as a servant leader</a:t>
            </a:r>
          </a:p>
          <a:p>
            <a:r>
              <a:rPr lang="en-US" dirty="0"/>
              <a:t>Surround yourself with other servant leaders – seek out mentorship</a:t>
            </a:r>
          </a:p>
          <a:p>
            <a:r>
              <a:rPr lang="en-US" dirty="0"/>
              <a:t>Stay true to your values as a servant leader</a:t>
            </a:r>
          </a:p>
        </p:txBody>
      </p:sp>
    </p:spTree>
    <p:extLst>
      <p:ext uri="{BB962C8B-B14F-4D97-AF65-F5344CB8AC3E}">
        <p14:creationId xmlns:p14="http://schemas.microsoft.com/office/powerpoint/2010/main" val="11985715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8AD12-3A97-4850-9442-88BA0AFC4323}"/>
              </a:ext>
            </a:extLst>
          </p:cNvPr>
          <p:cNvSpPr>
            <a:spLocks noGrp="1"/>
          </p:cNvSpPr>
          <p:nvPr>
            <p:ph type="title"/>
          </p:nvPr>
        </p:nvSpPr>
        <p:spPr/>
        <p:txBody>
          <a:bodyPr/>
          <a:lstStyle/>
          <a:p>
            <a:r>
              <a:rPr lang="en-US" dirty="0"/>
              <a:t>Servant leadership assessments	</a:t>
            </a:r>
          </a:p>
        </p:txBody>
      </p:sp>
      <p:sp>
        <p:nvSpPr>
          <p:cNvPr id="3" name="Content Placeholder 2">
            <a:extLst>
              <a:ext uri="{FF2B5EF4-FFF2-40B4-BE49-F238E27FC236}">
                <a16:creationId xmlns:a16="http://schemas.microsoft.com/office/drawing/2014/main" id="{7808C9D3-D146-43B4-8725-9BE3179C1EC3}"/>
              </a:ext>
            </a:extLst>
          </p:cNvPr>
          <p:cNvSpPr>
            <a:spLocks noGrp="1"/>
          </p:cNvSpPr>
          <p:nvPr>
            <p:ph idx="1"/>
          </p:nvPr>
        </p:nvSpPr>
        <p:spPr/>
        <p:txBody>
          <a:bodyPr/>
          <a:lstStyle/>
          <a:p>
            <a:r>
              <a:rPr lang="en-US" dirty="0"/>
              <a:t>Servant Leadership Questionnaire by </a:t>
            </a:r>
            <a:r>
              <a:rPr lang="en-US" dirty="0" err="1"/>
              <a:t>Barbuto</a:t>
            </a:r>
            <a:r>
              <a:rPr lang="en-US" dirty="0"/>
              <a:t> &amp; Wheeler</a:t>
            </a:r>
          </a:p>
          <a:p>
            <a:r>
              <a:rPr lang="en-US" dirty="0"/>
              <a:t>Servant Leadership Survey by Van </a:t>
            </a:r>
            <a:r>
              <a:rPr lang="en-US" dirty="0" err="1"/>
              <a:t>Dierendonck</a:t>
            </a:r>
            <a:r>
              <a:rPr lang="en-US" dirty="0"/>
              <a:t> &amp; </a:t>
            </a:r>
            <a:r>
              <a:rPr lang="en-US" dirty="0" err="1"/>
              <a:t>Nuijten</a:t>
            </a:r>
            <a:endParaRPr lang="en-US" dirty="0"/>
          </a:p>
          <a:p>
            <a:pPr marL="0" indent="0">
              <a:buNone/>
            </a:pPr>
            <a:r>
              <a:rPr lang="en-US" dirty="0"/>
              <a:t> </a:t>
            </a:r>
          </a:p>
          <a:p>
            <a:endParaRPr lang="en-US" dirty="0"/>
          </a:p>
        </p:txBody>
      </p:sp>
    </p:spTree>
    <p:extLst>
      <p:ext uri="{BB962C8B-B14F-4D97-AF65-F5344CB8AC3E}">
        <p14:creationId xmlns:p14="http://schemas.microsoft.com/office/powerpoint/2010/main" val="3400065413"/>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TM04033937[[fn=Vapor Trail]]</Template>
  <TotalTime>308</TotalTime>
  <Words>699</Words>
  <Application>Microsoft Office PowerPoint</Application>
  <PresentationFormat>Widescreen</PresentationFormat>
  <Paragraphs>92</Paragraphs>
  <Slides>11</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Century Gothic</vt:lpstr>
      <vt:lpstr>Vapor Trail</vt:lpstr>
      <vt:lpstr>Servant Leadership in Higher education</vt:lpstr>
      <vt:lpstr>What is servant leadership?</vt:lpstr>
      <vt:lpstr>Ten characteristics of servant leadership</vt:lpstr>
      <vt:lpstr>Why servant leadership?</vt:lpstr>
      <vt:lpstr>How do these apply to your role?</vt:lpstr>
      <vt:lpstr>At your table…</vt:lpstr>
      <vt:lpstr>Challenges to applying servant leadership in your role</vt:lpstr>
      <vt:lpstr>How to develop your servant leadership skills</vt:lpstr>
      <vt:lpstr>Servant leadership assessments </vt:lpstr>
      <vt:lpstr>Emotional Intelligence Self Assessments</vt:lpstr>
      <vt:lpstr>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Servant Leadership in Higher education</dc:title>
  <dc:creator>Domack, Dr. Alicia</dc:creator>
  <cp:lastModifiedBy>Domack, Dr. Alicia</cp:lastModifiedBy>
  <cp:revision>48</cp:revision>
  <cp:lastPrinted>2019-02-04T15:55:22Z</cp:lastPrinted>
  <dcterms:created xsi:type="dcterms:W3CDTF">2019-01-15T20:21:10Z</dcterms:created>
  <dcterms:modified xsi:type="dcterms:W3CDTF">2019-03-05T21:04:08Z</dcterms:modified>
</cp:coreProperties>
</file>