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303" r:id="rId4"/>
    <p:sldId id="304" r:id="rId5"/>
    <p:sldId id="305" r:id="rId6"/>
    <p:sldId id="267" r:id="rId7"/>
    <p:sldId id="310" r:id="rId8"/>
    <p:sldId id="259" r:id="rId9"/>
    <p:sldId id="306" r:id="rId10"/>
    <p:sldId id="265" r:id="rId11"/>
    <p:sldId id="311" r:id="rId12"/>
    <p:sldId id="307" r:id="rId13"/>
    <p:sldId id="264" r:id="rId14"/>
    <p:sldId id="283" r:id="rId15"/>
    <p:sldId id="299" r:id="rId16"/>
    <p:sldId id="312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bie Steward" initials="R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6" autoAdjust="0"/>
    <p:restoredTop sz="86403" autoAdjust="0"/>
  </p:normalViewPr>
  <p:slideViewPr>
    <p:cSldViewPr snapToGrid="0">
      <p:cViewPr varScale="1">
        <p:scale>
          <a:sx n="78" d="100"/>
          <a:sy n="78" d="100"/>
        </p:scale>
        <p:origin x="12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-257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F6DD0-9F1A-4604-81AD-CD9ACBB99CEF}" type="datetimeFigureOut">
              <a:rPr lang="en-US" smtClean="0"/>
              <a:t>8/11/2018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C0BD6-E549-487D-A43A-DE079DFAE4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558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862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32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49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006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Rosemary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123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289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Rosemary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104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Rosemary and 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764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256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Rosemary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96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Rosemary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C0BD6-E549-487D-A43A-DE079DFAE43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41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768927"/>
            <a:ext cx="8825658" cy="3864033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sz="3600" dirty="0"/>
              <a:t>Department Chair as University Change Agent: A Practitioner-Researcher Leadership Model</a:t>
            </a:r>
            <a:br>
              <a:rPr lang="en-US" sz="3600" dirty="0"/>
            </a:br>
            <a:br>
              <a:rPr lang="en-US" sz="3200" dirty="0"/>
            </a:br>
            <a:r>
              <a:rPr lang="en-US" sz="2400" dirty="0"/>
              <a:t>Robbie J. Steward, Ph.D.</a:t>
            </a:r>
            <a:br>
              <a:rPr lang="en-US" sz="2400" dirty="0"/>
            </a:br>
            <a:r>
              <a:rPr lang="en-US" sz="2400" dirty="0"/>
              <a:t>Stephen F. Austin State University</a:t>
            </a:r>
            <a:br>
              <a:rPr lang="en-US" sz="24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9634965" cy="861420"/>
          </a:xfrm>
        </p:spPr>
        <p:txBody>
          <a:bodyPr>
            <a:noAutofit/>
          </a:bodyPr>
          <a:lstStyle/>
          <a:p>
            <a:r>
              <a:rPr lang="en-US" sz="2800" dirty="0"/>
              <a:t>THE  36</a:t>
            </a:r>
            <a:r>
              <a:rPr lang="en-US" sz="2800" baseline="30000" dirty="0"/>
              <a:t>th</a:t>
            </a:r>
            <a:r>
              <a:rPr lang="en-US" sz="2800" dirty="0"/>
              <a:t> Academic chairpersons Conference, Houston, Texas (February 6-8)</a:t>
            </a:r>
          </a:p>
        </p:txBody>
      </p:sp>
    </p:spTree>
    <p:extLst>
      <p:ext uri="{BB962C8B-B14F-4D97-AF65-F5344CB8AC3E}">
        <p14:creationId xmlns:p14="http://schemas.microsoft.com/office/powerpoint/2010/main" val="3516256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67326"/>
            <a:ext cx="8825658" cy="2514099"/>
          </a:xfrm>
        </p:spPr>
        <p:txBody>
          <a:bodyPr/>
          <a:lstStyle/>
          <a:p>
            <a:pPr algn="ctr"/>
            <a:r>
              <a:rPr lang="en-US" sz="4400" dirty="0"/>
              <a:t>The Academic Unit Head:  Modified Researcher/Scientist-</a:t>
            </a:r>
            <a:br>
              <a:rPr lang="en-US" sz="4400" dirty="0"/>
            </a:br>
            <a:r>
              <a:rPr lang="en-US" sz="4400" dirty="0"/>
              <a:t>Practitioner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4474" y="4495800"/>
            <a:ext cx="9191625" cy="1173480"/>
          </a:xfrm>
        </p:spPr>
        <p:txBody>
          <a:bodyPr>
            <a:norm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2285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Researcher/Scientist-Practitioner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" y="2603500"/>
            <a:ext cx="11013440" cy="3416300"/>
          </a:xfrm>
        </p:spPr>
        <p:txBody>
          <a:bodyPr>
            <a:normAutofit fontScale="92500"/>
          </a:bodyPr>
          <a:lstStyle/>
          <a:p>
            <a:r>
              <a:rPr lang="en-US" sz="2000" dirty="0"/>
              <a:t>Review of the literature addressing the role of academic unit head</a:t>
            </a:r>
          </a:p>
          <a:p>
            <a:r>
              <a:rPr lang="en-US" sz="2000" dirty="0"/>
              <a:t>Review of the literature addressing the role of the dean</a:t>
            </a:r>
          </a:p>
          <a:p>
            <a:r>
              <a:rPr lang="en-US" sz="2000" dirty="0"/>
              <a:t>Review of the literature addressing the role of the provost</a:t>
            </a:r>
          </a:p>
          <a:p>
            <a:r>
              <a:rPr lang="en-US" sz="2000" dirty="0"/>
              <a:t>Review of the literature addressing tenure-track and clinical faculty</a:t>
            </a:r>
          </a:p>
          <a:p>
            <a:r>
              <a:rPr lang="en-US" sz="2000" dirty="0"/>
              <a:t>Review of the literature address university student academic success</a:t>
            </a:r>
          </a:p>
          <a:p>
            <a:r>
              <a:rPr lang="en-US" sz="2000" dirty="0"/>
              <a:t>Review Occupational Outlook for disciplines housed within the unit</a:t>
            </a:r>
          </a:p>
          <a:p>
            <a:r>
              <a:rPr lang="en-US" sz="2000" dirty="0"/>
              <a:t>Collect empirical data at every opportunity for information and reports</a:t>
            </a:r>
          </a:p>
          <a:p>
            <a:r>
              <a:rPr lang="en-US" sz="2000" dirty="0"/>
              <a:t>Collect verification of engagement and physical presence from a respectable source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40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67326"/>
            <a:ext cx="8825658" cy="2514099"/>
          </a:xfrm>
        </p:spPr>
        <p:txBody>
          <a:bodyPr/>
          <a:lstStyle/>
          <a:p>
            <a:pPr algn="ctr"/>
            <a:r>
              <a:rPr lang="en-US" dirty="0"/>
              <a:t>The Transcultural </a:t>
            </a:r>
            <a:br>
              <a:rPr lang="en-US" dirty="0"/>
            </a:br>
            <a:r>
              <a:rPr lang="en-US" dirty="0"/>
              <a:t>Caring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4474" y="4495800"/>
            <a:ext cx="9191625" cy="1173480"/>
          </a:xfrm>
        </p:spPr>
        <p:txBody>
          <a:bodyPr>
            <a:normAutofit/>
          </a:bodyPr>
          <a:lstStyle/>
          <a:p>
            <a:r>
              <a:rPr lang="en-US" sz="2400" dirty="0"/>
              <a:t>A Theoretical underpinning to guide systemic change</a:t>
            </a:r>
          </a:p>
          <a:p>
            <a:pPr algn="ctr"/>
            <a:r>
              <a:rPr lang="en-US" sz="2400" dirty="0"/>
              <a:t>(Madeleine Leininger)  </a:t>
            </a:r>
          </a:p>
        </p:txBody>
      </p:sp>
    </p:spTree>
    <p:extLst>
      <p:ext uri="{BB962C8B-B14F-4D97-AF65-F5344CB8AC3E}">
        <p14:creationId xmlns:p14="http://schemas.microsoft.com/office/powerpoint/2010/main" val="2248562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1125296"/>
          </a:xfrm>
        </p:spPr>
        <p:txBody>
          <a:bodyPr/>
          <a:lstStyle/>
          <a:p>
            <a:pPr algn="ctr"/>
            <a:r>
              <a:rPr lang="en-US" sz="4000" dirty="0"/>
              <a:t>The Transcultural Caring Model:</a:t>
            </a:r>
            <a:br>
              <a:rPr lang="en-US" sz="4000" dirty="0"/>
            </a:br>
            <a:r>
              <a:rPr lang="en-US" sz="4000" dirty="0"/>
              <a:t>the </a:t>
            </a:r>
            <a:r>
              <a:rPr lang="en-US" sz="4000" dirty="0" err="1"/>
              <a:t>Practioner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64" y="2342147"/>
            <a:ext cx="11261558" cy="4203032"/>
          </a:xfrm>
        </p:spPr>
        <p:txBody>
          <a:bodyPr>
            <a:noAutofit/>
          </a:bodyPr>
          <a:lstStyle/>
          <a:p>
            <a:r>
              <a:rPr lang="en-US" sz="3200" dirty="0"/>
              <a:t>PRESERVATION—Observation and Listening; Data-collection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ACCOMMODATION—Assisting Systemic Compliance to pre-existing policies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RE-PATTERNING—Implementation of the NEW</a:t>
            </a:r>
          </a:p>
        </p:txBody>
      </p:sp>
    </p:spTree>
    <p:extLst>
      <p:ext uri="{BB962C8B-B14F-4D97-AF65-F5344CB8AC3E}">
        <p14:creationId xmlns:p14="http://schemas.microsoft.com/office/powerpoint/2010/main" val="2044610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Summary of Critical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261937"/>
            <a:ext cx="8825659" cy="4315326"/>
          </a:xfrm>
        </p:spPr>
        <p:txBody>
          <a:bodyPr>
            <a:noAutofit/>
          </a:bodyPr>
          <a:lstStyle/>
          <a:p>
            <a:r>
              <a:rPr lang="en-US" sz="2200" dirty="0"/>
              <a:t>Transform the system for increased access</a:t>
            </a:r>
          </a:p>
          <a:p>
            <a:r>
              <a:rPr lang="en-US" sz="2200" dirty="0"/>
              <a:t>Transform the system in training process and educational outcomes</a:t>
            </a:r>
          </a:p>
          <a:p>
            <a:r>
              <a:rPr lang="en-US" sz="2200" dirty="0"/>
              <a:t>Transform the system to reinforce and acknowledge excellence</a:t>
            </a:r>
          </a:p>
          <a:p>
            <a:r>
              <a:rPr lang="en-US" sz="2200" dirty="0"/>
              <a:t>Transform the systemic connection with policy development</a:t>
            </a:r>
          </a:p>
          <a:p>
            <a:r>
              <a:rPr lang="en-US" sz="2200" dirty="0"/>
              <a:t>Transform the system through empirical study of established, long-standing practices and your own beliefs and attitudes—INTROSPECT!</a:t>
            </a:r>
          </a:p>
          <a:p>
            <a:r>
              <a:rPr lang="en-US" sz="2200" dirty="0"/>
              <a:t>Whenever in position of influence Assess, Increase awareness, and IMPLEMENT CHANGE (Chair of Chairs’ Forum Study)!</a:t>
            </a:r>
          </a:p>
        </p:txBody>
      </p:sp>
    </p:spTree>
    <p:extLst>
      <p:ext uri="{BB962C8B-B14F-4D97-AF65-F5344CB8AC3E}">
        <p14:creationId xmlns:p14="http://schemas.microsoft.com/office/powerpoint/2010/main" val="2244581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Summary of Critical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516" y="2603500"/>
            <a:ext cx="10673542" cy="3416300"/>
          </a:xfrm>
        </p:spPr>
        <p:txBody>
          <a:bodyPr>
            <a:normAutofit/>
          </a:bodyPr>
          <a:lstStyle/>
          <a:p>
            <a:r>
              <a:rPr lang="en-US" sz="3600" dirty="0"/>
              <a:t>Reserving a space for collective downtime for the faculty and staff (Birthday </a:t>
            </a:r>
            <a:r>
              <a:rPr lang="en-US" sz="3600" dirty="0" err="1"/>
              <a:t>Brownbags</a:t>
            </a:r>
            <a:r>
              <a:rPr lang="en-US" sz="3600" dirty="0"/>
              <a:t>)</a:t>
            </a:r>
          </a:p>
          <a:p>
            <a:r>
              <a:rPr lang="en-US" sz="3600" dirty="0"/>
              <a:t>Rejoice in and celebrate every opportunity for acknowledge positive outcomes! </a:t>
            </a:r>
          </a:p>
        </p:txBody>
      </p:sp>
    </p:spTree>
    <p:extLst>
      <p:ext uri="{BB962C8B-B14F-4D97-AF65-F5344CB8AC3E}">
        <p14:creationId xmlns:p14="http://schemas.microsoft.com/office/powerpoint/2010/main" val="116451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45AA3-33A9-4046-AC3F-232114B15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219201"/>
            <a:ext cx="8825658" cy="1622853"/>
          </a:xfrm>
        </p:spPr>
        <p:txBody>
          <a:bodyPr/>
          <a:lstStyle/>
          <a:p>
            <a:r>
              <a:rPr lang="en-US" dirty="0"/>
              <a:t>Reflections and Lessons Learned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44DB66-27D5-4F19-8C73-6953F470E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429001"/>
            <a:ext cx="8825658" cy="2209800"/>
          </a:xfrm>
        </p:spPr>
        <p:txBody>
          <a:bodyPr>
            <a:noAutofit/>
          </a:bodyPr>
          <a:lstStyle/>
          <a:p>
            <a:r>
              <a:rPr lang="en-US" sz="2800" dirty="0"/>
              <a:t>….just because positive change  with undeniable good outcomes occurred doesn’t mean that all is Perfect…Listen carefully to those who are displeased….Preservation  continues.</a:t>
            </a:r>
          </a:p>
        </p:txBody>
      </p:sp>
    </p:spTree>
    <p:extLst>
      <p:ext uri="{BB962C8B-B14F-4D97-AF65-F5344CB8AC3E}">
        <p14:creationId xmlns:p14="http://schemas.microsoft.com/office/powerpoint/2010/main" val="3498360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187116"/>
            <a:ext cx="8825660" cy="3006065"/>
          </a:xfrm>
        </p:spPr>
        <p:txBody>
          <a:bodyPr/>
          <a:lstStyle/>
          <a:p>
            <a:pPr algn="ctr"/>
            <a:r>
              <a:rPr lang="en-US" sz="4800" dirty="0"/>
              <a:t>QUESTIONS</a:t>
            </a: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9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800100"/>
            <a:ext cx="8761413" cy="727364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sz="4000" dirty="0"/>
              <a:t>Presentation Objectives</a:t>
            </a:r>
            <a:br>
              <a:rPr lang="en-US" dirty="0"/>
            </a:b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560" y="2317172"/>
            <a:ext cx="11236960" cy="421871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Role/Responsibilities/Expectations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Pitfalls and Challenges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Practices in Preparation:  If only we had known!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Model for Systemic Transformation:  Practitioner-Researcher and Provision of Transcultural Care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Case:  Systemic Changes Made and Outcomes: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Responses to systemic changes/Lessons Learned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037937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587588"/>
            <a:ext cx="10840927" cy="706964"/>
          </a:xfrm>
        </p:spPr>
        <p:txBody>
          <a:bodyPr/>
          <a:lstStyle/>
          <a:p>
            <a:r>
              <a:rPr lang="en-US" dirty="0"/>
              <a:t>Roles/Responsibilities/Unspoken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" y="2603500"/>
            <a:ext cx="11165840" cy="3776980"/>
          </a:xfrm>
        </p:spPr>
        <p:txBody>
          <a:bodyPr/>
          <a:lstStyle/>
          <a:p>
            <a:r>
              <a:rPr lang="en-US" dirty="0"/>
              <a:t>Faculty/Staff Evaluation</a:t>
            </a:r>
          </a:p>
          <a:p>
            <a:r>
              <a:rPr lang="en-US" dirty="0"/>
              <a:t>Orchestrating the development of a content- and instructor-efficient course schedule </a:t>
            </a:r>
          </a:p>
          <a:p>
            <a:r>
              <a:rPr lang="en-US" dirty="0"/>
              <a:t>Managing Academic Unit Financial Accounts: Overseer of Budget</a:t>
            </a:r>
          </a:p>
          <a:p>
            <a:r>
              <a:rPr lang="en-US" dirty="0"/>
              <a:t>Serving as the administrative glue between the academic unit and the college dean in advocacy for the programs represented and the dean’s mission</a:t>
            </a:r>
          </a:p>
          <a:p>
            <a:r>
              <a:rPr lang="en-US" dirty="0"/>
              <a:t>Enforcing University Policy at the Local level and Fixer of the non-compliant</a:t>
            </a:r>
          </a:p>
          <a:p>
            <a:r>
              <a:rPr lang="en-US" dirty="0"/>
              <a:t>Serving as first-level mediators in faculty-faculty conflicts</a:t>
            </a:r>
          </a:p>
          <a:p>
            <a:r>
              <a:rPr lang="en-US" dirty="0"/>
              <a:t>Serving as first-level mediators in faculty-student conflict</a:t>
            </a:r>
          </a:p>
          <a:p>
            <a:r>
              <a:rPr lang="en-US" dirty="0"/>
              <a:t>Being the academic units Public Relations Representative:  Image-management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4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548640"/>
            <a:ext cx="11145520" cy="1131992"/>
          </a:xfrm>
        </p:spPr>
        <p:txBody>
          <a:bodyPr/>
          <a:lstStyle/>
          <a:p>
            <a:pPr algn="ctr"/>
            <a:r>
              <a:rPr lang="en-US" dirty="0"/>
              <a:t>Recommended Best Practices </a:t>
            </a:r>
            <a:br>
              <a:rPr lang="en-US" dirty="0"/>
            </a:br>
            <a:r>
              <a:rPr lang="en-US" dirty="0"/>
              <a:t>on Entering the 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336800"/>
            <a:ext cx="11145520" cy="4521200"/>
          </a:xfrm>
        </p:spPr>
        <p:txBody>
          <a:bodyPr>
            <a:normAutofit/>
          </a:bodyPr>
          <a:lstStyle/>
          <a:p>
            <a:r>
              <a:rPr lang="en-US" sz="2000" dirty="0"/>
              <a:t>Reach out to Friends in the position  AT OTHER INSTITUTIONS</a:t>
            </a:r>
          </a:p>
          <a:p>
            <a:r>
              <a:rPr lang="en-US" sz="2000" dirty="0"/>
              <a:t>Reach out to Friends who knew you before you assumed the position and are currently faculty</a:t>
            </a:r>
          </a:p>
          <a:p>
            <a:r>
              <a:rPr lang="en-US" sz="2000" dirty="0"/>
              <a:t>Study the Departmental Website from the position as a manger</a:t>
            </a:r>
          </a:p>
          <a:p>
            <a:r>
              <a:rPr lang="en-US" sz="2000" dirty="0"/>
              <a:t>Study other academic unit websites on campus and other institutions Schedule individual interviews with each faculty member and staff to identify perceived strengths and points for recommended enhancement/change</a:t>
            </a:r>
          </a:p>
          <a:p>
            <a:r>
              <a:rPr lang="en-US" sz="2000" dirty="0"/>
              <a:t>Review the literature about the position (e.g., develop a personal evaluation form)</a:t>
            </a:r>
          </a:p>
          <a:p>
            <a:r>
              <a:rPr lang="en-US" sz="2000" dirty="0"/>
              <a:t>Locate and review all financial accounts</a:t>
            </a:r>
          </a:p>
          <a:p>
            <a:r>
              <a:rPr lang="en-US" sz="2000" dirty="0"/>
              <a:t>Develop an Advisory Council w/regularly scheduled (e.g. Program Directors?)</a:t>
            </a:r>
          </a:p>
        </p:txBody>
      </p:sp>
    </p:spTree>
    <p:extLst>
      <p:ext uri="{BB962C8B-B14F-4D97-AF65-F5344CB8AC3E}">
        <p14:creationId xmlns:p14="http://schemas.microsoft.com/office/powerpoint/2010/main" val="2572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548640"/>
            <a:ext cx="11145520" cy="1131992"/>
          </a:xfrm>
        </p:spPr>
        <p:txBody>
          <a:bodyPr/>
          <a:lstStyle/>
          <a:p>
            <a:pPr algn="ctr"/>
            <a:r>
              <a:rPr lang="en-US" dirty="0"/>
              <a:t>Recommended Best Practices </a:t>
            </a:r>
            <a:br>
              <a:rPr lang="en-US" dirty="0"/>
            </a:br>
            <a:r>
              <a:rPr lang="en-US" dirty="0"/>
              <a:t>on Entering the Position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336800"/>
            <a:ext cx="11145520" cy="3230880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Review every university policy for faculty, staff, and students:  This will be your HANDBOOK!</a:t>
            </a:r>
          </a:p>
          <a:p>
            <a:r>
              <a:rPr lang="en-US" sz="2000" dirty="0"/>
              <a:t>Review the university mission and strategic plan</a:t>
            </a:r>
          </a:p>
          <a:p>
            <a:r>
              <a:rPr lang="en-US" sz="2000" dirty="0"/>
              <a:t>Maintain a Diary:  clearly stated problem-points, clearly stated intervention related to clearly stated goals, affective responses, faculty, dean, upper administrative responses</a:t>
            </a:r>
          </a:p>
          <a:p>
            <a:r>
              <a:rPr lang="en-US" sz="2000" dirty="0"/>
              <a:t>Make GOOD friends with your administrative assistants </a:t>
            </a:r>
          </a:p>
          <a:p>
            <a:r>
              <a:rPr lang="en-US" sz="2000" dirty="0"/>
              <a:t>Don’t assume that you are still faculty:  You are no longer ‘FACULTY’!!!</a:t>
            </a:r>
          </a:p>
          <a:p>
            <a:r>
              <a:rPr lang="en-US" sz="2000" dirty="0"/>
              <a:t>Don’t assume that one academic unit head template for operating fits all!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47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581151"/>
            <a:ext cx="8825658" cy="2400299"/>
          </a:xfrm>
        </p:spPr>
        <p:txBody>
          <a:bodyPr/>
          <a:lstStyle/>
          <a:p>
            <a:r>
              <a:rPr lang="en-US" dirty="0"/>
              <a:t>Acknowledging our status AND Acting in POWER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3619500"/>
            <a:ext cx="8825658" cy="1676400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Reactive vs. Change Agent identities</a:t>
            </a:r>
          </a:p>
        </p:txBody>
      </p:sp>
    </p:spTree>
    <p:extLst>
      <p:ext uri="{BB962C8B-B14F-4D97-AF65-F5344CB8AC3E}">
        <p14:creationId xmlns:p14="http://schemas.microsoft.com/office/powerpoint/2010/main" val="284147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Case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62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236518"/>
            <a:ext cx="8825658" cy="3459307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End of the Story:</a:t>
            </a:r>
            <a:br>
              <a:rPr lang="en-US" dirty="0"/>
            </a:br>
            <a:r>
              <a:rPr lang="en-US" dirty="0"/>
              <a:t>The System and Outcomes of Intervention</a:t>
            </a:r>
            <a:br>
              <a:rPr lang="en-US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Establishing the Context</a:t>
            </a:r>
          </a:p>
        </p:txBody>
      </p:sp>
    </p:spTree>
    <p:extLst>
      <p:ext uri="{BB962C8B-B14F-4D97-AF65-F5344CB8AC3E}">
        <p14:creationId xmlns:p14="http://schemas.microsoft.com/office/powerpoint/2010/main" val="2887361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026695"/>
            <a:ext cx="9827370" cy="3750686"/>
          </a:xfrm>
        </p:spPr>
        <p:txBody>
          <a:bodyPr/>
          <a:lstStyle/>
          <a:p>
            <a:pPr algn="ctr"/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Chance or the Result of Strategically Applied Principles?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1630" y="4731662"/>
            <a:ext cx="9930140" cy="1030963"/>
          </a:xfrm>
        </p:spPr>
        <p:txBody>
          <a:bodyPr>
            <a:noAutofit/>
          </a:bodyPr>
          <a:lstStyle/>
          <a:p>
            <a:pPr algn="ctr"/>
            <a:endParaRPr lang="en-US" sz="20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639871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3085</TotalTime>
  <Words>657</Words>
  <Application>Microsoft Office PowerPoint</Application>
  <PresentationFormat>Widescreen</PresentationFormat>
  <Paragraphs>96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Times New Roman</vt:lpstr>
      <vt:lpstr>Wingdings 3</vt:lpstr>
      <vt:lpstr>Ion Boardroom</vt:lpstr>
      <vt:lpstr> Department Chair as University Change Agent: A Practitioner-Researcher Leadership Model  Robbie J. Steward, Ph.D. Stephen F. Austin State University </vt:lpstr>
      <vt:lpstr> Presentation Objectives  </vt:lpstr>
      <vt:lpstr>Roles/Responsibilities/Unspoken Expectations</vt:lpstr>
      <vt:lpstr>Recommended Best Practices  on Entering the Position</vt:lpstr>
      <vt:lpstr>Recommended Best Practices  on Entering the Position (cont.)</vt:lpstr>
      <vt:lpstr>Acknowledging our status AND Acting in POWER </vt:lpstr>
      <vt:lpstr>A Case </vt:lpstr>
      <vt:lpstr>       The End of the Story: The System and Outcomes of Intervention </vt:lpstr>
      <vt:lpstr>            Chance or the Result of Strategically Applied Principles? </vt:lpstr>
      <vt:lpstr>The Academic Unit Head:  Modified Researcher/Scientist- Practitioner Model</vt:lpstr>
      <vt:lpstr>Researcher/Scientist-Practitioner</vt:lpstr>
      <vt:lpstr>The Transcultural  Caring Model</vt:lpstr>
      <vt:lpstr>The Transcultural Caring Model: the Practioner</vt:lpstr>
      <vt:lpstr>Summary of Critical Goals</vt:lpstr>
      <vt:lpstr>Summary of Critical Goals</vt:lpstr>
      <vt:lpstr>Reflections and Lessons Learned</vt:lpstr>
      <vt:lpstr>QUESTIONS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Tenure-track Faculty as Institutional Change Agents on Predominantly White Campuses  Robbie J. Steward, Ph.D. Nina Ellis-Hervey, Ph.D.  Stephen F. Austin State University</dc:title>
  <dc:creator>Robbie Steward</dc:creator>
  <cp:lastModifiedBy>Robbie Steward</cp:lastModifiedBy>
  <cp:revision>134</cp:revision>
  <dcterms:created xsi:type="dcterms:W3CDTF">2014-03-22T19:39:03Z</dcterms:created>
  <dcterms:modified xsi:type="dcterms:W3CDTF">2018-08-12T00:33:49Z</dcterms:modified>
</cp:coreProperties>
</file>