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eg" ContentType="image/jpeg"/>
  <Default Extension="jpg" ContentType="image/jpeg"/>
  <Default Extension="rels" ContentType="application/vnd.openxmlformats-package.relationships+xml"/>
  <Default Extension="png" ContentType="image/png"/>
  <Default Extension="wmf" ContentType="image/x-w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528" r:id="rId5"/>
    <p:sldId id="529" r:id="rId6"/>
    <p:sldId id="535" r:id="rId7"/>
    <p:sldId id="541" r:id="rId8"/>
    <p:sldId id="530" r:id="rId9"/>
    <p:sldId id="545" r:id="rId10"/>
    <p:sldId id="549" r:id="rId11"/>
    <p:sldId id="544" r:id="rId12"/>
    <p:sldId id="546" r:id="rId13"/>
    <p:sldId id="551" r:id="rId14"/>
    <p:sldId id="554" r:id="rId15"/>
    <p:sldId id="552" r:id="rId16"/>
    <p:sldId id="553" r:id="rId17"/>
    <p:sldId id="548" r:id="rId18"/>
  </p:sldIdLst>
  <p:sldSz cx="9144000" cy="6858000" type="screen4x3"/>
  <p:notesSz cx="6973888" cy="9236075"/>
  <p:custDataLst>
    <p:tags r:id="rId20"/>
  </p:custDataLst>
  <p:defaultTextStyle>
    <a:defPPr>
      <a:defRPr lang="en-US">
        <a:effectLst/>
      </a:defRPr>
    </a:defPPr>
    <a:lvl1pPr marL="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effectLst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dell Wilson" initials="MW" lastIdx="9" clrIdx="0">
    <p:extLst/>
  </p:cmAuthor>
  <p:cmAuthor id="2" name="Kent Porterfield" initials="KP" lastIdx="1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CA8"/>
    <a:srgbClr val="006393"/>
    <a:srgbClr val="194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6" autoAdjust="0"/>
    <p:restoredTop sz="75353" autoAdjust="0"/>
  </p:normalViewPr>
  <p:slideViewPr>
    <p:cSldViewPr snapToGrid="0">
      <p:cViewPr>
        <p:scale>
          <a:sx n="145" d="100"/>
          <a:sy n="145" d="100"/>
        </p:scale>
        <p:origin x="82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ags" Target="tags/tag1.xml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33" Type="http://schemas.microsoft.com/office/2015/10/relationships/revisionInfo" Target="revisionInfo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3407"/>
          </a:xfrm>
          <a:prstGeom prst="rect">
            <a:avLst/>
          </a:prstGeom>
          <a:effectLst/>
        </p:spPr>
        <p:txBody>
          <a:bodyPr vert="horz" lIns="92618" tIns="46309" rIns="92618" bIns="46309" rtlCol="0"/>
          <a:lstStyle>
            <a:lvl1pPr algn="l">
              <a:defRPr sz="1200">
                <a:effectLst/>
              </a:defRPr>
            </a:lvl1pPr>
          </a:lstStyle>
          <a:p>
            <a:endParaRPr lang="en-US" dirty="0">
              <a:effectLst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3407"/>
          </a:xfrm>
          <a:prstGeom prst="rect">
            <a:avLst/>
          </a:prstGeom>
          <a:effectLst/>
        </p:spPr>
        <p:txBody>
          <a:bodyPr vert="horz" lIns="92618" tIns="46309" rIns="92618" bIns="46309" rtlCol="0"/>
          <a:lstStyle>
            <a:lvl1pPr algn="r">
              <a:defRPr sz="1200">
                <a:effectLst/>
              </a:defRPr>
            </a:lvl1pPr>
          </a:lstStyle>
          <a:p>
            <a:fld id="{DB283AC1-EE81-4196-9372-468B75EC6D64}" type="datetimeFigureOut">
              <a:rPr lang="en-US" smtClean="0">
                <a:effectLst/>
              </a:rPr>
              <a:t>3/4/19</a:t>
            </a:fld>
            <a:endParaRPr lang="en-US" dirty="0">
              <a:effectLst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9700" y="1154113"/>
            <a:ext cx="4154488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/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444861"/>
            <a:ext cx="5579110" cy="3636705"/>
          </a:xfrm>
          <a:prstGeom prst="rect">
            <a:avLst/>
          </a:prstGeom>
          <a:effectLst/>
        </p:spPr>
        <p:txBody>
          <a:bodyPr vert="horz" lIns="92618" tIns="46309" rIns="92618" bIns="46309" rtlCol="0"/>
          <a:lstStyle/>
          <a:p>
            <a:pPr lvl="0"/>
            <a:r>
              <a:rPr lang="en-US">
                <a:effectLst/>
              </a:rPr>
              <a:t>Click to edit Master text styles</a:t>
            </a:r>
          </a:p>
          <a:p>
            <a:pPr lvl="1"/>
            <a:r>
              <a:rPr lang="en-US">
                <a:effectLst/>
              </a:rPr>
              <a:t>Second level</a:t>
            </a:r>
          </a:p>
          <a:p>
            <a:pPr lvl="2"/>
            <a:r>
              <a:rPr lang="en-US">
                <a:effectLst/>
              </a:rPr>
              <a:t>Third level</a:t>
            </a:r>
          </a:p>
          <a:p>
            <a:pPr lvl="3"/>
            <a:r>
              <a:rPr lang="en-US">
                <a:effectLst/>
              </a:rPr>
              <a:t>Fourth level</a:t>
            </a:r>
          </a:p>
          <a:p>
            <a:pPr lvl="4"/>
            <a:r>
              <a:rPr lang="en-US">
                <a:effectLst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22018" cy="463406"/>
          </a:xfrm>
          <a:prstGeom prst="rect">
            <a:avLst/>
          </a:prstGeom>
          <a:effectLst/>
        </p:spPr>
        <p:txBody>
          <a:bodyPr vert="horz" lIns="92618" tIns="46309" rIns="92618" bIns="46309" rtlCol="0" anchor="b"/>
          <a:lstStyle>
            <a:lvl1pPr algn="l">
              <a:defRPr sz="1200">
                <a:effectLst/>
              </a:defRPr>
            </a:lvl1pPr>
          </a:lstStyle>
          <a:p>
            <a:endParaRPr lang="en-US" dirty="0"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9"/>
            <a:ext cx="3022018" cy="463406"/>
          </a:xfrm>
          <a:prstGeom prst="rect">
            <a:avLst/>
          </a:prstGeom>
          <a:effectLst/>
        </p:spPr>
        <p:txBody>
          <a:bodyPr vert="horz" lIns="92618" tIns="46309" rIns="92618" bIns="46309" rtlCol="0" anchor="b"/>
          <a:lstStyle>
            <a:lvl1pPr algn="r">
              <a:defRPr sz="1200">
                <a:effectLst/>
              </a:defRPr>
            </a:lvl1pPr>
          </a:lstStyle>
          <a:p>
            <a:fld id="{8DAD01CA-144E-4BA5-A2C4-D0EED6149FAE}" type="slidenum">
              <a:rPr lang="en-US" smtClean="0">
                <a:effectLst/>
              </a:rPr>
              <a:t>‹#›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4799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B6657-35F1-4276-B78D-FE789F8ACB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2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01CA-144E-4BA5-A2C4-D0EED6149FAE}" type="slidenum">
              <a:rPr lang="en-US" smtClean="0">
                <a:effectLst/>
              </a:rPr>
              <a:t>5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630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01CA-144E-4BA5-A2C4-D0EED6149FAE}" type="slidenum">
              <a:rPr lang="en-US" smtClean="0">
                <a:effectLst/>
              </a:rPr>
              <a:t>10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4319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01CA-144E-4BA5-A2C4-D0EED6149FAE}" type="slidenum">
              <a:rPr lang="en-US" smtClean="0">
                <a:effectLst/>
              </a:rPr>
              <a:t>11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6500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01CA-144E-4BA5-A2C4-D0EED6149FAE}" type="slidenum">
              <a:rPr lang="en-US" smtClean="0">
                <a:effectLst/>
              </a:rPr>
              <a:t>12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57996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01CA-144E-4BA5-A2C4-D0EED6149FAE}" type="slidenum">
              <a:rPr lang="en-US" smtClean="0">
                <a:effectLst/>
              </a:rPr>
              <a:t>13</a:t>
            </a:fld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2524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B6657-35F1-4276-B78D-FE789F8ACB4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08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" y="2730605"/>
            <a:ext cx="8222400" cy="589709"/>
          </a:xfrm>
          <a:prstGeom prst="rect">
            <a:avLst/>
          </a:prstGeom>
          <a:effectLst/>
        </p:spPr>
        <p:txBody>
          <a:bodyPr lIns="42597" tIns="42597" rIns="42597" bIns="42597" anchor="b" anchorCtr="0">
            <a:normAutofit/>
          </a:bodyPr>
          <a:lstStyle>
            <a:lvl1pPr algn="ctr">
              <a:defRPr sz="3200" b="1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>
                <a:effectLst/>
              </a:rP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020" y="3320314"/>
            <a:ext cx="8223960" cy="539162"/>
          </a:xfrm>
          <a:prstGeom prst="rect">
            <a:avLst/>
          </a:prstGeom>
          <a:effectLst/>
        </p:spPr>
        <p:txBody>
          <a:bodyPr lIns="42597" rIns="42597">
            <a:normAutofit/>
          </a:bodyPr>
          <a:lstStyle>
            <a:lvl1pPr marL="0" indent="0" algn="ctr">
              <a:buNone/>
              <a:defRPr sz="2200">
                <a:solidFill>
                  <a:schemeClr val="accent5"/>
                </a:solidFill>
                <a:effectLst/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5pPr>
            <a:lvl6pPr marL="2285772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6pPr>
            <a:lvl7pPr marL="2742927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7pPr>
            <a:lvl8pPr marL="3200081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8pPr>
            <a:lvl9pPr marL="3657236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/>
              </a:defRPr>
            </a:lvl9pPr>
          </a:lstStyle>
          <a:p>
            <a:r>
              <a:rPr lang="en-US">
                <a:effectLst/>
              </a:rPr>
              <a:t>Click to edit Master subtitle style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72839" y="6705834"/>
            <a:ext cx="6598324" cy="152166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2597" tIns="42597" rIns="42597" bIns="42597" rtlCol="0" anchor="ctr"/>
          <a:lstStyle/>
          <a:p>
            <a:pPr algn="ctr"/>
            <a:r>
              <a:rPr lang="en-US" sz="700" b="0" i="0" baseline="0" noProof="1">
                <a:solidFill>
                  <a:schemeClr val="tx1"/>
                </a:solidFill>
                <a:effectLst/>
                <a:latin typeface="+mn-lt"/>
              </a:rPr>
              <a:t>This information is confidential and was prepared by Bain &amp; Company solely for the use of our client; it is not to be relied on by any 3rd party without Bain's prior written consent</a:t>
            </a:r>
            <a:endParaRPr lang="fr-FR" sz="700" b="0" i="0" baseline="0" dirty="0"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14" name="Picture 2" descr="http://www.temporalcerebral.com.br/wp-content/uploads/2015/11/redesign-novo-logo-saint-louis-university-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105" y="204455"/>
            <a:ext cx="2668373" cy="70178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828" y="6434552"/>
            <a:ext cx="1920919" cy="27064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637990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>
                <a:effectLst/>
              </a:rPr>
              <a:t>Click to edit Master title style</a:t>
            </a:r>
            <a:endParaRPr lang="fr-FR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80305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st Pag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pic>
        <p:nvPicPr>
          <p:cNvPr id="4" name="Picture 2" descr="http://www.slu.edu/Documents/marketing_communications/logos/slu/SLU_LogoWithYear_RG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201" y="2011428"/>
            <a:ext cx="2163599" cy="253034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8936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</p:spTree>
    <p:extLst>
      <p:ext uri="{BB962C8B-B14F-4D97-AF65-F5344CB8AC3E}">
        <p14:creationId xmlns:p14="http://schemas.microsoft.com/office/powerpoint/2010/main" val="19299655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tags" Target="../tags/tag2.xml"/><Relationship Id="rId7" Type="http://schemas.openxmlformats.org/officeDocument/2006/relationships/tags" Target="../tags/tag3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2" name="Slide title"/>
          <p:cNvSpPr>
            <a:spLocks noGrp="1" noChangeArrowheads="1"/>
          </p:cNvSpPr>
          <p:nvPr>
            <p:ph type="title"/>
          </p:nvPr>
        </p:nvSpPr>
        <p:spPr>
          <a:xfrm>
            <a:off x="270463" y="53576"/>
            <a:ext cx="8603077" cy="8344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67082" bIns="0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1">
              <a:effectLst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270000" y="1287063"/>
            <a:ext cx="8604000" cy="5095600"/>
          </a:xfrm>
          <a:prstGeom prst="rect">
            <a:avLst/>
          </a:prstGeom>
          <a:effectLst/>
        </p:spPr>
        <p:txBody>
          <a:bodyPr vert="horz" lIns="85195" tIns="42597" rIns="85195" bIns="42597" rtlCol="0">
            <a:normAutofit/>
          </a:bodyPr>
          <a:lstStyle/>
          <a:p>
            <a:pPr lvl="0"/>
            <a:r>
              <a:rPr lang="en-US">
                <a:effectLst/>
              </a:rPr>
              <a:t>Click to edit Master text styles</a:t>
            </a:r>
          </a:p>
          <a:p>
            <a:pPr lvl="1"/>
            <a:r>
              <a:rPr lang="en-US">
                <a:effectLst/>
              </a:rPr>
              <a:t>Second level</a:t>
            </a:r>
          </a:p>
          <a:p>
            <a:pPr lvl="2"/>
            <a:r>
              <a:rPr lang="en-US">
                <a:effectLst/>
              </a:rPr>
              <a:t>Third level</a:t>
            </a:r>
          </a:p>
          <a:p>
            <a:pPr lvl="3"/>
            <a:r>
              <a:rPr lang="en-US">
                <a:effectLst/>
              </a:rPr>
              <a:t>Fourth level</a:t>
            </a:r>
          </a:p>
        </p:txBody>
      </p:sp>
      <p:sp>
        <p:nvSpPr>
          <p:cNvPr id="15" name="SlideNumber"/>
          <p:cNvSpPr/>
          <p:nvPr/>
        </p:nvSpPr>
        <p:spPr>
          <a:xfrm>
            <a:off x="8801889" y="6621590"/>
            <a:ext cx="300772" cy="84244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fld id="{BB69BBE8-4DB2-4642-B003-B220ACD5A2FD}" type="slidenum">
              <a:rPr lang="en-US" sz="900" b="0" baseline="0" smtClean="0">
                <a:solidFill>
                  <a:schemeClr val="accent1"/>
                </a:solidFill>
                <a:effectLst/>
                <a:latin typeface="+mn-lt"/>
              </a:rPr>
              <a:pPr algn="ctr"/>
              <a:t>‹#›</a:t>
            </a:fld>
            <a:endParaRPr lang="fr-FR" sz="900" b="0" dirty="0">
              <a:solidFill>
                <a:schemeClr val="accent1"/>
              </a:solidFill>
              <a:effectLst/>
              <a:latin typeface="+mn-lt"/>
            </a:endParaRPr>
          </a:p>
        </p:txBody>
      </p:sp>
      <p:pic>
        <p:nvPicPr>
          <p:cNvPr id="9" name="Picture 2" descr="https://upload.wikimedia.org/wikipedia/en/2/2d/Saint_Louis_University_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40" y="6059656"/>
            <a:ext cx="1419142" cy="60757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BainStatusStickerPosition" hidden="1"/>
          <p:cNvSpPr/>
          <p:nvPr/>
        </p:nvSpPr>
        <p:spPr>
          <a:xfrm>
            <a:off x="8873540" y="963709"/>
            <a:ext cx="127000" cy="127000"/>
          </a:xfrm>
          <a:prstGeom prst="rect">
            <a:avLst/>
          </a:prstGeom>
          <a:solidFill>
            <a:schemeClr val="accent1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7" name="BainArrowConfig" hidden="1"/>
          <p:cNvSpPr/>
          <p:nvPr/>
        </p:nvSpPr>
        <p:spPr>
          <a:xfrm>
            <a:off x="0" y="5270500"/>
            <a:ext cx="127000" cy="127000"/>
          </a:xfrm>
          <a:prstGeom prst="rect">
            <a:avLst/>
          </a:prstGeom>
          <a:solidFill>
            <a:srgbClr val="19459C"/>
          </a:solidFill>
          <a:ln w="12700">
            <a:solidFill>
              <a:srgbClr val="19459C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</a:p>
        </p:txBody>
      </p:sp>
      <p:sp>
        <p:nvSpPr>
          <p:cNvPr id="8" name="BainNotesBox"/>
          <p:cNvSpPr txBox="1"/>
          <p:nvPr/>
        </p:nvSpPr>
        <p:spPr>
          <a:xfrm>
            <a:off x="1763649" y="6371056"/>
            <a:ext cx="7109891" cy="153888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b">
            <a:spAutoFit/>
          </a:bodyPr>
          <a:lstStyle/>
          <a:p>
            <a:pPr algn="l"/>
            <a:r>
              <a:rPr lang="en-US" sz="1000" dirty="0">
                <a:effectLst/>
              </a:rPr>
              <a:t> </a:t>
            </a:r>
          </a:p>
        </p:txBody>
      </p:sp>
      <p:sp>
        <p:nvSpPr>
          <p:cNvPr id="10" name="OfficeCode"/>
          <p:cNvSpPr txBox="1"/>
          <p:nvPr/>
        </p:nvSpPr>
        <p:spPr>
          <a:xfrm>
            <a:off x="8375004" y="6737040"/>
            <a:ext cx="109005" cy="92333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>
            <a:spAutoFit/>
          </a:bodyPr>
          <a:lstStyle/>
          <a:p>
            <a:pPr algn="r"/>
            <a:r>
              <a:rPr lang="en-US" sz="600" dirty="0">
                <a:solidFill>
                  <a:schemeClr val="tx2"/>
                </a:solidFill>
                <a:effectLst/>
                <a:latin typeface="+mn-lt"/>
              </a:rPr>
              <a:t>CHI</a:t>
            </a:r>
          </a:p>
        </p:txBody>
      </p:sp>
      <p:sp>
        <p:nvSpPr>
          <p:cNvPr id="12" name="CreatedFooter"/>
          <p:cNvSpPr txBox="1"/>
          <p:nvPr/>
        </p:nvSpPr>
        <p:spPr>
          <a:xfrm>
            <a:off x="7948608" y="6737040"/>
            <a:ext cx="924932" cy="92333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>
            <a:spAutoFit/>
          </a:bodyPr>
          <a:lstStyle/>
          <a:p>
            <a:pPr algn="r"/>
            <a:r>
              <a:rPr lang="en-US" sz="600" dirty="0">
                <a:solidFill>
                  <a:schemeClr val="tx2"/>
                </a:solidFill>
                <a:effectLst/>
                <a:latin typeface="+mn-lt"/>
              </a:rPr>
              <a:t>5Sept17_ResHallI_Kickoff v02</a:t>
            </a: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121778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/>
  <p:txStyles>
    <p:titleStyle>
      <a:lvl1pPr algn="l" defTabSz="914309" rtl="0" eaLnBrk="1" latinLnBrk="0" hangingPunct="1">
        <a:spcBef>
          <a:spcPct val="0"/>
        </a:spcBef>
        <a:buNone/>
        <a:defRPr sz="260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52922" marR="0" indent="-252922" algn="l" defTabSz="914068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ts val="2400"/>
        <a:buFont typeface="Verdana" pitchFamily="34" charset="0"/>
        <a:buChar char="•"/>
        <a:defRPr kumimoji="0" lang="en-US" altLang="zh-CN" sz="18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+mn-cs"/>
        </a:defRPr>
      </a:lvl1pPr>
      <a:lvl2pPr marL="535425" marR="0" indent="-110931" algn="l" defTabSz="914068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Verdana"/>
        <a:buChar char="-"/>
        <a:defRPr lang="en-CA" altLang="zh-CN" sz="1600" kern="1200" baseline="0" noProof="1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80626" marR="0" indent="-267713" algn="l" defTabSz="914068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Marlett" pitchFamily="2" charset="2"/>
        <a:buChar char="8"/>
        <a:defRPr lang="zh-CN" altLang="en-US" sz="1600" kern="1200" noProof="1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54595" marR="0" indent="-195948" algn="l" defTabSz="914309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 typeface="Verdana" pitchFamily="34" charset="0"/>
        <a:buChar char="-"/>
        <a:defRPr lang="en-CA" altLang="zh-CN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effectLst/>
          <a:latin typeface="Verdana" pitchFamily="34" charset="0"/>
          <a:ea typeface="+mn-ea"/>
          <a:cs typeface="+mn-cs"/>
        </a:defRPr>
      </a:lvl5pPr>
      <a:lvl6pPr marL="2514350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8659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813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>
          <a:effectLst/>
        </a:defRPr>
      </a:defPPr>
      <a:lvl1pPr marL="0" algn="l" defTabSz="914309" rtl="0" eaLnBrk="1" latinLnBrk="0" hangingPunct="1">
        <a:defRPr sz="17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5772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742927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200081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657236" algn="l" defTabSz="914309" rtl="0" eaLnBrk="1" latinLnBrk="0" hangingPunct="1"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0800" y="3452199"/>
            <a:ext cx="8223960" cy="271120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Drs. </a:t>
            </a:r>
            <a:r>
              <a:rPr lang="en-US" sz="2800" dirty="0">
                <a:solidFill>
                  <a:schemeClr val="tx1"/>
                </a:solidFill>
              </a:rPr>
              <a:t>Mardell A. </a:t>
            </a:r>
            <a:r>
              <a:rPr lang="en-US" sz="2800" dirty="0" smtClean="0">
                <a:solidFill>
                  <a:schemeClr val="tx1"/>
                </a:solidFill>
              </a:rPr>
              <a:t>Wilson and Amy B. Harkins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Doisy College of Health Sciences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Saint Louis University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St. Louis, MO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February 7, 2019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BainBulletsConfiguration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wrap="square" lIns="45720" rIns="45720" rtlCol="0">
            <a:spAutoFit/>
          </a:bodyPr>
          <a:lstStyle/>
          <a:p>
            <a:r>
              <a:rPr lang="en-US" sz="100" dirty="0">
                <a:solidFill>
                  <a:srgbClr val="FFFFFF"/>
                </a:solidFill>
              </a:rPr>
              <a:t>13_85 24_84 84_85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0800" y="1222131"/>
            <a:ext cx="8222400" cy="209818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Successfully Navigating the Merger of Three Academic Departments </a:t>
            </a:r>
            <a:br>
              <a:rPr lang="en-US" sz="4000" dirty="0" smtClean="0"/>
            </a:br>
            <a:r>
              <a:rPr lang="en-US" sz="4000" dirty="0" smtClean="0"/>
              <a:t>into One</a:t>
            </a:r>
            <a:endParaRPr 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80EAD25-166F-404C-83D1-63158B15A904}"/>
              </a:ext>
            </a:extLst>
          </p:cNvPr>
          <p:cNvSpPr txBox="1"/>
          <p:nvPr/>
        </p:nvSpPr>
        <p:spPr>
          <a:xfrm>
            <a:off x="1215483" y="6668429"/>
            <a:ext cx="671303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lIns="45720" rIns="45720" rtlCol="0">
            <a:sp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31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Chair’s lessons </a:t>
            </a:r>
            <a:r>
              <a:rPr lang="en-US" dirty="0"/>
              <a:t>l</a:t>
            </a:r>
            <a:r>
              <a:rPr lang="en-US" dirty="0" smtClean="0"/>
              <a:t>earned during the process of the merger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270463" y="787447"/>
            <a:ext cx="8396869" cy="461665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sz="2400" dirty="0" smtClean="0"/>
              <a:t>1a. Change-Management Strategy (Kotter’s 8 step model) - process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23" y="1367740"/>
            <a:ext cx="7552592" cy="450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433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Chair’s lessons </a:t>
            </a:r>
            <a:r>
              <a:rPr lang="en-US" dirty="0"/>
              <a:t>l</a:t>
            </a:r>
            <a:r>
              <a:rPr lang="en-US" dirty="0" smtClean="0"/>
              <a:t>earned during the process of the merger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765830"/>
            <a:ext cx="8396869" cy="461665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sz="2400" dirty="0" smtClean="0"/>
              <a:t>1b. Change-Management Strategy (</a:t>
            </a:r>
            <a:r>
              <a:rPr lang="en-US" sz="2400" dirty="0" err="1" smtClean="0"/>
              <a:t>Kubler</a:t>
            </a:r>
            <a:r>
              <a:rPr lang="en-US" sz="2400" dirty="0" smtClean="0"/>
              <a:t>-Ross) – grief model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1" y="1566984"/>
            <a:ext cx="6567854" cy="351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240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811729"/>
            <a:ext cx="8396869" cy="6093976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Listen carefully; communicate </a:t>
            </a:r>
            <a:r>
              <a:rPr lang="en-US" sz="2400" dirty="0"/>
              <a:t>in a </a:t>
            </a:r>
            <a:r>
              <a:rPr lang="en-US" sz="2400" dirty="0" smtClean="0"/>
              <a:t>consistent and clear manner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Dean and Chair work together; the integral piece to form a culture of trust, required for success of mergers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Accessibility and approachability, to provide support during the grief/emotional responses to the merger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Physical relocation, update/reorganization of office, teaching, and storage spaces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Retain and protect the individual Program’s identities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 smtClean="0"/>
              <a:t>Remain positive and radiate calm, no matter what;  Smile!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endParaRPr lang="en-US" sz="24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endParaRPr lang="en-US" sz="20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Chair’s Lessons Learned at the College level -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735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270463" y="820520"/>
            <a:ext cx="8396869" cy="5940088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The Departmental merger saved money, reduced inflated faculty/staffing numbers; and also resulted in a better way of serving the students, the faculty, and the programs</a:t>
            </a:r>
          </a:p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Students have formed a new Departmental inter-professional student club with a focus on peer mentoring</a:t>
            </a:r>
          </a:p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New faculty friendships and professional/research collaborations are forming from proximity of faculty offices</a:t>
            </a:r>
          </a:p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Topics are discussed in appropriately comprised small groups; reduce wasted time</a:t>
            </a:r>
          </a:p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Revised curriculum, opportunities to see/talk about how things are done in other programs</a:t>
            </a:r>
          </a:p>
          <a:p>
            <a:pPr marL="457200" indent="-457200">
              <a:spcAft>
                <a:spcPts val="1200"/>
              </a:spcAft>
              <a:buFont typeface="Arial" charset="0"/>
              <a:buChar char="•"/>
            </a:pPr>
            <a:r>
              <a:rPr lang="en-US" sz="2000" dirty="0" smtClean="0"/>
              <a:t>Overall, the merger has elevated the visibility and collaboration of the new Department within the College</a:t>
            </a:r>
          </a:p>
          <a:p>
            <a:pPr marL="457200" indent="-457200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3913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0020" y="4245864"/>
            <a:ext cx="8223960" cy="115132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Questions</a:t>
            </a:r>
          </a:p>
        </p:txBody>
      </p:sp>
      <p:sp>
        <p:nvSpPr>
          <p:cNvPr id="10" name="BainBulletsConfiguration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wrap="square" lIns="45720" rIns="45720" rtlCol="0">
            <a:spAutoFit/>
          </a:bodyPr>
          <a:lstStyle/>
          <a:p>
            <a:r>
              <a:rPr lang="en-US" sz="100" dirty="0">
                <a:solidFill>
                  <a:srgbClr val="FFFFFF"/>
                </a:solidFill>
              </a:rPr>
              <a:t>13_85 24_84 84_85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Dealing with Disruption in Higher Education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80EAD25-166F-404C-83D1-63158B15A904}"/>
              </a:ext>
            </a:extLst>
          </p:cNvPr>
          <p:cNvSpPr txBox="1"/>
          <p:nvPr/>
        </p:nvSpPr>
        <p:spPr>
          <a:xfrm>
            <a:off x="1215483" y="6668429"/>
            <a:ext cx="671303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lIns="45720" rIns="45720" rtlCol="0">
            <a:sp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180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1103970"/>
            <a:ext cx="8396869" cy="332398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Financial assessment and cost containment at the institutional level</a:t>
            </a:r>
            <a:endParaRPr lang="en-US" sz="2000" dirty="0"/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Overview of the ”savings challenge” for the College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Overview of the changes proposed at the College level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Review of the Dean’s Lessons Learned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Review of the Chair’s Lesson’s Learned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 smtClean="0"/>
              <a:t>Questions</a:t>
            </a:r>
            <a:endParaRPr lang="en-US" sz="2000" dirty="0"/>
          </a:p>
          <a:p>
            <a:pPr marL="457200" indent="-457200">
              <a:lnSpc>
                <a:spcPct val="150000"/>
              </a:lnSpc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2771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= Revenue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1103970"/>
            <a:ext cx="8396869" cy="3877985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Nearly all universities are tuition dependent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With fewer students we are all competing for the same dwindling pool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Privates (and to some degree publics) are being impacted by the ever increasing discount rate; those discounts do begin to blur the divide between private and public </a:t>
            </a:r>
            <a:r>
              <a:rPr lang="en-US" sz="2400" dirty="0" smtClean="0"/>
              <a:t>institutions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662815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Makes </a:t>
            </a:r>
            <a:r>
              <a:rPr lang="en-US" dirty="0"/>
              <a:t>Allied Health </a:t>
            </a:r>
            <a:r>
              <a:rPr lang="en-US" dirty="0" smtClean="0"/>
              <a:t>Education </a:t>
            </a:r>
            <a:r>
              <a:rPr lang="en-US" dirty="0"/>
              <a:t>D</a:t>
            </a:r>
            <a:r>
              <a:rPr lang="en-US" dirty="0" smtClean="0"/>
              <a:t>ifficult</a:t>
            </a:r>
            <a:r>
              <a:rPr lang="en-US" dirty="0"/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1103970"/>
            <a:ext cx="8396869" cy="240065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/>
              <a:t>Bimodal market awareness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/>
              <a:t>Cost of instruction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/>
              <a:t>Clinical Education – formal and informal requirements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/>
              <a:t>Expanding degree requirements 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dirty="0"/>
              <a:t>Accreditation standards – friend or foe or both</a:t>
            </a:r>
          </a:p>
        </p:txBody>
      </p:sp>
      <p:pic>
        <p:nvPicPr>
          <p:cNvPr id="5" name="Graphic 4" descr="Gears">
            <a:extLst>
              <a:ext uri="{FF2B5EF4-FFF2-40B4-BE49-F238E27FC236}">
                <a16:creationId xmlns:a16="http://schemas.microsoft.com/office/drawing/2014/main" xmlns="" id="{DF5D2F14-5726-4153-A939-92A8C5BAE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833447" y="4546052"/>
            <a:ext cx="914400" cy="914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7174" y="3825284"/>
            <a:ext cx="7629653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sz="2000" i="1"/>
              <a:t>M</a:t>
            </a:r>
            <a:r>
              <a:rPr lang="en-US" sz="2000" i="1" smtClean="0"/>
              <a:t>ust </a:t>
            </a:r>
            <a:r>
              <a:rPr lang="en-US" sz="2000" i="1" dirty="0" smtClean="0"/>
              <a:t>still deliver </a:t>
            </a:r>
            <a:r>
              <a:rPr lang="en-US" sz="2000" i="1" smtClean="0"/>
              <a:t>quality education while facing the financial challenges!</a:t>
            </a:r>
            <a:endParaRPr lang="en-US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30367154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Stage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7E2357B-557C-4D14-8467-816F324525CD}"/>
              </a:ext>
            </a:extLst>
          </p:cNvPr>
          <p:cNvSpPr txBox="1"/>
          <p:nvPr/>
        </p:nvSpPr>
        <p:spPr>
          <a:xfrm>
            <a:off x="626354" y="888008"/>
            <a:ext cx="8396869" cy="3970318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Comprehensive </a:t>
            </a:r>
            <a:r>
              <a:rPr lang="en-US" sz="2400" dirty="0"/>
              <a:t>evaluation facilitated by an 18 month engagement with </a:t>
            </a:r>
            <a:r>
              <a:rPr lang="en-US" sz="2400" dirty="0" smtClean="0"/>
              <a:t>an external consultant of </a:t>
            </a:r>
            <a:r>
              <a:rPr lang="en-US" sz="2400" dirty="0"/>
              <a:t>all </a:t>
            </a:r>
            <a:r>
              <a:rPr lang="en-US" sz="2400" dirty="0" smtClean="0"/>
              <a:t>University functions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Every operation (Academic and Administrative) was evaluated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Two Foci with Corresponding Savings Target </a:t>
            </a:r>
            <a:endParaRPr lang="en-US" sz="2400" dirty="0" smtClean="0"/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Organizational </a:t>
            </a:r>
            <a:r>
              <a:rPr lang="en-US" sz="2400" dirty="0"/>
              <a:t>Re-Design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Academic Reinvention</a:t>
            </a:r>
          </a:p>
        </p:txBody>
      </p:sp>
    </p:spTree>
    <p:extLst>
      <p:ext uri="{BB962C8B-B14F-4D97-AF65-F5344CB8AC3E}">
        <p14:creationId xmlns:p14="http://schemas.microsoft.com/office/powerpoint/2010/main" val="1569395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Stage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617562" y="888008"/>
            <a:ext cx="8396869" cy="4985980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Decision </a:t>
            </a:r>
            <a:r>
              <a:rPr lang="en-US" sz="2400" dirty="0"/>
              <a:t>was made </a:t>
            </a:r>
            <a:r>
              <a:rPr lang="en-US" sz="2400" i="1" dirty="0"/>
              <a:t>not</a:t>
            </a:r>
            <a:r>
              <a:rPr lang="en-US" sz="2400" dirty="0"/>
              <a:t> to share the target; but to explain the magnitude would affect positions and people – both faculty and staff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Every college could address the process in a way that worked best for them, although there were clear guidelines that needed to be followed if there were considerations for program disestablishment.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Can’t afford not to change!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232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Change:  Merge three departments into one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1103970"/>
            <a:ext cx="8396869" cy="3647152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/>
              <a:t>Each Department was small, 7 faculty or less, but related programs</a:t>
            </a:r>
          </a:p>
          <a:p>
            <a:pPr marL="457200" indent="-457200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/>
              <a:t>Loss of faculty lines with faculty retirements </a:t>
            </a:r>
          </a:p>
          <a:p>
            <a:pPr marL="457200" indent="-457200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/>
              <a:t>Disestablished one small UG program, teach out in 1 year</a:t>
            </a:r>
          </a:p>
          <a:p>
            <a:pPr marL="457200" indent="-457200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/>
              <a:t>Administrative savings from 3 Chairpersons to 1, reduced from 2.8 FTE administrative assistants to 1.8 administrative assistants</a:t>
            </a:r>
          </a:p>
          <a:p>
            <a:pPr marL="457200" indent="-457200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/>
              <a:t>Improved financial oversight of a single department, with scaled operating and personnel budgets</a:t>
            </a:r>
          </a:p>
        </p:txBody>
      </p:sp>
    </p:spTree>
    <p:extLst>
      <p:ext uri="{BB962C8B-B14F-4D97-AF65-F5344CB8AC3E}">
        <p14:creationId xmlns:p14="http://schemas.microsoft.com/office/powerpoint/2010/main" val="2068644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Dean’s lessons </a:t>
            </a:r>
            <a:r>
              <a:rPr lang="en-US" dirty="0"/>
              <a:t>l</a:t>
            </a:r>
            <a:r>
              <a:rPr lang="en-US" dirty="0" smtClean="0"/>
              <a:t>earned during the process of the merger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761070"/>
            <a:ext cx="8396869" cy="563231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200" dirty="0"/>
              <a:t>Stay focused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200" dirty="0"/>
              <a:t>Work intimately with faculty governance and leadership team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200" dirty="0"/>
              <a:t>The dynamic changes significantly when people and jobs are involved; sometimes have to determine when group decisions will not yield the best outcome; or when it’s just not fair to the people who populate “the group”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200" dirty="0"/>
              <a:t>Minimize disruption to the students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200" dirty="0"/>
              <a:t>Minimize disruption to the faculty and staff – process and results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2200" dirty="0"/>
              <a:t>Consider bold decisions versus ones that demoralize everyone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2200" dirty="0"/>
              <a:t>Ask every question – Exhaust </a:t>
            </a:r>
            <a:r>
              <a:rPr lang="en-US" sz="2200" dirty="0" smtClean="0"/>
              <a:t>every </a:t>
            </a:r>
            <a:r>
              <a:rPr lang="en-US" sz="2200" dirty="0"/>
              <a:t>angle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9155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E2357B-557C-4D14-8467-816F324525CD}"/>
              </a:ext>
            </a:extLst>
          </p:cNvPr>
          <p:cNvSpPr txBox="1"/>
          <p:nvPr/>
        </p:nvSpPr>
        <p:spPr>
          <a:xfrm>
            <a:off x="476671" y="811729"/>
            <a:ext cx="8396869" cy="604627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Communicate in a consistent dependable way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Provide several types of opportunities for how faculty/staff can provide feedback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Use any comprehensive review as an opportunity to address disparities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Understand affected faculty and staff need an appropriate amount of time to </a:t>
            </a:r>
            <a:r>
              <a:rPr lang="en-US" sz="2200" i="1" dirty="0"/>
              <a:t>grieve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Take ownership of all decisions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r>
              <a:rPr lang="en-US" sz="2200" dirty="0"/>
              <a:t>Know when it is time to move ahead – Stay focused – </a:t>
            </a:r>
            <a:br>
              <a:rPr lang="en-US" sz="2200" dirty="0"/>
            </a:br>
            <a:r>
              <a:rPr lang="en-US" sz="2200" dirty="0"/>
              <a:t>Stay appropriately positive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endParaRPr lang="en-US" sz="20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8"/>
            </a:pPr>
            <a:endParaRPr lang="en-US" sz="20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2ABCC11F-366C-46CB-A2F5-F1AAE747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Dean’s Lessons Learned at the College level -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11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5.05.16"/>
  <p:tag name="AS_TITLE" val="Aspose.Slides for .NET 4.0 Client Profile"/>
  <p:tag name="AS_VERSION" val="15.5.0.0"/>
  <p:tag name="MEKKOFORMATS" val="&lt;MekkoFormats&gt;&lt;NumberFormat DecimalSeparator=&quot;.&quot; ThousandSeparator=&quot;,&quot; NegativeNumberFormat=&quot;1&quot; /&gt;&lt;Font&gt;&lt;Output_Font_Name Default=&quot;Verdana&quot; UsePPTTheme=&quot;True&quot; /&gt;&lt;/Font&gt;&lt;/MekkoFormats&gt;"/>
  <p:tag name="OFFICE" val="Chicag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21.37504;35.87496;45.25;60.25;82.87504;97.92001;114.48;"/>
  <p:tag name="VCT-BULLETVISIBILITY" val="G****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LU_OS4-3">
  <a:themeElements>
    <a:clrScheme name="Custom 4">
      <a:dk1>
        <a:sysClr val="windowText" lastClr="000000"/>
      </a:dk1>
      <a:lt1>
        <a:srgbClr val="DDDDDD"/>
      </a:lt1>
      <a:dk2>
        <a:srgbClr val="FFFFFF"/>
      </a:dk2>
      <a:lt2>
        <a:srgbClr val="FFFFFF"/>
      </a:lt2>
      <a:accent1>
        <a:srgbClr val="19459C"/>
      </a:accent1>
      <a:accent2>
        <a:srgbClr val="FFFFFF"/>
      </a:accent2>
      <a:accent3>
        <a:srgbClr val="CC0000"/>
      </a:accent3>
      <a:accent4>
        <a:srgbClr val="B2B2B2"/>
      </a:accent4>
      <a:accent5>
        <a:srgbClr val="777777"/>
      </a:accent5>
      <a:accent6>
        <a:srgbClr val="333333"/>
      </a:accent6>
      <a:hlink>
        <a:srgbClr val="000000"/>
      </a:hlink>
      <a:folHlink>
        <a:srgbClr val="CC0000"/>
      </a:folHlink>
    </a:clrScheme>
    <a:fontScheme name="SLU_OS4-3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  <a:extrusionClr>
              <a:prstClr val="black"/>
            </a:extrusionClr>
            <a:contourClr>
              <a:prstClr val="black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solidFill>
          <a:schemeClr val="accent1"/>
        </a:solidFill>
        <a:ln w="19050">
          <a:noFill/>
        </a:ln>
      </a:spPr>
      <a:bodyPr lIns="36000" tIns="36000" rIns="36000" bIns="36000" rtlCol="0" anchor="ctr"/>
      <a:lstStyle>
        <a:defPPr algn="ctr">
          <a:defRPr sz="20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5720" rIns="45720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LU_OS4-3" id="{AE8B1B5C-4354-43E4-9A2F-2BBE552DA67C}" vid="{73926347-A470-4D4F-94DD-2D6F590288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AB7C9AACB145409AE09219BD00B7F9" ma:contentTypeVersion="" ma:contentTypeDescription="Create a new document." ma:contentTypeScope="" ma:versionID="93b3354b1d5c7bd9d3559d4839d1af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1160F0-BCB9-4502-B033-70291944E544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06E8B71-91E2-4959-849E-0F84AD175C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4D8309-FC2D-4EC2-BF1E-0F53CBB98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SLU_OS4-3</Template>
  <TotalTime>3864</TotalTime>
  <Words>747</Words>
  <Application>Microsoft Macintosh PowerPoint</Application>
  <PresentationFormat>On-screen Show (4:3)</PresentationFormat>
  <Paragraphs>84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Marlett</vt:lpstr>
      <vt:lpstr>Verdana</vt:lpstr>
      <vt:lpstr>Wingdings</vt:lpstr>
      <vt:lpstr>SLU_OS4-3</vt:lpstr>
      <vt:lpstr>Successfully Navigating the Merger of Three Academic Departments  into One</vt:lpstr>
      <vt:lpstr>Outline</vt:lpstr>
      <vt:lpstr>Students = Revenue</vt:lpstr>
      <vt:lpstr>What Makes Allied Health Education Difficult?</vt:lpstr>
      <vt:lpstr>Set Stage</vt:lpstr>
      <vt:lpstr>Set Stage</vt:lpstr>
      <vt:lpstr>Proposed Change:  Merge three departments into one</vt:lpstr>
      <vt:lpstr>Dean’s lessons learned during the process of the merger</vt:lpstr>
      <vt:lpstr>Dean’s Lessons Learned at the College level - continued</vt:lpstr>
      <vt:lpstr>Chair’s lessons learned during the process of the merger</vt:lpstr>
      <vt:lpstr>Chair’s lessons learned during the process of the merger</vt:lpstr>
      <vt:lpstr>Chair’s Lessons Learned at the College level - continued</vt:lpstr>
      <vt:lpstr>Summary</vt:lpstr>
      <vt:lpstr>Dealing with Disruption in Higher Education 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Residence Hall Occupancy Initiative: Kickoff</dc:title>
  <dc:creator>Libby Gallogly</dc:creator>
  <cp:lastModifiedBy>Amy Harkins</cp:lastModifiedBy>
  <cp:revision>109</cp:revision>
  <cp:lastPrinted>2017-10-10T13:26:46Z</cp:lastPrinted>
  <dcterms:created xsi:type="dcterms:W3CDTF">2017-09-13T12:05:33Z</dcterms:created>
  <dcterms:modified xsi:type="dcterms:W3CDTF">2019-03-04T17:47:09Z</dcterms:modified>
</cp:coreProperties>
</file>