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0" r:id="rId3"/>
    <p:sldId id="269" r:id="rId4"/>
    <p:sldId id="258" r:id="rId5"/>
    <p:sldId id="271" r:id="rId6"/>
    <p:sldId id="259" r:id="rId7"/>
    <p:sldId id="261" r:id="rId8"/>
    <p:sldId id="267" r:id="rId9"/>
    <p:sldId id="268" r:id="rId10"/>
    <p:sldId id="265" r:id="rId11"/>
    <p:sldId id="266" r:id="rId12"/>
    <p:sldId id="263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C0E3563-C2AF-044A-8D9B-13463D2643B3}">
          <p14:sldIdLst>
            <p14:sldId id="256"/>
            <p14:sldId id="270"/>
            <p14:sldId id="269"/>
            <p14:sldId id="258"/>
            <p14:sldId id="271"/>
            <p14:sldId id="259"/>
            <p14:sldId id="261"/>
            <p14:sldId id="267"/>
            <p14:sldId id="268"/>
            <p14:sldId id="265"/>
            <p14:sldId id="266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56618"/>
    <a:srgbClr val="EF6F2A"/>
    <a:srgbClr val="6869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49" autoAdjust="0"/>
    <p:restoredTop sz="89443"/>
  </p:normalViewPr>
  <p:slideViewPr>
    <p:cSldViewPr snapToGrid="0" snapToObjects="1">
      <p:cViewPr varScale="1">
        <p:scale>
          <a:sx n="152" d="100"/>
          <a:sy n="152" d="100"/>
        </p:scale>
        <p:origin x="900" y="15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7" d="100"/>
          <a:sy n="137" d="100"/>
        </p:scale>
        <p:origin x="3536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333BD0-7962-B04A-8E72-AD5168F631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6B94C6-1659-0D42-8942-DAD6793A09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C6931-D0F6-AB40-9D7F-95567148A5C2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64BEA-E2E4-BF48-8CF7-45787CAA5A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39BBDE-4EF8-F14C-8AE0-73BF9B0C33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64436-003E-284C-9347-5BCE37456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338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C18F2-6801-5147-A332-A6E1C7D69D18}" type="datetimeFigureOut">
              <a:rPr lang="en-US" smtClean="0"/>
              <a:t>2/12/2019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F60EF-C37D-4D44-90AD-6140AB570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24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4659ED-B759-394C-81AD-33BE55DD3BF9}"/>
              </a:ext>
            </a:extLst>
          </p:cNvPr>
          <p:cNvSpPr/>
          <p:nvPr userDrawn="1"/>
        </p:nvSpPr>
        <p:spPr>
          <a:xfrm>
            <a:off x="0" y="-41273"/>
            <a:ext cx="9144000" cy="3833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E07FEF9-9E0F-A14B-92C3-3C711C5E0E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66871" y="93473"/>
            <a:ext cx="521207" cy="1629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2C0510-4D66-0E4E-9746-F2225F3E6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7"/>
            <a:ext cx="9144000" cy="5141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ACDF886-AEDB-D944-B0B0-79D3AEED0D47}"/>
              </a:ext>
            </a:extLst>
          </p:cNvPr>
          <p:cNvSpPr/>
          <p:nvPr/>
        </p:nvSpPr>
        <p:spPr>
          <a:xfrm>
            <a:off x="0" y="-41273"/>
            <a:ext cx="9144000" cy="3833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EFD9D4D-26CF-1B40-9449-C3AAAE20A4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08147" y="3287403"/>
            <a:ext cx="5793028" cy="3575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B2897DA-66AE-A946-A7E1-121C04B15F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08147" y="3670550"/>
            <a:ext cx="5793027" cy="409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E225A074-EFE6-D641-B858-30CD052255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4149565"/>
            <a:ext cx="9144000" cy="1009649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976E4-ABDA-F340-8D30-F24D2053CE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4540" y="956788"/>
            <a:ext cx="7613816" cy="23050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Presentation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F38CCE-D8EA-A644-A10B-D4B2503A85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47786" y="81574"/>
            <a:ext cx="438810" cy="17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57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D765ABA-196D-034E-B656-615F72FF6C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97463"/>
            <a:ext cx="9144000" cy="464603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C8303E-CB79-A645-BEF9-D0CD24C49717}"/>
              </a:ext>
            </a:extLst>
          </p:cNvPr>
          <p:cNvCxnSpPr/>
          <p:nvPr userDrawn="1"/>
        </p:nvCxnSpPr>
        <p:spPr>
          <a:xfrm>
            <a:off x="204064" y="497463"/>
            <a:ext cx="2006060" cy="0"/>
          </a:xfrm>
          <a:prstGeom prst="line">
            <a:avLst/>
          </a:prstGeom>
          <a:ln>
            <a:solidFill>
              <a:srgbClr val="EF6F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A4F9A6-C8EF-1F4A-8155-1567273829D2}"/>
              </a:ext>
            </a:extLst>
          </p:cNvPr>
          <p:cNvCxnSpPr/>
          <p:nvPr userDrawn="1"/>
        </p:nvCxnSpPr>
        <p:spPr>
          <a:xfrm>
            <a:off x="2532476" y="497463"/>
            <a:ext cx="6364052" cy="0"/>
          </a:xfrm>
          <a:prstGeom prst="line">
            <a:avLst/>
          </a:prstGeom>
          <a:ln w="12700" cmpd="sng">
            <a:solidFill>
              <a:srgbClr val="EF6F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787F5F2-501C-424A-9865-0DE5CE4A13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064" y="859361"/>
            <a:ext cx="2705824" cy="32535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b="1">
                <a:solidFill>
                  <a:srgbClr val="E56618"/>
                </a:solidFill>
              </a:defRPr>
            </a:lvl1pPr>
          </a:lstStyle>
          <a:p>
            <a:pPr lvl="0"/>
            <a:r>
              <a:rPr lang="en-US" dirty="0"/>
              <a:t>Click to add Main Header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227BE32-0205-E84F-BDBB-EF64671787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52528" y="1424753"/>
            <a:ext cx="5644000" cy="4671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076F031-AF81-DC40-9A1C-C60C93672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46525" y="2039614"/>
            <a:ext cx="5650003" cy="2066316"/>
          </a:xfrm>
          <a:prstGeom prst="rect">
            <a:avLst/>
          </a:prstGeom>
        </p:spPr>
        <p:txBody>
          <a:bodyPr/>
          <a:lstStyle>
            <a:lvl1pPr marL="61913" indent="-290513"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lvl="0"/>
            <a:r>
              <a:rPr lang="en-US" dirty="0"/>
              <a:t>Click to add bulleted list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1383E86-B978-174B-B3F5-A6CC484326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3851"/>
            <a:ext cx="9144000" cy="100965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</p:spTree>
    <p:extLst>
      <p:ext uri="{BB962C8B-B14F-4D97-AF65-F5344CB8AC3E}">
        <p14:creationId xmlns:p14="http://schemas.microsoft.com/office/powerpoint/2010/main" val="277822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C8303E-CB79-A645-BEF9-D0CD24C49717}"/>
              </a:ext>
            </a:extLst>
          </p:cNvPr>
          <p:cNvCxnSpPr/>
          <p:nvPr userDrawn="1"/>
        </p:nvCxnSpPr>
        <p:spPr>
          <a:xfrm>
            <a:off x="204064" y="497463"/>
            <a:ext cx="200606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A4F9A6-C8EF-1F4A-8155-1567273829D2}"/>
              </a:ext>
            </a:extLst>
          </p:cNvPr>
          <p:cNvCxnSpPr/>
          <p:nvPr userDrawn="1"/>
        </p:nvCxnSpPr>
        <p:spPr>
          <a:xfrm>
            <a:off x="2532476" y="497463"/>
            <a:ext cx="636405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1383E86-B978-174B-B3F5-A6CC484326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3850"/>
            <a:ext cx="9144000" cy="105092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0A3470E-8125-0E4C-8D9E-AE498C694D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4064" y="837833"/>
            <a:ext cx="8692464" cy="522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E56618"/>
                </a:solidFill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06909BC-83A5-ED42-AE34-D78DAEC3F2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064" y="1427163"/>
            <a:ext cx="8692464" cy="2674937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 b="1"/>
            </a:lvl1pPr>
            <a:lvl2pPr marL="630238" indent="-290513">
              <a:buFont typeface="Courier New" panose="02070309020205020404" pitchFamily="49" charset="0"/>
              <a:buChar char="o"/>
              <a:tabLst/>
              <a:defRPr sz="2000"/>
            </a:lvl2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Click to add sub-bullet</a:t>
            </a:r>
          </a:p>
        </p:txBody>
      </p:sp>
    </p:spTree>
    <p:extLst>
      <p:ext uri="{BB962C8B-B14F-4D97-AF65-F5344CB8AC3E}">
        <p14:creationId xmlns:p14="http://schemas.microsoft.com/office/powerpoint/2010/main" val="429214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ACF15DD-277E-394F-AFCE-926578BEF7F1}"/>
              </a:ext>
            </a:extLst>
          </p:cNvPr>
          <p:cNvCxnSpPr/>
          <p:nvPr userDrawn="1"/>
        </p:nvCxnSpPr>
        <p:spPr>
          <a:xfrm>
            <a:off x="204064" y="497463"/>
            <a:ext cx="200606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D8B4FE-5E61-2942-9F67-A4F6AD7FECA1}"/>
              </a:ext>
            </a:extLst>
          </p:cNvPr>
          <p:cNvCxnSpPr/>
          <p:nvPr userDrawn="1"/>
        </p:nvCxnSpPr>
        <p:spPr>
          <a:xfrm>
            <a:off x="2532476" y="497463"/>
            <a:ext cx="636405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62AB3FC8-2388-7847-86DB-E5B5333EAC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3850"/>
            <a:ext cx="9144000" cy="105092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7" name="Content Placeholder 18">
            <a:extLst>
              <a:ext uri="{FF2B5EF4-FFF2-40B4-BE49-F238E27FC236}">
                <a16:creationId xmlns:a16="http://schemas.microsoft.com/office/drawing/2014/main" id="{E61379B3-CA22-7E42-8FE3-E2D09D72196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4064" y="772915"/>
            <a:ext cx="8692464" cy="3360737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i="1"/>
            </a:lvl1pPr>
          </a:lstStyle>
          <a:p>
            <a:pPr lvl="0"/>
            <a:r>
              <a:rPr lang="en-US" dirty="0"/>
              <a:t>Place image/chart here</a:t>
            </a:r>
          </a:p>
        </p:txBody>
      </p:sp>
    </p:spTree>
    <p:extLst>
      <p:ext uri="{BB962C8B-B14F-4D97-AF65-F5344CB8AC3E}">
        <p14:creationId xmlns:p14="http://schemas.microsoft.com/office/powerpoint/2010/main" val="3998498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4EEE75-1C0C-DF43-8A1A-F55F70A0076A}"/>
              </a:ext>
            </a:extLst>
          </p:cNvPr>
          <p:cNvCxnSpPr/>
          <p:nvPr userDrawn="1"/>
        </p:nvCxnSpPr>
        <p:spPr>
          <a:xfrm>
            <a:off x="204064" y="497463"/>
            <a:ext cx="200606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933C26C-CF75-E04A-98EB-7AEC198CFEE8}"/>
              </a:ext>
            </a:extLst>
          </p:cNvPr>
          <p:cNvCxnSpPr/>
          <p:nvPr userDrawn="1"/>
        </p:nvCxnSpPr>
        <p:spPr>
          <a:xfrm>
            <a:off x="2532476" y="497463"/>
            <a:ext cx="636405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AD0B3782-2422-A544-AEA8-0DA96AAE55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3850"/>
            <a:ext cx="9144000" cy="105092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D44BC06C-7E1C-4845-973D-DCD63FB136F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692650" y="773113"/>
            <a:ext cx="4203700" cy="3360737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i="1"/>
            </a:lvl1pPr>
          </a:lstStyle>
          <a:p>
            <a:pPr lvl="0"/>
            <a:r>
              <a:rPr lang="en-US" dirty="0"/>
              <a:t>Place image/chart here</a:t>
            </a:r>
          </a:p>
        </p:txBody>
      </p:sp>
      <p:sp>
        <p:nvSpPr>
          <p:cNvPr id="15" name="Content Placeholder 18">
            <a:extLst>
              <a:ext uri="{FF2B5EF4-FFF2-40B4-BE49-F238E27FC236}">
                <a16:creationId xmlns:a16="http://schemas.microsoft.com/office/drawing/2014/main" id="{AA93BCA3-E265-CD4C-9883-62DC1D15F3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4064" y="772915"/>
            <a:ext cx="4209186" cy="3360737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i="1"/>
            </a:lvl1pPr>
          </a:lstStyle>
          <a:p>
            <a:pPr lvl="0"/>
            <a:r>
              <a:rPr lang="en-US" dirty="0"/>
              <a:t>Place image/chart here</a:t>
            </a:r>
          </a:p>
        </p:txBody>
      </p:sp>
    </p:spTree>
    <p:extLst>
      <p:ext uri="{BB962C8B-B14F-4D97-AF65-F5344CB8AC3E}">
        <p14:creationId xmlns:p14="http://schemas.microsoft.com/office/powerpoint/2010/main" val="3541278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E70DBF-129D-BB48-BBFF-08F62952F603}"/>
              </a:ext>
            </a:extLst>
          </p:cNvPr>
          <p:cNvCxnSpPr/>
          <p:nvPr userDrawn="1"/>
        </p:nvCxnSpPr>
        <p:spPr>
          <a:xfrm>
            <a:off x="204064" y="497463"/>
            <a:ext cx="200606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FE58E4D-9595-E14C-8259-3EDBF9F54A84}"/>
              </a:ext>
            </a:extLst>
          </p:cNvPr>
          <p:cNvCxnSpPr/>
          <p:nvPr userDrawn="1"/>
        </p:nvCxnSpPr>
        <p:spPr>
          <a:xfrm>
            <a:off x="2532476" y="497463"/>
            <a:ext cx="636405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9CF2F8B1-9E2E-5040-B217-FCC725F966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3850"/>
            <a:ext cx="9144000" cy="105092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AAA33EB-41E5-8B40-9670-C68F679A7D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438" y="772351"/>
            <a:ext cx="2603500" cy="5967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b="1">
                <a:solidFill>
                  <a:srgbClr val="E56618"/>
                </a:solidFill>
              </a:defRPr>
            </a:lvl1pPr>
          </a:lstStyle>
          <a:p>
            <a:pPr lvl="0"/>
            <a:r>
              <a:rPr lang="en-US" dirty="0"/>
              <a:t>Main Header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BFBAF58-1BBE-824B-9BD9-DF65670E97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8438" y="1524000"/>
            <a:ext cx="2603500" cy="2609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80FC676F-AD0F-3045-85E2-F41B9DF0A6F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000375" y="773113"/>
            <a:ext cx="5895975" cy="3360737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i="1"/>
            </a:lvl1pPr>
          </a:lstStyle>
          <a:p>
            <a:pPr lvl="0"/>
            <a:r>
              <a:rPr lang="en-US" dirty="0"/>
              <a:t>Place image/chart here</a:t>
            </a:r>
          </a:p>
        </p:txBody>
      </p:sp>
    </p:spTree>
    <p:extLst>
      <p:ext uri="{BB962C8B-B14F-4D97-AF65-F5344CB8AC3E}">
        <p14:creationId xmlns:p14="http://schemas.microsoft.com/office/powerpoint/2010/main" val="2575343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EB2B1F-FA12-B54F-9A9A-8E3FE786CF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197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1FDB69-C179-3341-AEF3-D2B3896FB825}"/>
              </a:ext>
            </a:extLst>
          </p:cNvPr>
          <p:cNvCxnSpPr/>
          <p:nvPr userDrawn="1"/>
        </p:nvCxnSpPr>
        <p:spPr>
          <a:xfrm>
            <a:off x="204064" y="497462"/>
            <a:ext cx="2006060" cy="0"/>
          </a:xfrm>
          <a:prstGeom prst="line">
            <a:avLst/>
          </a:prstGeom>
          <a:ln>
            <a:solidFill>
              <a:srgbClr val="EF6F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ECA973-8475-EF41-8C88-BE7633966CF5}"/>
              </a:ext>
            </a:extLst>
          </p:cNvPr>
          <p:cNvCxnSpPr/>
          <p:nvPr userDrawn="1"/>
        </p:nvCxnSpPr>
        <p:spPr>
          <a:xfrm>
            <a:off x="2532476" y="497462"/>
            <a:ext cx="6364052" cy="0"/>
          </a:xfrm>
          <a:prstGeom prst="line">
            <a:avLst/>
          </a:prstGeom>
          <a:ln w="12700" cmpd="sng">
            <a:solidFill>
              <a:srgbClr val="EF6F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DF7C01A-B350-7B45-A49E-C3717CC86D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133850"/>
            <a:ext cx="9144000" cy="105092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A099A8-CF8E-1C48-82A0-F6A6F7CC0F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064" y="2990850"/>
            <a:ext cx="8692464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/>
            </a:lvl1pPr>
          </a:lstStyle>
          <a:p>
            <a:pPr lvl="0"/>
            <a:r>
              <a:rPr lang="en-US" dirty="0"/>
              <a:t>Click to add Transition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FA15D2-0772-BF44-93EB-3F456808C9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825" y="227613"/>
            <a:ext cx="417144" cy="16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53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r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17F9755-C0DA-B244-B730-B308E60924F8}"/>
              </a:ext>
            </a:extLst>
          </p:cNvPr>
          <p:cNvSpPr/>
          <p:nvPr userDrawn="1"/>
        </p:nvSpPr>
        <p:spPr>
          <a:xfrm>
            <a:off x="0" y="0"/>
            <a:ext cx="9144000" cy="5295900"/>
          </a:xfrm>
          <a:prstGeom prst="rect">
            <a:avLst/>
          </a:prstGeom>
          <a:solidFill>
            <a:srgbClr val="EF6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7FF2CB-58B7-5049-BADD-41D07A0154D8}"/>
              </a:ext>
            </a:extLst>
          </p:cNvPr>
          <p:cNvCxnSpPr/>
          <p:nvPr userDrawn="1"/>
        </p:nvCxnSpPr>
        <p:spPr>
          <a:xfrm>
            <a:off x="204064" y="497462"/>
            <a:ext cx="20060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5B524D-D7AF-4B4A-B485-6A922EDBF1D0}"/>
              </a:ext>
            </a:extLst>
          </p:cNvPr>
          <p:cNvCxnSpPr/>
          <p:nvPr userDrawn="1"/>
        </p:nvCxnSpPr>
        <p:spPr>
          <a:xfrm>
            <a:off x="2532476" y="497462"/>
            <a:ext cx="6364052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D73F756-E117-EE4D-80F1-C25B8572FA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064" y="3194050"/>
            <a:ext cx="8692464" cy="939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079EB260-1A7B-174A-AA51-12AAD061D7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133850"/>
            <a:ext cx="9144000" cy="105092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A300F0-F281-A448-A6D5-5FF5764E12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8825" y="227613"/>
            <a:ext cx="417144" cy="16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1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056408" y="211967"/>
            <a:ext cx="930808" cy="20313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900" dirty="0">
                <a:latin typeface="Georgia"/>
                <a:cs typeface="Georgia"/>
              </a:rPr>
              <a:t>|  </a:t>
            </a:r>
            <a:fld id="{606D2650-017B-BC48-A893-0334FE68CCF7}" type="slidenum">
              <a:rPr lang="en-US" sz="85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lnSpc>
                  <a:spcPct val="80000"/>
                </a:lnSpc>
              </a:pPr>
              <a:t>‹#›</a:t>
            </a:fld>
            <a:endParaRPr lang="en-US" sz="8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E1BAB7-92D3-A748-A041-34E4C69AF90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68825" y="227613"/>
            <a:ext cx="417144" cy="1639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C3823F-4E31-6346-A3FC-E4F3404C013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6883400" y="247418"/>
            <a:ext cx="1693696" cy="1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80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0" r:id="rId2"/>
    <p:sldLayoutId id="2147483650" r:id="rId3"/>
    <p:sldLayoutId id="2147483663" r:id="rId4"/>
    <p:sldLayoutId id="2147483652" r:id="rId5"/>
    <p:sldLayoutId id="2147483656" r:id="rId6"/>
    <p:sldLayoutId id="2147483662" r:id="rId7"/>
    <p:sldLayoutId id="2147483661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ino@mail.rit.edu" TargetMode="External"/><Relationship Id="rId2" Type="http://schemas.openxmlformats.org/officeDocument/2006/relationships/hyperlink" Target="mailto:djlnet@rit.edu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D8569A-4329-784B-9918-97A12C4AC3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dirty="0"/>
              <a:t>Dino J. Laury, </a:t>
            </a:r>
            <a:r>
              <a:rPr lang="en-US" dirty="0" err="1"/>
              <a:t>Ed.D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7692E-9A06-B54E-8508-C69988A548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Feb 7-8, 2019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A08C53-93A8-3540-9BA3-956260E1614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0C6C98-4B85-AB4D-B6CF-956E25B2E2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092" y="669350"/>
            <a:ext cx="7613816" cy="2305039"/>
          </a:xfrm>
        </p:spPr>
        <p:txBody>
          <a:bodyPr/>
          <a:lstStyle/>
          <a:p>
            <a:pPr algn="ctr"/>
            <a:r>
              <a:rPr lang="en-US" sz="4000" dirty="0"/>
              <a:t>ACC Houston 2019</a:t>
            </a:r>
          </a:p>
          <a:p>
            <a:pPr algn="ctr"/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Best Practices: </a:t>
            </a:r>
          </a:p>
          <a:p>
            <a:pPr algn="ctr"/>
            <a:r>
              <a:rPr lang="en-US" sz="2800" dirty="0"/>
              <a:t>Administrative Chairs and Decision Making</a:t>
            </a:r>
          </a:p>
        </p:txBody>
      </p:sp>
    </p:spTree>
    <p:extLst>
      <p:ext uri="{BB962C8B-B14F-4D97-AF65-F5344CB8AC3E}">
        <p14:creationId xmlns:p14="http://schemas.microsoft.com/office/powerpoint/2010/main" val="3984900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3C8B07-56BE-3C48-8BC1-4B52A79D9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76D87-1141-E645-BCFA-EB152A6EAD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Suggested 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5D42E-F856-364E-82E6-CAF77DAB2E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800" dirty="0"/>
              <a:t>Hoy, W., &amp; Tarter, C. (3</a:t>
            </a:r>
            <a:r>
              <a:rPr lang="en-US" sz="1800" baseline="30000" dirty="0"/>
              <a:t>rd</a:t>
            </a:r>
            <a:r>
              <a:rPr lang="en-US" sz="1800" dirty="0"/>
              <a:t> Ed.) (2008). </a:t>
            </a:r>
            <a:r>
              <a:rPr lang="en-US" sz="1800" i="1" dirty="0"/>
              <a:t>Administrators solving the problems of practice</a:t>
            </a:r>
            <a:r>
              <a:rPr lang="en-US" sz="1800" dirty="0"/>
              <a:t>. Boston, MA: Pearson Education.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Hammond, J., Keeney, R., &amp; </a:t>
            </a:r>
            <a:r>
              <a:rPr lang="en-US" sz="1800" dirty="0" err="1"/>
              <a:t>Raiffa</a:t>
            </a:r>
            <a:r>
              <a:rPr lang="en-US" sz="1800" dirty="0"/>
              <a:t>, H. (1999). </a:t>
            </a:r>
            <a:r>
              <a:rPr lang="en-US" sz="1800" i="1" dirty="0"/>
              <a:t>Smart choices: A practical guide to making better life decisions</a:t>
            </a:r>
            <a:r>
              <a:rPr lang="en-US" sz="1800" dirty="0"/>
              <a:t>. New York, NY: Broadway books.</a:t>
            </a:r>
            <a:br>
              <a:rPr lang="en-US" sz="18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37152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3C8B07-56BE-3C48-8BC1-4B52A79D9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76D87-1141-E645-BCFA-EB152A6EAD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5D42E-F856-364E-82E6-CAF77DAB2E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400" dirty="0"/>
              <a:t>Hoy, W., &amp; Tarter, C. (3</a:t>
            </a:r>
            <a:r>
              <a:rPr lang="en-US" sz="1400" baseline="30000" dirty="0"/>
              <a:t>rd</a:t>
            </a:r>
            <a:r>
              <a:rPr lang="en-US" sz="1400" dirty="0"/>
              <a:t> Ed.) (2008). </a:t>
            </a:r>
            <a:r>
              <a:rPr lang="en-US" sz="1400" i="1" dirty="0"/>
              <a:t>Administrators solving the problems of practice</a:t>
            </a:r>
            <a:r>
              <a:rPr lang="en-US" sz="1400" dirty="0"/>
              <a:t>. Boston, MA: Pearson Education.</a:t>
            </a:r>
            <a:br>
              <a:rPr lang="en-US" sz="1400" dirty="0"/>
            </a:br>
            <a:endParaRPr lang="en-US" sz="1400" dirty="0"/>
          </a:p>
          <a:p>
            <a:r>
              <a:rPr lang="en-US" sz="1400" dirty="0"/>
              <a:t>Laury, D. (2019). </a:t>
            </a:r>
            <a:r>
              <a:rPr lang="en-US" sz="1400" i="1" dirty="0"/>
              <a:t>A Perspective of a Deaf Academic Leader’s Framework for Decision Making in Higher ED for the Deaf</a:t>
            </a:r>
            <a:r>
              <a:rPr lang="en-US" sz="1400" dirty="0"/>
              <a:t>. Submission paper for Review.</a:t>
            </a:r>
            <a:br>
              <a:rPr lang="en-US" sz="1400" dirty="0"/>
            </a:br>
            <a:endParaRPr lang="en-US" sz="1400" dirty="0"/>
          </a:p>
          <a:p>
            <a:r>
              <a:rPr lang="en-US" sz="1400" dirty="0" err="1"/>
              <a:t>Noppe</a:t>
            </a:r>
            <a:r>
              <a:rPr lang="en-US" sz="1400" dirty="0"/>
              <a:t>, R., </a:t>
            </a:r>
            <a:r>
              <a:rPr lang="en-US" sz="1400" dirty="0" err="1"/>
              <a:t>Yager</a:t>
            </a:r>
            <a:r>
              <a:rPr lang="en-US" sz="1400" dirty="0"/>
              <a:t>, S., Webb, C., &amp; Sheng, B. (2013). Decision-making and problem-solving practices of Superintendents confronted by district dilemmas. </a:t>
            </a:r>
            <a:r>
              <a:rPr lang="en-US" sz="1400" i="1" dirty="0"/>
              <a:t>NCPEA International Journal of Educational Leadership Preparation, 8</a:t>
            </a:r>
            <a:r>
              <a:rPr lang="en-US" sz="1400" dirty="0"/>
              <a:t>(1), 1-18. ISSN: 2155-9635.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15086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C7E37B-DCD5-C647-9F06-9AA34F79C8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5768" y="659397"/>
            <a:ext cx="8692464" cy="939800"/>
          </a:xfrm>
        </p:spPr>
        <p:txBody>
          <a:bodyPr/>
          <a:lstStyle/>
          <a:p>
            <a:r>
              <a:rPr lang="en-US" sz="4000" dirty="0"/>
              <a:t>Questions</a:t>
            </a:r>
          </a:p>
          <a:p>
            <a:r>
              <a:rPr lang="en-US" sz="4000" dirty="0"/>
              <a:t>		</a:t>
            </a:r>
            <a:r>
              <a:rPr lang="en-US" sz="3200" dirty="0"/>
              <a:t>Please don’t forget the evaluation</a:t>
            </a:r>
          </a:p>
          <a:p>
            <a:r>
              <a:rPr lang="en-US" sz="4000" dirty="0"/>
              <a:t>				Thank you!</a:t>
            </a:r>
          </a:p>
          <a:p>
            <a:endParaRPr lang="en-US" sz="2400" dirty="0"/>
          </a:p>
          <a:p>
            <a:r>
              <a:rPr lang="en-US" sz="2400" dirty="0"/>
              <a:t>Email: </a:t>
            </a:r>
            <a:r>
              <a:rPr lang="en-US" sz="2400" dirty="0">
                <a:hlinkClick r:id="rId2"/>
              </a:rPr>
              <a:t>djlnet@rit.edu</a:t>
            </a:r>
            <a:r>
              <a:rPr lang="en-US" sz="2400" dirty="0"/>
              <a:t> or  </a:t>
            </a:r>
            <a:r>
              <a:rPr lang="en-US" sz="2400" dirty="0">
                <a:hlinkClick r:id="rId3"/>
              </a:rPr>
              <a:t>Dino@mail.rit.edu</a:t>
            </a:r>
            <a:r>
              <a:rPr lang="en-US" sz="2400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551C8C-F285-6842-B03D-F276E0781F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4151730"/>
            <a:ext cx="9144000" cy="10509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420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404A58-5D4F-8140-99AE-BB7A7A0EE4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Fast Fact</a:t>
            </a:r>
          </a:p>
          <a:p>
            <a:r>
              <a:rPr lang="en-US" dirty="0"/>
              <a:t>2018-2019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607AA-4305-FF4A-AB7C-16DD7077CA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52528" y="959535"/>
            <a:ext cx="5644000" cy="467178"/>
          </a:xfrm>
        </p:spPr>
        <p:txBody>
          <a:bodyPr/>
          <a:lstStyle/>
          <a:p>
            <a:r>
              <a:rPr lang="en-US" dirty="0"/>
              <a:t>RIT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34DAED-18E9-D24E-87B2-7972C11EF7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46525" y="1399528"/>
            <a:ext cx="5897475" cy="2626192"/>
          </a:xfrm>
        </p:spPr>
        <p:txBody>
          <a:bodyPr/>
          <a:lstStyle/>
          <a:p>
            <a:r>
              <a:rPr lang="en-US" sz="1600" dirty="0"/>
              <a:t>Founded 1829, private – coeducational university</a:t>
            </a:r>
          </a:p>
          <a:p>
            <a:r>
              <a:rPr lang="en-US" sz="1600" dirty="0"/>
              <a:t>RIT student body</a:t>
            </a:r>
            <a:endParaRPr lang="en-US" sz="2400" dirty="0"/>
          </a:p>
          <a:p>
            <a:pPr lvl="1"/>
            <a:r>
              <a:rPr lang="en-US" sz="1600" dirty="0"/>
              <a:t>15,946 undergraduates : 3,101 graduates</a:t>
            </a:r>
          </a:p>
          <a:p>
            <a:pPr lvl="1"/>
            <a:r>
              <a:rPr lang="en-US" sz="1600" dirty="0"/>
              <a:t>Male 12,444 : Female 6,603 (Total: 19,047)</a:t>
            </a:r>
          </a:p>
          <a:p>
            <a:pPr lvl="1"/>
            <a:r>
              <a:rPr lang="en-US" sz="1600" b="1" dirty="0"/>
              <a:t>1,200 students are deaf.</a:t>
            </a:r>
          </a:p>
          <a:p>
            <a:r>
              <a:rPr lang="en-US" sz="1600" dirty="0"/>
              <a:t>Faculty/staff body</a:t>
            </a:r>
          </a:p>
          <a:p>
            <a:pPr lvl="1"/>
            <a:r>
              <a:rPr lang="en-US" sz="1600" dirty="0"/>
              <a:t>1,109 F/T, 22 P/T, 368 adjuncts</a:t>
            </a:r>
          </a:p>
          <a:p>
            <a:pPr lvl="1"/>
            <a:r>
              <a:rPr lang="en-US" sz="1600" dirty="0"/>
              <a:t>2,515 staffs</a:t>
            </a:r>
          </a:p>
          <a:p>
            <a:pPr lvl="1"/>
            <a:r>
              <a:rPr lang="en-US" sz="1600" dirty="0"/>
              <a:t>Total = 4.014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56BEAF-B222-BD43-B3C5-7FB014C816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67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404A58-5D4F-8140-99AE-BB7A7A0EE4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607AA-4305-FF4A-AB7C-16DD7077CA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52528" y="959535"/>
            <a:ext cx="5644000" cy="467178"/>
          </a:xfrm>
        </p:spPr>
        <p:txBody>
          <a:bodyPr/>
          <a:lstStyle/>
          <a:p>
            <a:r>
              <a:rPr lang="en-US" dirty="0"/>
              <a:t>Dino J. Laury, </a:t>
            </a:r>
            <a:r>
              <a:rPr lang="en-US" dirty="0" err="1"/>
              <a:t>Ed.D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34DAED-18E9-D24E-87B2-7972C11EF7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46525" y="1399528"/>
            <a:ext cx="5897475" cy="2626192"/>
          </a:xfrm>
        </p:spPr>
        <p:txBody>
          <a:bodyPr/>
          <a:lstStyle/>
          <a:p>
            <a:r>
              <a:rPr lang="en-US" sz="1600" dirty="0"/>
              <a:t>Eleventh year as a department chairperson</a:t>
            </a:r>
            <a:br>
              <a:rPr lang="en-US" sz="1600" dirty="0"/>
            </a:br>
            <a:endParaRPr lang="en-US" sz="1600" dirty="0"/>
          </a:p>
          <a:p>
            <a:r>
              <a:rPr lang="en-US" sz="1600" dirty="0"/>
              <a:t>Second presentation at ACC (first one, 2012)</a:t>
            </a:r>
            <a:br>
              <a:rPr lang="en-US" sz="1600" dirty="0"/>
            </a:br>
            <a:endParaRPr lang="en-US" sz="1600" dirty="0"/>
          </a:p>
          <a:p>
            <a:r>
              <a:rPr lang="en-US" sz="1600" dirty="0"/>
              <a:t>Doctor of Education, Educational Leadership, </a:t>
            </a:r>
            <a:br>
              <a:rPr lang="en-US" sz="1600" dirty="0"/>
            </a:br>
            <a:r>
              <a:rPr lang="en-US" sz="1600" dirty="0"/>
              <a:t>    University of Rochester, May 2016</a:t>
            </a:r>
            <a:br>
              <a:rPr lang="en-US" sz="1600" dirty="0"/>
            </a:br>
            <a:endParaRPr lang="en-US" sz="1600" dirty="0"/>
          </a:p>
          <a:p>
            <a:r>
              <a:rPr lang="en-US" sz="1600" b="1" dirty="0"/>
              <a:t>Interests:</a:t>
            </a:r>
            <a:r>
              <a:rPr lang="en-US" sz="1600" dirty="0"/>
              <a:t> Decision making, program evaluation,</a:t>
            </a:r>
            <a:br>
              <a:rPr lang="en-US" sz="1600" dirty="0"/>
            </a:br>
            <a:r>
              <a:rPr lang="en-US" sz="1600" dirty="0"/>
              <a:t>    educational leadership, shared governance, curriculum</a:t>
            </a:r>
            <a:br>
              <a:rPr lang="en-US" sz="1600" dirty="0"/>
            </a:br>
            <a:r>
              <a:rPr lang="en-US" sz="1600" dirty="0"/>
              <a:t>    development, and faculty-student interaction.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56BEAF-B222-BD43-B3C5-7FB014C816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3C8B07-56BE-3C48-8BC1-4B52A79D9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76D87-1141-E645-BCFA-EB152A6EAD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Chairs and Decision Making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5D42E-F856-364E-82E6-CAF77DAB2E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000" dirty="0"/>
              <a:t>Chairs are </a:t>
            </a:r>
            <a:r>
              <a:rPr lang="en-US" sz="2000" u="sng" dirty="0"/>
              <a:t>scrutinized</a:t>
            </a:r>
            <a:r>
              <a:rPr lang="en-US" sz="2000" dirty="0"/>
              <a:t> from day 1 on the job! 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Decision making is difficult because </a:t>
            </a:r>
            <a:r>
              <a:rPr lang="en-US" sz="2000" i="1" dirty="0"/>
              <a:t>issues are complicated </a:t>
            </a:r>
            <a:r>
              <a:rPr lang="en-US" sz="2000" dirty="0"/>
              <a:t>and humans tend to take the </a:t>
            </a:r>
            <a:r>
              <a:rPr lang="en-US" sz="2000" i="1" dirty="0"/>
              <a:t>path of least resistance</a:t>
            </a:r>
            <a:r>
              <a:rPr lang="en-US" sz="2000" dirty="0"/>
              <a:t>. 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Goal is to improve your process, not the end results.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887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3C8B07-56BE-3C48-8BC1-4B52A79D9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76D87-1141-E645-BCFA-EB152A6EAD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Better Practice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5D42E-F856-364E-82E6-CAF77DAB2E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Proposed framework </a:t>
            </a:r>
            <a:br>
              <a:rPr lang="en-US" dirty="0"/>
            </a:br>
            <a:endParaRPr lang="en-US" dirty="0"/>
          </a:p>
          <a:p>
            <a:r>
              <a:rPr lang="en-US" dirty="0"/>
              <a:t>A chart of decision-making models and details</a:t>
            </a:r>
            <a:br>
              <a:rPr lang="en-US" dirty="0"/>
            </a:br>
            <a:endParaRPr lang="en-US" dirty="0"/>
          </a:p>
          <a:p>
            <a:r>
              <a:rPr lang="en-US" dirty="0"/>
              <a:t>Discuss case studies</a:t>
            </a:r>
          </a:p>
        </p:txBody>
      </p:sp>
    </p:spTree>
    <p:extLst>
      <p:ext uri="{BB962C8B-B14F-4D97-AF65-F5344CB8AC3E}">
        <p14:creationId xmlns:p14="http://schemas.microsoft.com/office/powerpoint/2010/main" val="373433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695288" y="981266"/>
            <a:ext cx="3584438" cy="319974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40E83E-2BCA-B048-904D-812EA223DD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1801986" y="886673"/>
            <a:ext cx="5371042" cy="31336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096" y="2449686"/>
            <a:ext cx="1700931" cy="3048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60945" y="1994650"/>
            <a:ext cx="1305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Decision Model Selection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3946" y="1254738"/>
            <a:ext cx="1696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Deaf lens of an educational leader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99966" y="608545"/>
            <a:ext cx="60638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1. </a:t>
            </a:r>
            <a:r>
              <a:rPr lang="en-US" sz="1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Laury’s</a:t>
            </a: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Proposal of Deaf Lens' Decision Making Framework (Laury, 2019)</a:t>
            </a:r>
            <a:endParaRPr lang="en-US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Elbow Connector 17"/>
          <p:cNvCxnSpPr/>
          <p:nvPr/>
        </p:nvCxnSpPr>
        <p:spPr>
          <a:xfrm>
            <a:off x="1768904" y="1412590"/>
            <a:ext cx="1031052" cy="58206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3946" y="2328464"/>
            <a:ext cx="1589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1. Can substitute with a different lens (CRT, Queer, Feminism, Positivism, etc.)</a:t>
            </a:r>
          </a:p>
          <a:p>
            <a:endParaRPr lang="en-US" sz="1050" dirty="0"/>
          </a:p>
          <a:p>
            <a:r>
              <a:rPr lang="en-US" sz="1050" dirty="0"/>
              <a:t>2. Different leadership and management styles.</a:t>
            </a:r>
          </a:p>
        </p:txBody>
      </p:sp>
      <p:cxnSp>
        <p:nvCxnSpPr>
          <p:cNvPr id="21" name="Straight Arrow Connector 20"/>
          <p:cNvCxnSpPr>
            <a:stCxn id="19" idx="0"/>
          </p:cNvCxnSpPr>
          <p:nvPr/>
        </p:nvCxnSpPr>
        <p:spPr>
          <a:xfrm flipH="1" flipV="1">
            <a:off x="1122506" y="1703620"/>
            <a:ext cx="16022" cy="624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3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3BF123-9DE8-F746-AE2F-C10BF6A58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766A4-D935-264A-A835-D7208E397B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DM Models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6109B-F46A-8441-B902-46C51E1A0B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dirty="0"/>
              <a:t>Hoy &amp; Tarter (2008) illustrated common decision-making models. </a:t>
            </a:r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Hoy &amp; Tarter (2008) introduced shared decision-making model that includes consensus, consensus-majority, consensus-advisory, and leadership decision sub-models.</a:t>
            </a:r>
            <a:br>
              <a:rPr lang="en-US" sz="1200" dirty="0" smtClean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Goal is to improve your due process, not the end results</a:t>
            </a:r>
            <a:r>
              <a:rPr lang="en-US" sz="1200" dirty="0" smtClean="0"/>
              <a:t>.</a:t>
            </a:r>
            <a:br>
              <a:rPr lang="en-US" sz="1200" dirty="0" smtClean="0"/>
            </a:br>
            <a:endParaRPr lang="en-US" sz="1200" dirty="0" smtClean="0"/>
          </a:p>
          <a:p>
            <a:r>
              <a:rPr lang="en-US" sz="1200" dirty="0" smtClean="0"/>
              <a:t>See </a:t>
            </a:r>
            <a:r>
              <a:rPr lang="en-US" sz="1200" dirty="0"/>
              <a:t>addendum docs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278" y="616054"/>
            <a:ext cx="5523493" cy="4157030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721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3C8B07-56BE-3C48-8BC1-4B52A79D9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76D87-1141-E645-BCFA-EB152A6EAD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5D42E-F856-364E-82E6-CAF77DAB2E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4064" y="1427163"/>
            <a:ext cx="8939936" cy="2674937"/>
          </a:xfrm>
        </p:spPr>
        <p:txBody>
          <a:bodyPr/>
          <a:lstStyle/>
          <a:p>
            <a:r>
              <a:rPr lang="en-US" dirty="0"/>
              <a:t>Case 1: Curriculum developments-multiple departments</a:t>
            </a:r>
          </a:p>
          <a:p>
            <a:r>
              <a:rPr lang="en-US" dirty="0"/>
              <a:t>Case 2: Handling multiple complaints simultaneously </a:t>
            </a:r>
          </a:p>
          <a:p>
            <a:r>
              <a:rPr lang="en-US" dirty="0"/>
              <a:t>Case 3: Sequestration of department budget by 15%</a:t>
            </a:r>
          </a:p>
          <a:p>
            <a:r>
              <a:rPr lang="en-US" dirty="0"/>
              <a:t>Case 4: Promotion denied and recovery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1600" b="0" dirty="0"/>
              <a:t>Note: see addendum docs</a:t>
            </a:r>
          </a:p>
        </p:txBody>
      </p:sp>
    </p:spTree>
    <p:extLst>
      <p:ext uri="{BB962C8B-B14F-4D97-AF65-F5344CB8AC3E}">
        <p14:creationId xmlns:p14="http://schemas.microsoft.com/office/powerpoint/2010/main" val="1132589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 err="1"/>
              <a:t>Noppe</a:t>
            </a:r>
            <a:r>
              <a:rPr lang="en-US" sz="2800" dirty="0"/>
              <a:t> Study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400" dirty="0" err="1"/>
              <a:t>Noppe</a:t>
            </a:r>
            <a:r>
              <a:rPr lang="en-US" sz="1400" dirty="0"/>
              <a:t> &amp; et al. (2013) surveyed (n=) 281 educational leaders (79% male, 21% female) and their preferred approaches.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3076659" y="773113"/>
            <a:ext cx="5743406" cy="336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21024"/>
      </p:ext>
    </p:extLst>
  </p:cSld>
  <p:clrMapOvr>
    <a:masterClrMapping/>
  </p:clrMapOvr>
</p:sld>
</file>

<file path=ppt/theme/theme1.xml><?xml version="1.0" encoding="utf-8"?>
<a:theme xmlns:a="http://schemas.openxmlformats.org/drawingml/2006/main" name="RI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3E0E416E-BCFB-6A4C-84E3-0E1DC25238C6}" vid="{2D8F12A1-EDB1-254F-A86B-8DC74EC5B5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</TotalTime>
  <Words>315</Words>
  <Application>Microsoft Office PowerPoint</Application>
  <PresentationFormat>On-screen Show (16:9)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MS Gothic</vt:lpstr>
      <vt:lpstr>Arial</vt:lpstr>
      <vt:lpstr>Calibri</vt:lpstr>
      <vt:lpstr>Courier New</vt:lpstr>
      <vt:lpstr>Georgia</vt:lpstr>
      <vt:lpstr>Times New Roman</vt:lpstr>
      <vt:lpstr>RIT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Gartley</dc:creator>
  <cp:lastModifiedBy>Dino Laury (Lauria)</cp:lastModifiedBy>
  <cp:revision>33</cp:revision>
  <cp:lastPrinted>2018-04-25T02:50:23Z</cp:lastPrinted>
  <dcterms:created xsi:type="dcterms:W3CDTF">2018-06-29T18:36:28Z</dcterms:created>
  <dcterms:modified xsi:type="dcterms:W3CDTF">2019-02-12T15:39:04Z</dcterms:modified>
</cp:coreProperties>
</file>