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9" r:id="rId4"/>
    <p:sldId id="258" r:id="rId5"/>
    <p:sldId id="271" r:id="rId6"/>
    <p:sldId id="259" r:id="rId7"/>
    <p:sldId id="261" r:id="rId8"/>
    <p:sldId id="267" r:id="rId9"/>
    <p:sldId id="268" r:id="rId10"/>
    <p:sldId id="265" r:id="rId11"/>
    <p:sldId id="266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70"/>
            <p14:sldId id="269"/>
            <p14:sldId id="258"/>
            <p14:sldId id="271"/>
            <p14:sldId id="259"/>
            <p14:sldId id="261"/>
            <p14:sldId id="267"/>
            <p14:sldId id="268"/>
            <p14:sldId id="265"/>
            <p14:sldId id="26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9" autoAdjust="0"/>
    <p:restoredTop sz="89443"/>
  </p:normalViewPr>
  <p:slideViewPr>
    <p:cSldViewPr snapToGrid="0" snapToObjects="1">
      <p:cViewPr varScale="1">
        <p:scale>
          <a:sx n="152" d="100"/>
          <a:sy n="152" d="100"/>
        </p:scale>
        <p:origin x="900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5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"/>
            <a:ext cx="9144000" cy="514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147" y="3287403"/>
            <a:ext cx="5793028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8147" y="3670550"/>
            <a:ext cx="5793027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0" y="956788"/>
            <a:ext cx="7613816" cy="230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7786" y="81574"/>
            <a:ext cx="438810" cy="1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61913" indent="-290513"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 marL="630238" indent="-290513">
              <a:buFont typeface="Courier New" panose="02070309020205020404" pitchFamily="49" charset="0"/>
              <a:buChar char="o"/>
              <a:tabLst/>
              <a:defRPr sz="2000"/>
            </a:lvl2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EF6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no@mail.rit.edu" TargetMode="External"/><Relationship Id="rId2" Type="http://schemas.openxmlformats.org/officeDocument/2006/relationships/hyperlink" Target="mailto:djlnet@rit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8569A-4329-784B-9918-97A12C4A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Dino J. Laury, </a:t>
            </a:r>
            <a:r>
              <a:rPr lang="en-US" dirty="0" err="1"/>
              <a:t>Ed.D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692E-9A06-B54E-8508-C69988A54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Feb 7-8,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08C53-93A8-3540-9BA3-956260E16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6C98-4B85-AB4D-B6CF-956E25B2E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5092" y="669350"/>
            <a:ext cx="7613816" cy="2305039"/>
          </a:xfrm>
        </p:spPr>
        <p:txBody>
          <a:bodyPr/>
          <a:lstStyle/>
          <a:p>
            <a:pPr algn="ctr"/>
            <a:r>
              <a:rPr lang="en-US" sz="4000" dirty="0"/>
              <a:t>ACC Houston 2019</a:t>
            </a:r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Best Practices: </a:t>
            </a:r>
          </a:p>
          <a:p>
            <a:pPr algn="ctr"/>
            <a:r>
              <a:rPr lang="en-US" sz="2800" dirty="0"/>
              <a:t>Administrative Chairs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Suggested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Hoy, W., &amp; Tarter, C. (3</a:t>
            </a:r>
            <a:r>
              <a:rPr lang="en-US" sz="1800" baseline="30000" dirty="0"/>
              <a:t>rd</a:t>
            </a:r>
            <a:r>
              <a:rPr lang="en-US" sz="1800" dirty="0"/>
              <a:t> Ed.) (2008). </a:t>
            </a:r>
            <a:r>
              <a:rPr lang="en-US" sz="1800" i="1" dirty="0"/>
              <a:t>Administrators solving the problems of practice</a:t>
            </a:r>
            <a:r>
              <a:rPr lang="en-US" sz="1800" dirty="0"/>
              <a:t>. Boston, MA: Pearson Education.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Hammond, J., Keeney, R., &amp; </a:t>
            </a:r>
            <a:r>
              <a:rPr lang="en-US" sz="1800" dirty="0" err="1"/>
              <a:t>Raiffa</a:t>
            </a:r>
            <a:r>
              <a:rPr lang="en-US" sz="1800" dirty="0"/>
              <a:t>, H. (1999). </a:t>
            </a:r>
            <a:r>
              <a:rPr lang="en-US" sz="1800" i="1" dirty="0"/>
              <a:t>Smart choices: A practical guide to making better life decisions</a:t>
            </a:r>
            <a:r>
              <a:rPr lang="en-US" sz="1800" dirty="0"/>
              <a:t>. New York, NY: Broadway books.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71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/>
              <a:t>Hoy, W., &amp; Tarter, C. (3</a:t>
            </a:r>
            <a:r>
              <a:rPr lang="en-US" sz="1400" baseline="30000" dirty="0"/>
              <a:t>rd</a:t>
            </a:r>
            <a:r>
              <a:rPr lang="en-US" sz="1400" dirty="0"/>
              <a:t> Ed.) (2008). </a:t>
            </a:r>
            <a:r>
              <a:rPr lang="en-US" sz="1400" i="1" dirty="0"/>
              <a:t>Administrators solving the problems of practice</a:t>
            </a:r>
            <a:r>
              <a:rPr lang="en-US" sz="1400" dirty="0"/>
              <a:t>. Boston, MA: Pearson Education.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Laury, D. (2019). </a:t>
            </a:r>
            <a:r>
              <a:rPr lang="en-US" sz="1400" i="1" dirty="0"/>
              <a:t>A Perspective of a Deaf Academic Leader’s Framework for Decision Making in Higher ED for the Deaf</a:t>
            </a:r>
            <a:r>
              <a:rPr lang="en-US" sz="1400" dirty="0"/>
              <a:t>. Submission paper for Review.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 err="1"/>
              <a:t>Noppe</a:t>
            </a:r>
            <a:r>
              <a:rPr lang="en-US" sz="1400" dirty="0"/>
              <a:t>, R., </a:t>
            </a:r>
            <a:r>
              <a:rPr lang="en-US" sz="1400" dirty="0" err="1"/>
              <a:t>Yager</a:t>
            </a:r>
            <a:r>
              <a:rPr lang="en-US" sz="1400" dirty="0"/>
              <a:t>, S., Webb, C., &amp; Sheng, B. (2013). Decision-making and problem-solving practices of Superintendents confronted by district dilemmas. </a:t>
            </a:r>
            <a:r>
              <a:rPr lang="en-US" sz="1400" i="1" dirty="0"/>
              <a:t>NCPEA International Journal of Educational Leadership Preparation, 8</a:t>
            </a:r>
            <a:r>
              <a:rPr lang="en-US" sz="1400" dirty="0"/>
              <a:t>(1), 1-18. ISSN: 2155-9635.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508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7E37B-DCD5-C647-9F06-9AA34F79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768" y="659397"/>
            <a:ext cx="8692464" cy="939800"/>
          </a:xfrm>
        </p:spPr>
        <p:txBody>
          <a:bodyPr/>
          <a:lstStyle/>
          <a:p>
            <a:r>
              <a:rPr lang="en-US" sz="4000" dirty="0"/>
              <a:t>Questions</a:t>
            </a:r>
          </a:p>
          <a:p>
            <a:r>
              <a:rPr lang="en-US" sz="4000" dirty="0"/>
              <a:t>		</a:t>
            </a:r>
            <a:r>
              <a:rPr lang="en-US" sz="3200" dirty="0"/>
              <a:t>Please don’t forget the evaluation</a:t>
            </a:r>
          </a:p>
          <a:p>
            <a:r>
              <a:rPr lang="en-US" sz="4000" dirty="0"/>
              <a:t>				Thank you!</a:t>
            </a:r>
          </a:p>
          <a:p>
            <a:endParaRPr lang="en-US" sz="2400" dirty="0"/>
          </a:p>
          <a:p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djlnet@rit.edu</a:t>
            </a:r>
            <a:r>
              <a:rPr lang="en-US" sz="2400" dirty="0"/>
              <a:t> or  </a:t>
            </a:r>
            <a:r>
              <a:rPr lang="en-US" sz="2400" dirty="0">
                <a:hlinkClick r:id="rId3"/>
              </a:rPr>
              <a:t>Dino@mail.rit.edu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1C8C-F285-6842-B03D-F276E0781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151730"/>
            <a:ext cx="9144000" cy="1050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04A58-5D4F-8140-99AE-BB7A7A0EE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Fact</a:t>
            </a:r>
          </a:p>
          <a:p>
            <a:r>
              <a:rPr lang="en-US" dirty="0"/>
              <a:t>2018-2019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07AA-4305-FF4A-AB7C-16DD7077C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2528" y="959535"/>
            <a:ext cx="5644000" cy="467178"/>
          </a:xfrm>
        </p:spPr>
        <p:txBody>
          <a:bodyPr/>
          <a:lstStyle/>
          <a:p>
            <a:r>
              <a:rPr lang="en-US" dirty="0"/>
              <a:t>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4DAED-18E9-D24E-87B2-7972C11EF7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46525" y="1399528"/>
            <a:ext cx="5897475" cy="2626192"/>
          </a:xfrm>
        </p:spPr>
        <p:txBody>
          <a:bodyPr/>
          <a:lstStyle/>
          <a:p>
            <a:r>
              <a:rPr lang="en-US" sz="1600" dirty="0"/>
              <a:t>Founded 1829, private – coeducational university</a:t>
            </a:r>
          </a:p>
          <a:p>
            <a:r>
              <a:rPr lang="en-US" sz="1600" dirty="0"/>
              <a:t>RIT student body</a:t>
            </a:r>
            <a:endParaRPr lang="en-US" sz="2400" dirty="0"/>
          </a:p>
          <a:p>
            <a:pPr lvl="1"/>
            <a:r>
              <a:rPr lang="en-US" sz="1600" dirty="0"/>
              <a:t>15,946 undergraduates : 3,101 graduates</a:t>
            </a:r>
          </a:p>
          <a:p>
            <a:pPr lvl="1"/>
            <a:r>
              <a:rPr lang="en-US" sz="1600" dirty="0"/>
              <a:t>Male 12,444 : Female 6,603 (Total: 19,047)</a:t>
            </a:r>
          </a:p>
          <a:p>
            <a:pPr lvl="1"/>
            <a:r>
              <a:rPr lang="en-US" sz="1600" b="1" dirty="0"/>
              <a:t>1,200 students are deaf.</a:t>
            </a:r>
          </a:p>
          <a:p>
            <a:r>
              <a:rPr lang="en-US" sz="1600" dirty="0"/>
              <a:t>Faculty/staff body</a:t>
            </a:r>
          </a:p>
          <a:p>
            <a:pPr lvl="1"/>
            <a:r>
              <a:rPr lang="en-US" sz="1600" dirty="0"/>
              <a:t>1,109 F/T, 22 P/T, 368 adjuncts</a:t>
            </a:r>
          </a:p>
          <a:p>
            <a:pPr lvl="1"/>
            <a:r>
              <a:rPr lang="en-US" sz="1600" dirty="0"/>
              <a:t>2,515 staffs</a:t>
            </a:r>
          </a:p>
          <a:p>
            <a:pPr lvl="1"/>
            <a:r>
              <a:rPr lang="en-US" sz="1600" dirty="0"/>
              <a:t>Total = 4.014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6BEAF-B222-BD43-B3C5-7FB014C81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04A58-5D4F-8140-99AE-BB7A7A0EE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07AA-4305-FF4A-AB7C-16DD7077C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2528" y="959535"/>
            <a:ext cx="5644000" cy="467178"/>
          </a:xfrm>
        </p:spPr>
        <p:txBody>
          <a:bodyPr/>
          <a:lstStyle/>
          <a:p>
            <a:r>
              <a:rPr lang="en-US" dirty="0"/>
              <a:t>Dino J. Laury, </a:t>
            </a:r>
            <a:r>
              <a:rPr lang="en-US" dirty="0" err="1"/>
              <a:t>Ed.D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4DAED-18E9-D24E-87B2-7972C11EF7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46525" y="1399528"/>
            <a:ext cx="5897475" cy="2626192"/>
          </a:xfrm>
        </p:spPr>
        <p:txBody>
          <a:bodyPr/>
          <a:lstStyle/>
          <a:p>
            <a:r>
              <a:rPr lang="en-US" sz="1600" dirty="0"/>
              <a:t>Eleventh year as a department chairperson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Second presentation at ACC (first one, 2012)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Doctor of Education, Educational Leadership, </a:t>
            </a:r>
            <a:br>
              <a:rPr lang="en-US" sz="1600" dirty="0"/>
            </a:br>
            <a:r>
              <a:rPr lang="en-US" sz="1600" dirty="0"/>
              <a:t>    University of Rochester, May 2016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Interests:</a:t>
            </a:r>
            <a:r>
              <a:rPr lang="en-US" sz="1600" dirty="0"/>
              <a:t> Decision making, program evaluation,</a:t>
            </a:r>
            <a:br>
              <a:rPr lang="en-US" sz="1600" dirty="0"/>
            </a:br>
            <a:r>
              <a:rPr lang="en-US" sz="1600" dirty="0"/>
              <a:t>    educational leadership, shared governance, curriculum</a:t>
            </a:r>
            <a:br>
              <a:rPr lang="en-US" sz="1600" dirty="0"/>
            </a:br>
            <a:r>
              <a:rPr lang="en-US" sz="1600" dirty="0"/>
              <a:t>    development, and faculty-student interaction.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6BEAF-B222-BD43-B3C5-7FB014C81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Chairs and Decision 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Chairs are </a:t>
            </a:r>
            <a:r>
              <a:rPr lang="en-US" sz="2000" u="sng" dirty="0"/>
              <a:t>scrutinized</a:t>
            </a:r>
            <a:r>
              <a:rPr lang="en-US" sz="2000" dirty="0"/>
              <a:t> from day 1 on the job!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Decision making is difficult because </a:t>
            </a:r>
            <a:r>
              <a:rPr lang="en-US" sz="2000" i="1" dirty="0"/>
              <a:t>issues are complicated </a:t>
            </a:r>
            <a:r>
              <a:rPr lang="en-US" sz="2000" dirty="0"/>
              <a:t>and humans tend to take the </a:t>
            </a:r>
            <a:r>
              <a:rPr lang="en-US" sz="2000" i="1" dirty="0"/>
              <a:t>path of least resistance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Goal is to improve your process, not the end results.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8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Better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Proposed framework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chart of decision-making models and details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Discuss case studies</a:t>
            </a:r>
          </a:p>
        </p:txBody>
      </p:sp>
    </p:spTree>
    <p:extLst>
      <p:ext uri="{BB962C8B-B14F-4D97-AF65-F5344CB8AC3E}">
        <p14:creationId xmlns:p14="http://schemas.microsoft.com/office/powerpoint/2010/main" val="373433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95288" y="981266"/>
            <a:ext cx="3584438" cy="31997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0E83E-2BCA-B048-904D-812EA223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801986" y="886673"/>
            <a:ext cx="5371042" cy="3133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96" y="2449686"/>
            <a:ext cx="1700931" cy="304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0945" y="1994650"/>
            <a:ext cx="130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Decision Model Selection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46" y="1254738"/>
            <a:ext cx="169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Deaf lens of an educational leader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9966" y="608545"/>
            <a:ext cx="6063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1.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Laury’s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Proposal of Deaf Lens' Decision Making Framework (Laury, 2019)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768904" y="1412590"/>
            <a:ext cx="1031052" cy="5820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946" y="2328464"/>
            <a:ext cx="158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1. Can substitute with a different lens (CRT, Queer, Feminism, Positivism, etc.)</a:t>
            </a:r>
          </a:p>
          <a:p>
            <a:endParaRPr lang="en-US" sz="1050" dirty="0"/>
          </a:p>
          <a:p>
            <a:r>
              <a:rPr lang="en-US" sz="1050" dirty="0"/>
              <a:t>2. Different leadership and management styles.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1122506" y="1703620"/>
            <a:ext cx="16022" cy="62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3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BF123-9DE8-F746-AE2F-C10BF6A58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766A4-D935-264A-A835-D7208E397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DM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6109B-F46A-8441-B902-46C51E1A0B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Hoy &amp; Tarter (2008) illustrated common decision-making models.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Hoy &amp; Tarter (2008) introduced shared decision-making model that includes consensus, consensus-majority, consensus-advisory, and leadership decision sub-models.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Goal is to improve your due process, not the end results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See </a:t>
            </a:r>
            <a:r>
              <a:rPr lang="en-US" sz="1200" dirty="0"/>
              <a:t>addendum docs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78" y="616054"/>
            <a:ext cx="5523493" cy="41570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2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427163"/>
            <a:ext cx="8939936" cy="2674937"/>
          </a:xfrm>
        </p:spPr>
        <p:txBody>
          <a:bodyPr/>
          <a:lstStyle/>
          <a:p>
            <a:r>
              <a:rPr lang="en-US" dirty="0"/>
              <a:t>Case 1: Curriculum developments-multiple departments</a:t>
            </a:r>
          </a:p>
          <a:p>
            <a:r>
              <a:rPr lang="en-US" dirty="0"/>
              <a:t>Case 2: Handling multiple complaints simultaneously </a:t>
            </a:r>
          </a:p>
          <a:p>
            <a:r>
              <a:rPr lang="en-US" dirty="0"/>
              <a:t>Case 3: Sequestration of department budget by 15%</a:t>
            </a:r>
          </a:p>
          <a:p>
            <a:r>
              <a:rPr lang="en-US" dirty="0"/>
              <a:t>Case 4: Promotion denied and recovery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600" b="0" dirty="0"/>
              <a:t>Note: see addendum docs</a:t>
            </a:r>
          </a:p>
        </p:txBody>
      </p:sp>
    </p:spTree>
    <p:extLst>
      <p:ext uri="{BB962C8B-B14F-4D97-AF65-F5344CB8AC3E}">
        <p14:creationId xmlns:p14="http://schemas.microsoft.com/office/powerpoint/2010/main" val="113258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Noppe</a:t>
            </a:r>
            <a:r>
              <a:rPr lang="en-US" sz="2800" dirty="0"/>
              <a:t>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 err="1"/>
              <a:t>Noppe</a:t>
            </a:r>
            <a:r>
              <a:rPr lang="en-US" sz="1400" dirty="0"/>
              <a:t> &amp; et al. (2013) surveyed (n=) 281 educational leaders (79% male, 21% female) and their preferred approaches.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076659" y="773113"/>
            <a:ext cx="5743406" cy="3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102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3E0E416E-BCFB-6A4C-84E3-0E1DC25238C6}" vid="{2D8F12A1-EDB1-254F-A86B-8DC74EC5B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315</Words>
  <Application>Microsoft Office PowerPoint</Application>
  <PresentationFormat>On-screen Show (16:9)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Gothic</vt:lpstr>
      <vt:lpstr>Arial</vt:lpstr>
      <vt:lpstr>Calibri</vt:lpstr>
      <vt:lpstr>Courier New</vt:lpstr>
      <vt:lpstr>Georgia</vt:lpstr>
      <vt:lpstr>Times New Roman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Dino Laury (Lauria)</cp:lastModifiedBy>
  <cp:revision>33</cp:revision>
  <cp:lastPrinted>2018-04-25T02:50:23Z</cp:lastPrinted>
  <dcterms:created xsi:type="dcterms:W3CDTF">2018-06-29T18:36:28Z</dcterms:created>
  <dcterms:modified xsi:type="dcterms:W3CDTF">2019-02-12T15:39:04Z</dcterms:modified>
</cp:coreProperties>
</file>