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8" r:id="rId3"/>
    <p:sldId id="286" r:id="rId4"/>
    <p:sldId id="262" r:id="rId5"/>
    <p:sldId id="260" r:id="rId6"/>
    <p:sldId id="287" r:id="rId7"/>
    <p:sldId id="288" r:id="rId8"/>
    <p:sldId id="289" r:id="rId9"/>
    <p:sldId id="290" r:id="rId10"/>
    <p:sldId id="283" r:id="rId11"/>
    <p:sldId id="291" r:id="rId12"/>
    <p:sldId id="292" r:id="rId13"/>
    <p:sldId id="293" r:id="rId14"/>
    <p:sldId id="294" r:id="rId15"/>
    <p:sldId id="295" r:id="rId16"/>
    <p:sldId id="284" r:id="rId17"/>
    <p:sldId id="296" r:id="rId18"/>
    <p:sldId id="297" r:id="rId19"/>
    <p:sldId id="298" r:id="rId20"/>
    <p:sldId id="299" r:id="rId21"/>
    <p:sldId id="300" r:id="rId22"/>
    <p:sldId id="285" r:id="rId23"/>
    <p:sldId id="301" r:id="rId24"/>
    <p:sldId id="302" r:id="rId25"/>
    <p:sldId id="303" r:id="rId26"/>
    <p:sldId id="304" r:id="rId27"/>
    <p:sldId id="305" r:id="rId28"/>
    <p:sldId id="263" r:id="rId29"/>
    <p:sldId id="306" r:id="rId30"/>
    <p:sldId id="27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n, Brett Butler" userId="a9458c98-acbe-457a-b434-141ac0f7bc52" providerId="ADAL" clId="{682051EB-E0DD-4B01-AEE8-6A11B35A1EB4}"/>
    <pc:docChg chg="addSld modSld">
      <pc:chgData name="Cain, Brett Butler" userId="a9458c98-acbe-457a-b434-141ac0f7bc52" providerId="ADAL" clId="{682051EB-E0DD-4B01-AEE8-6A11B35A1EB4}" dt="2023-02-06T16:15:14.056" v="21" actId="1076"/>
      <pc:docMkLst>
        <pc:docMk/>
      </pc:docMkLst>
      <pc:sldChg chg="addSp modSp add">
        <pc:chgData name="Cain, Brett Butler" userId="a9458c98-acbe-457a-b434-141ac0f7bc52" providerId="ADAL" clId="{682051EB-E0DD-4B01-AEE8-6A11B35A1EB4}" dt="2023-02-06T16:15:14.056" v="21" actId="1076"/>
        <pc:sldMkLst>
          <pc:docMk/>
          <pc:sldMk cId="1898158237" sldId="306"/>
        </pc:sldMkLst>
        <pc:spChg chg="mod">
          <ac:chgData name="Cain, Brett Butler" userId="a9458c98-acbe-457a-b434-141ac0f7bc52" providerId="ADAL" clId="{682051EB-E0DD-4B01-AEE8-6A11B35A1EB4}" dt="2023-02-06T16:14:13.922" v="15" actId="20577"/>
          <ac:spMkLst>
            <pc:docMk/>
            <pc:sldMk cId="1898158237" sldId="306"/>
            <ac:spMk id="2" creationId="{9613F5E4-7ED6-4B9C-A43C-CD0C2C80A6F1}"/>
          </ac:spMkLst>
        </pc:spChg>
        <pc:picChg chg="add mod">
          <ac:chgData name="Cain, Brett Butler" userId="a9458c98-acbe-457a-b434-141ac0f7bc52" providerId="ADAL" clId="{682051EB-E0DD-4B01-AEE8-6A11B35A1EB4}" dt="2023-02-06T16:15:14.056" v="21" actId="1076"/>
          <ac:picMkLst>
            <pc:docMk/>
            <pc:sldMk cId="1898158237" sldId="306"/>
            <ac:picMk id="4" creationId="{9E872E87-051B-4D59-9A71-976AA08124C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9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7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820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062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4342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70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322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51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91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25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6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8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9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2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62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3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F14D8-7567-4884-8A9F-0A5A8A7BD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97609"/>
            <a:ext cx="9337743" cy="2262781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Strategies for Establishing Yourself as a Responsible Leader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BCF17-5E5F-40A7-AD58-179A3B3F8B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/>
              <a:t>Butler Cain, Ph.D.</a:t>
            </a:r>
          </a:p>
          <a:p>
            <a:r>
              <a:rPr lang="en-US" sz="2600" dirty="0"/>
              <a:t>Assistant Vice Provost for International Affairs</a:t>
            </a:r>
          </a:p>
          <a:p>
            <a:r>
              <a:rPr lang="en-US" sz="2600" dirty="0"/>
              <a:t>&amp; Director of Global Learning, University of North Alabama</a:t>
            </a:r>
          </a:p>
        </p:txBody>
      </p:sp>
    </p:spTree>
    <p:extLst>
      <p:ext uri="{BB962C8B-B14F-4D97-AF65-F5344CB8AC3E}">
        <p14:creationId xmlns:p14="http://schemas.microsoft.com/office/powerpoint/2010/main" val="3507990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Leadership Reputation among Faculty and Staff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C8043-964B-42A8-9613-589A8DEBB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79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Present faculty and staff requests or concerns to administrators.</a:t>
            </a:r>
          </a:p>
        </p:txBody>
      </p:sp>
    </p:spTree>
    <p:extLst>
      <p:ext uri="{BB962C8B-B14F-4D97-AF65-F5344CB8AC3E}">
        <p14:creationId xmlns:p14="http://schemas.microsoft.com/office/powerpoint/2010/main" val="581257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Advocate for professional colleagues even when you know the answer is likely “no.”</a:t>
            </a:r>
          </a:p>
        </p:txBody>
      </p:sp>
    </p:spTree>
    <p:extLst>
      <p:ext uri="{BB962C8B-B14F-4D97-AF65-F5344CB8AC3E}">
        <p14:creationId xmlns:p14="http://schemas.microsoft.com/office/powerpoint/2010/main" val="406818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Respectfully, but firmly, push back on administrative initiatives that may not be in your program’s best interests.</a:t>
            </a:r>
          </a:p>
        </p:txBody>
      </p:sp>
    </p:spTree>
    <p:extLst>
      <p:ext uri="{BB962C8B-B14F-4D97-AF65-F5344CB8AC3E}">
        <p14:creationId xmlns:p14="http://schemas.microsoft.com/office/powerpoint/2010/main" val="2028453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Be honest with faculty and staff when changes are inevitable, and then lead your colleagues through them.</a:t>
            </a:r>
          </a:p>
        </p:txBody>
      </p:sp>
    </p:spTree>
    <p:extLst>
      <p:ext uri="{BB962C8B-B14F-4D97-AF65-F5344CB8AC3E}">
        <p14:creationId xmlns:p14="http://schemas.microsoft.com/office/powerpoint/2010/main" val="1735112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Actively mentor faculty at all experience levels.</a:t>
            </a:r>
          </a:p>
        </p:txBody>
      </p:sp>
    </p:spTree>
    <p:extLst>
      <p:ext uri="{BB962C8B-B14F-4D97-AF65-F5344CB8AC3E}">
        <p14:creationId xmlns:p14="http://schemas.microsoft.com/office/powerpoint/2010/main" val="1841737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Leadership Reputation among Administrators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C8043-964B-42A8-9613-589A8DEBB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56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Understand the university’s strategic plan(s) and develop academic initiatives that are designed to help achieve those goals.</a:t>
            </a:r>
          </a:p>
        </p:txBody>
      </p:sp>
    </p:spTree>
    <p:extLst>
      <p:ext uri="{BB962C8B-B14F-4D97-AF65-F5344CB8AC3E}">
        <p14:creationId xmlns:p14="http://schemas.microsoft.com/office/powerpoint/2010/main" val="2860372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Show administrators that you have an awareness of issues beyond your program and are willing to accept short-term setbacks for long-term gains.</a:t>
            </a:r>
          </a:p>
        </p:txBody>
      </p:sp>
    </p:spTree>
    <p:extLst>
      <p:ext uri="{BB962C8B-B14F-4D97-AF65-F5344CB8AC3E}">
        <p14:creationId xmlns:p14="http://schemas.microsoft.com/office/powerpoint/2010/main" val="49005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Inform administration about your initiatives without always asking permission to pursue them.</a:t>
            </a:r>
          </a:p>
        </p:txBody>
      </p:sp>
    </p:spTree>
    <p:extLst>
      <p:ext uri="{BB962C8B-B14F-4D97-AF65-F5344CB8AC3E}">
        <p14:creationId xmlns:p14="http://schemas.microsoft.com/office/powerpoint/2010/main" val="206834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E3B6-81CD-449D-88F1-3F0AD815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Workshop Theme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DE69-7BB3-4A3F-BE48-52355E882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535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Establishing a reputation as a responsible leader within higher education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2800" dirty="0"/>
              <a:t>creates opportunities for individuals and programs;</a:t>
            </a:r>
          </a:p>
          <a:p>
            <a:endParaRPr lang="en-US" sz="1200" dirty="0"/>
          </a:p>
          <a:p>
            <a:r>
              <a:rPr lang="en-US" sz="2800" dirty="0"/>
              <a:t>helps build trusting relationships; and </a:t>
            </a:r>
          </a:p>
          <a:p>
            <a:endParaRPr lang="en-US" sz="1200" dirty="0"/>
          </a:p>
          <a:p>
            <a:r>
              <a:rPr lang="en-US" sz="2800" dirty="0"/>
              <a:t>effectively positions people for professional advancement.</a:t>
            </a:r>
          </a:p>
        </p:txBody>
      </p:sp>
    </p:spTree>
    <p:extLst>
      <p:ext uri="{BB962C8B-B14F-4D97-AF65-F5344CB8AC3E}">
        <p14:creationId xmlns:p14="http://schemas.microsoft.com/office/powerpoint/2010/main" val="3121931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Promote the narrative that your successes are also their successes.</a:t>
            </a:r>
          </a:p>
        </p:txBody>
      </p:sp>
    </p:spTree>
    <p:extLst>
      <p:ext uri="{BB962C8B-B14F-4D97-AF65-F5344CB8AC3E}">
        <p14:creationId xmlns:p14="http://schemas.microsoft.com/office/powerpoint/2010/main" val="1503411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Build allies beyond your academic program by collaborating across departments, colleges, and disciplines.</a:t>
            </a:r>
          </a:p>
        </p:txBody>
      </p:sp>
    </p:spTree>
    <p:extLst>
      <p:ext uri="{BB962C8B-B14F-4D97-AF65-F5344CB8AC3E}">
        <p14:creationId xmlns:p14="http://schemas.microsoft.com/office/powerpoint/2010/main" val="32066159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Future Academic Leaders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C8043-964B-42A8-9613-589A8DEBB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17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Spend time deliberately building and nurturing a culture that values innovation and exploration.</a:t>
            </a:r>
          </a:p>
        </p:txBody>
      </p:sp>
    </p:spTree>
    <p:extLst>
      <p:ext uri="{BB962C8B-B14F-4D97-AF65-F5344CB8AC3E}">
        <p14:creationId xmlns:p14="http://schemas.microsoft.com/office/powerpoint/2010/main" val="21233084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Nominate colleagues for awards and other special recognitions.</a:t>
            </a:r>
          </a:p>
        </p:txBody>
      </p:sp>
    </p:spTree>
    <p:extLst>
      <p:ext uri="{BB962C8B-B14F-4D97-AF65-F5344CB8AC3E}">
        <p14:creationId xmlns:p14="http://schemas.microsoft.com/office/powerpoint/2010/main" val="1661602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Encourage critiques and differences of opinion.</a:t>
            </a:r>
          </a:p>
        </p:txBody>
      </p:sp>
    </p:spTree>
    <p:extLst>
      <p:ext uri="{BB962C8B-B14F-4D97-AF65-F5344CB8AC3E}">
        <p14:creationId xmlns:p14="http://schemas.microsoft.com/office/powerpoint/2010/main" val="20617702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Support faculty and staff as they pursue career opportunities, even if those opportunities are outside of your department.</a:t>
            </a:r>
          </a:p>
        </p:txBody>
      </p:sp>
    </p:spTree>
    <p:extLst>
      <p:ext uri="{BB962C8B-B14F-4D97-AF65-F5344CB8AC3E}">
        <p14:creationId xmlns:p14="http://schemas.microsoft.com/office/powerpoint/2010/main" val="2636874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Be a leader who is present, predictable, and approachable.</a:t>
            </a:r>
          </a:p>
        </p:txBody>
      </p:sp>
    </p:spTree>
    <p:extLst>
      <p:ext uri="{BB962C8B-B14F-4D97-AF65-F5344CB8AC3E}">
        <p14:creationId xmlns:p14="http://schemas.microsoft.com/office/powerpoint/2010/main" val="21488841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635450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 Survey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872E87-051B-4D59-9A71-976AA0812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6901" y="2644626"/>
            <a:ext cx="4213374" cy="421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5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E3B6-81CD-449D-88F1-3F0AD815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Strategy Sections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DE69-7BB3-4A3F-BE48-52355E882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Building a Reputation for Financial Management</a:t>
            </a:r>
          </a:p>
          <a:p>
            <a:endParaRPr lang="en-US" sz="1200" dirty="0"/>
          </a:p>
          <a:p>
            <a:r>
              <a:rPr lang="en-US" sz="2800" dirty="0"/>
              <a:t>Building a Leadership Reputation among Faculty and Staff</a:t>
            </a:r>
          </a:p>
          <a:p>
            <a:endParaRPr lang="en-US" sz="1200" dirty="0"/>
          </a:p>
          <a:p>
            <a:r>
              <a:rPr lang="en-US" sz="2800" dirty="0"/>
              <a:t>Building a Leadership Reputation among Administrators</a:t>
            </a:r>
          </a:p>
          <a:p>
            <a:endParaRPr lang="en-US" sz="1300" dirty="0"/>
          </a:p>
          <a:p>
            <a:r>
              <a:rPr lang="en-US" sz="2800" dirty="0"/>
              <a:t>Supporting Future Academic Leaders</a:t>
            </a:r>
          </a:p>
        </p:txBody>
      </p:sp>
    </p:spTree>
    <p:extLst>
      <p:ext uri="{BB962C8B-B14F-4D97-AF65-F5344CB8AC3E}">
        <p14:creationId xmlns:p14="http://schemas.microsoft.com/office/powerpoint/2010/main" val="39299863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5785E-1ADD-45B0-8C73-E270E65A7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00" dirty="0"/>
              <a:t>Thank You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87BA8D3-B546-4776-80DA-2D3E0727FCB9}"/>
              </a:ext>
            </a:extLst>
          </p:cNvPr>
          <p:cNvSpPr txBox="1">
            <a:spLocks/>
          </p:cNvSpPr>
          <p:nvPr/>
        </p:nvSpPr>
        <p:spPr>
          <a:xfrm>
            <a:off x="2589213" y="3429000"/>
            <a:ext cx="8915399" cy="2474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/>
              <a:t>Butler Cain, Ph.D.</a:t>
            </a:r>
          </a:p>
          <a:p>
            <a:r>
              <a:rPr lang="en-US" sz="2600" dirty="0"/>
              <a:t>Assistant Vice Provost for International Affairs</a:t>
            </a:r>
          </a:p>
          <a:p>
            <a:r>
              <a:rPr lang="en-US" sz="2600" dirty="0"/>
              <a:t>&amp; Director of Global Learning, University of North Alabama</a:t>
            </a:r>
          </a:p>
          <a:p>
            <a:endParaRPr lang="en-US" sz="2600" dirty="0"/>
          </a:p>
          <a:p>
            <a:r>
              <a:rPr lang="en-US" sz="2600" dirty="0"/>
              <a:t>Email: bcain1@una.edu		LinkedIn: Butler Cain</a:t>
            </a:r>
          </a:p>
        </p:txBody>
      </p:sp>
    </p:spTree>
    <p:extLst>
      <p:ext uri="{BB962C8B-B14F-4D97-AF65-F5344CB8AC3E}">
        <p14:creationId xmlns:p14="http://schemas.microsoft.com/office/powerpoint/2010/main" val="1247126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AE3B6-81CD-449D-88F1-3F0AD815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Professional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6DE69-7BB3-4A3F-BE48-52355E882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Invest in other people’s success</a:t>
            </a:r>
          </a:p>
          <a:p>
            <a:pPr lvl="1"/>
            <a:r>
              <a:rPr lang="en-US" sz="2600" dirty="0"/>
              <a:t>Collaborative</a:t>
            </a:r>
          </a:p>
          <a:p>
            <a:pPr lvl="1"/>
            <a:r>
              <a:rPr lang="en-US" sz="2600" dirty="0"/>
              <a:t>Cooperative</a:t>
            </a:r>
          </a:p>
          <a:p>
            <a:pPr lvl="1"/>
            <a:r>
              <a:rPr lang="en-US" sz="2600" dirty="0"/>
              <a:t>Innovative</a:t>
            </a:r>
          </a:p>
          <a:p>
            <a:pPr lvl="1"/>
            <a:endParaRPr lang="en-US" sz="2600" dirty="0"/>
          </a:p>
          <a:p>
            <a:r>
              <a:rPr lang="en-US" sz="2800" dirty="0"/>
              <a:t>The investment returns to you</a:t>
            </a:r>
          </a:p>
        </p:txBody>
      </p:sp>
    </p:spTree>
    <p:extLst>
      <p:ext uri="{BB962C8B-B14F-4D97-AF65-F5344CB8AC3E}">
        <p14:creationId xmlns:p14="http://schemas.microsoft.com/office/powerpoint/2010/main" val="343212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5E4-7ED6-4B9C-A43C-CD0C2C80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Reputation for Financial Management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C8043-964B-42A8-9613-589A8DEBB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4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Make funding requests for smaller projects and then gradually build toward larger ones.</a:t>
            </a:r>
          </a:p>
        </p:txBody>
      </p:sp>
    </p:spTree>
    <p:extLst>
      <p:ext uri="{BB962C8B-B14F-4D97-AF65-F5344CB8AC3E}">
        <p14:creationId xmlns:p14="http://schemas.microsoft.com/office/powerpoint/2010/main" val="350470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Prepare a list of needs, justifications, and plans before asking for financial assistance.</a:t>
            </a:r>
          </a:p>
        </p:txBody>
      </p:sp>
    </p:spTree>
    <p:extLst>
      <p:ext uri="{BB962C8B-B14F-4D97-AF65-F5344CB8AC3E}">
        <p14:creationId xmlns:p14="http://schemas.microsoft.com/office/powerpoint/2010/main" val="281626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Offer to cost share on projects that exceed program budget allocations.</a:t>
            </a:r>
          </a:p>
        </p:txBody>
      </p:sp>
    </p:spTree>
    <p:extLst>
      <p:ext uri="{BB962C8B-B14F-4D97-AF65-F5344CB8AC3E}">
        <p14:creationId xmlns:p14="http://schemas.microsoft.com/office/powerpoint/2010/main" val="4292026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99BB-1B68-4649-B969-119D1A1C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1048E-8190-4123-A5C6-83961CBB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21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Maintain open dialogue with faculty about department or program budget amounts and priorities.</a:t>
            </a:r>
          </a:p>
        </p:txBody>
      </p:sp>
    </p:spTree>
    <p:extLst>
      <p:ext uri="{BB962C8B-B14F-4D97-AF65-F5344CB8AC3E}">
        <p14:creationId xmlns:p14="http://schemas.microsoft.com/office/powerpoint/2010/main" val="368572370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Custom 1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002A0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613</TotalTime>
  <Words>503</Words>
  <Application>Microsoft Office PowerPoint</Application>
  <PresentationFormat>Widescreen</PresentationFormat>
  <Paragraphs>77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Wingdings 3</vt:lpstr>
      <vt:lpstr>Wisp</vt:lpstr>
      <vt:lpstr>Practical Strategies for Establishing Yourself as a Responsible Leader </vt:lpstr>
      <vt:lpstr>Workshop Theme</vt:lpstr>
      <vt:lpstr>Four Strategy Sections</vt:lpstr>
      <vt:lpstr>My Professional Philosophy</vt:lpstr>
      <vt:lpstr>Building a Reputation for Financial Management</vt:lpstr>
      <vt:lpstr>Strategy #1</vt:lpstr>
      <vt:lpstr>Strategy #2</vt:lpstr>
      <vt:lpstr>Strategy #3</vt:lpstr>
      <vt:lpstr>Strategy #4</vt:lpstr>
      <vt:lpstr>Building a Leadership Reputation among Faculty and Staff</vt:lpstr>
      <vt:lpstr>Strategy #1</vt:lpstr>
      <vt:lpstr>Strategy #2</vt:lpstr>
      <vt:lpstr>Strategy #3</vt:lpstr>
      <vt:lpstr>Strategy #4</vt:lpstr>
      <vt:lpstr>Strategy #5</vt:lpstr>
      <vt:lpstr>Building a Leadership Reputation among Administrators</vt:lpstr>
      <vt:lpstr>Strategy #1</vt:lpstr>
      <vt:lpstr>Strategy #2</vt:lpstr>
      <vt:lpstr>Strategy #3</vt:lpstr>
      <vt:lpstr>Strategy #4</vt:lpstr>
      <vt:lpstr>Strategy #5</vt:lpstr>
      <vt:lpstr>Supporting Future Academic Leaders</vt:lpstr>
      <vt:lpstr>Strategy #1</vt:lpstr>
      <vt:lpstr>Strategy #2</vt:lpstr>
      <vt:lpstr>Strategy #3</vt:lpstr>
      <vt:lpstr>Strategy #4</vt:lpstr>
      <vt:lpstr>Strategy #5</vt:lpstr>
      <vt:lpstr>Discussion</vt:lpstr>
      <vt:lpstr>Feedback Survey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Strategies for  Professional Communication</dc:title>
  <dc:creator>Cain, Brett Butler</dc:creator>
  <cp:lastModifiedBy>Cain, Brett Butler</cp:lastModifiedBy>
  <cp:revision>54</cp:revision>
  <dcterms:created xsi:type="dcterms:W3CDTF">2022-10-16T13:59:31Z</dcterms:created>
  <dcterms:modified xsi:type="dcterms:W3CDTF">2023-02-06T16:17:18Z</dcterms:modified>
</cp:coreProperties>
</file>