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1.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2"/>
  </p:notesMasterIdLst>
  <p:sldIdLst>
    <p:sldId id="256" r:id="rId2"/>
    <p:sldId id="266" r:id="rId3"/>
    <p:sldId id="258" r:id="rId4"/>
    <p:sldId id="259" r:id="rId5"/>
    <p:sldId id="260" r:id="rId6"/>
    <p:sldId id="262" r:id="rId7"/>
    <p:sldId id="267" r:id="rId8"/>
    <p:sldId id="263" r:id="rId9"/>
    <p:sldId id="265" r:id="rId10"/>
    <p:sldId id="264" r:id="rId1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ltz, Rebecca" initials="KR" lastIdx="2" clrIdx="0">
    <p:extLst>
      <p:ext uri="{19B8F6BF-5375-455C-9EA6-DF929625EA0E}">
        <p15:presenceInfo xmlns:p15="http://schemas.microsoft.com/office/powerpoint/2012/main" userId="S::r46q854@msu.montana.edu::e4d22c77-1607-4388-b24d-6819243e65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C60318-8463-4CF6-9B08-584E4DBFDCAE}" v="109" dt="2019-10-24T01:43:01.714"/>
    <p1510:client id="{1BF0603C-AE09-4463-853B-B1C683337220}" v="255" dt="2019-10-25T00:52:51.102"/>
    <p1510:client id="{8AEF9E6A-C106-423B-A6F9-60018773972A}" v="141" dt="2019-10-22T03:31:22.799"/>
    <p1510:client id="{A3E520EB-EFEF-4B02-A932-0AB7B34BB560}" v="280" dt="2019-10-24T02:15:48.5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3" autoAdjust="0"/>
    <p:restoredTop sz="78476" autoAdjust="0"/>
  </p:normalViewPr>
  <p:slideViewPr>
    <p:cSldViewPr snapToGrid="0">
      <p:cViewPr varScale="1">
        <p:scale>
          <a:sx n="100" d="100"/>
          <a:sy n="100" d="100"/>
        </p:scale>
        <p:origin x="114" y="12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p:scale>
          <a:sx n="100" d="100"/>
          <a:sy n="100" d="100"/>
        </p:scale>
        <p:origin x="350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7-10T16:09:30.303" idx="1">
    <p:pos x="10" y="10"/>
    <p:text/>
    <p:extLst>
      <p:ext uri="{C676402C-5697-4E1C-873F-D02D1690AC5C}">
        <p15:threadingInfo xmlns:p15="http://schemas.microsoft.com/office/powerpoint/2012/main" timeZoneBias="36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B2130D-6AB9-4FF7-901E-21B43C3FD9E6}"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9E3D2716-97C0-406C-8A83-63B3A630C55A}">
      <dgm:prSet/>
      <dgm:spPr/>
      <dgm:t>
        <a:bodyPr/>
        <a:lstStyle/>
        <a:p>
          <a:r>
            <a:rPr lang="en-US" dirty="0"/>
            <a:t>Structural</a:t>
          </a:r>
        </a:p>
      </dgm:t>
    </dgm:pt>
    <dgm:pt modelId="{783661C6-2BB3-4764-8D36-55D14AE9EE82}" type="parTrans" cxnId="{B383D32C-4602-430A-8B11-0CD4A9B9D5E7}">
      <dgm:prSet/>
      <dgm:spPr/>
      <dgm:t>
        <a:bodyPr/>
        <a:lstStyle/>
        <a:p>
          <a:endParaRPr lang="en-US"/>
        </a:p>
      </dgm:t>
    </dgm:pt>
    <dgm:pt modelId="{0F069C0E-8627-4CE1-A525-C202DF18AB2F}" type="sibTrans" cxnId="{B383D32C-4602-430A-8B11-0CD4A9B9D5E7}">
      <dgm:prSet/>
      <dgm:spPr/>
      <dgm:t>
        <a:bodyPr/>
        <a:lstStyle/>
        <a:p>
          <a:endParaRPr lang="en-US"/>
        </a:p>
      </dgm:t>
    </dgm:pt>
    <dgm:pt modelId="{7EAE047C-5D93-4970-BD66-CB9F6CF76466}">
      <dgm:prSet/>
      <dgm:spPr/>
      <dgm:t>
        <a:bodyPr/>
        <a:lstStyle/>
        <a:p>
          <a:r>
            <a:rPr lang="en-US"/>
            <a:t>Human Resource</a:t>
          </a:r>
        </a:p>
      </dgm:t>
    </dgm:pt>
    <dgm:pt modelId="{74C56D65-45A2-4CE2-A69B-B80AE49BAD9C}" type="parTrans" cxnId="{8BCE8CDA-48D6-49D4-916B-2BF63DE005B7}">
      <dgm:prSet/>
      <dgm:spPr/>
      <dgm:t>
        <a:bodyPr/>
        <a:lstStyle/>
        <a:p>
          <a:endParaRPr lang="en-US"/>
        </a:p>
      </dgm:t>
    </dgm:pt>
    <dgm:pt modelId="{F14F15F4-3125-427F-BD11-235FB84434E2}" type="sibTrans" cxnId="{8BCE8CDA-48D6-49D4-916B-2BF63DE005B7}">
      <dgm:prSet/>
      <dgm:spPr/>
      <dgm:t>
        <a:bodyPr/>
        <a:lstStyle/>
        <a:p>
          <a:endParaRPr lang="en-US"/>
        </a:p>
      </dgm:t>
    </dgm:pt>
    <dgm:pt modelId="{A9E8BD04-EF6E-49DF-A085-F0C38537E611}">
      <dgm:prSet/>
      <dgm:spPr/>
      <dgm:t>
        <a:bodyPr/>
        <a:lstStyle/>
        <a:p>
          <a:r>
            <a:rPr lang="en-US"/>
            <a:t>Political</a:t>
          </a:r>
        </a:p>
      </dgm:t>
    </dgm:pt>
    <dgm:pt modelId="{D56AEE38-3EB8-45E0-9630-F7B423ED5BA1}" type="parTrans" cxnId="{6541DA4E-ECAF-4310-A958-69682F6FAB61}">
      <dgm:prSet/>
      <dgm:spPr/>
      <dgm:t>
        <a:bodyPr/>
        <a:lstStyle/>
        <a:p>
          <a:endParaRPr lang="en-US"/>
        </a:p>
      </dgm:t>
    </dgm:pt>
    <dgm:pt modelId="{DB95C09D-354D-496F-92BB-3310D3DA4750}" type="sibTrans" cxnId="{6541DA4E-ECAF-4310-A958-69682F6FAB61}">
      <dgm:prSet/>
      <dgm:spPr/>
      <dgm:t>
        <a:bodyPr/>
        <a:lstStyle/>
        <a:p>
          <a:endParaRPr lang="en-US"/>
        </a:p>
      </dgm:t>
    </dgm:pt>
    <dgm:pt modelId="{B5E3C60F-B3E7-4EC4-8132-B96C23CC0D47}">
      <dgm:prSet/>
      <dgm:spPr/>
      <dgm:t>
        <a:bodyPr/>
        <a:lstStyle/>
        <a:p>
          <a:r>
            <a:rPr lang="en-US"/>
            <a:t>Symbolic</a:t>
          </a:r>
        </a:p>
      </dgm:t>
    </dgm:pt>
    <dgm:pt modelId="{B0491108-8820-4153-99C5-38BFE25CC003}" type="parTrans" cxnId="{6A1A7DFF-1A73-4887-A73C-3EEE58758C01}">
      <dgm:prSet/>
      <dgm:spPr/>
      <dgm:t>
        <a:bodyPr/>
        <a:lstStyle/>
        <a:p>
          <a:endParaRPr lang="en-US"/>
        </a:p>
      </dgm:t>
    </dgm:pt>
    <dgm:pt modelId="{6A6CBF32-36F7-48DA-BC70-EB08C3D2FB43}" type="sibTrans" cxnId="{6A1A7DFF-1A73-4887-A73C-3EEE58758C01}">
      <dgm:prSet/>
      <dgm:spPr/>
      <dgm:t>
        <a:bodyPr/>
        <a:lstStyle/>
        <a:p>
          <a:endParaRPr lang="en-US"/>
        </a:p>
      </dgm:t>
    </dgm:pt>
    <dgm:pt modelId="{F7B9734E-0160-4A86-BE08-10BF6C1CBB3D}" type="pres">
      <dgm:prSet presAssocID="{F9B2130D-6AB9-4FF7-901E-21B43C3FD9E6}" presName="diagram" presStyleCnt="0">
        <dgm:presLayoutVars>
          <dgm:dir/>
          <dgm:resizeHandles val="exact"/>
        </dgm:presLayoutVars>
      </dgm:prSet>
      <dgm:spPr/>
    </dgm:pt>
    <dgm:pt modelId="{AFCF8BBE-40CE-4CE6-807A-1B03E15A5A79}" type="pres">
      <dgm:prSet presAssocID="{9E3D2716-97C0-406C-8A83-63B3A630C55A}" presName="node" presStyleLbl="node1" presStyleIdx="0" presStyleCnt="4">
        <dgm:presLayoutVars>
          <dgm:bulletEnabled val="1"/>
        </dgm:presLayoutVars>
      </dgm:prSet>
      <dgm:spPr/>
    </dgm:pt>
    <dgm:pt modelId="{F5EF2140-5424-49E9-8EEA-7D17F6958A7A}" type="pres">
      <dgm:prSet presAssocID="{0F069C0E-8627-4CE1-A525-C202DF18AB2F}" presName="sibTrans" presStyleCnt="0"/>
      <dgm:spPr/>
    </dgm:pt>
    <dgm:pt modelId="{BCDA9E43-BBC8-4DA0-9796-A3AFF1D8604B}" type="pres">
      <dgm:prSet presAssocID="{7EAE047C-5D93-4970-BD66-CB9F6CF76466}" presName="node" presStyleLbl="node1" presStyleIdx="1" presStyleCnt="4">
        <dgm:presLayoutVars>
          <dgm:bulletEnabled val="1"/>
        </dgm:presLayoutVars>
      </dgm:prSet>
      <dgm:spPr/>
    </dgm:pt>
    <dgm:pt modelId="{F3FCCE63-9A5D-4C28-81B2-7A699D4E4A38}" type="pres">
      <dgm:prSet presAssocID="{F14F15F4-3125-427F-BD11-235FB84434E2}" presName="sibTrans" presStyleCnt="0"/>
      <dgm:spPr/>
    </dgm:pt>
    <dgm:pt modelId="{60828E85-7522-46C0-A0DF-7FE06F7D9BE5}" type="pres">
      <dgm:prSet presAssocID="{A9E8BD04-EF6E-49DF-A085-F0C38537E611}" presName="node" presStyleLbl="node1" presStyleIdx="2" presStyleCnt="4">
        <dgm:presLayoutVars>
          <dgm:bulletEnabled val="1"/>
        </dgm:presLayoutVars>
      </dgm:prSet>
      <dgm:spPr/>
    </dgm:pt>
    <dgm:pt modelId="{A468A2A2-81E2-4C07-BA59-74400E677742}" type="pres">
      <dgm:prSet presAssocID="{DB95C09D-354D-496F-92BB-3310D3DA4750}" presName="sibTrans" presStyleCnt="0"/>
      <dgm:spPr/>
    </dgm:pt>
    <dgm:pt modelId="{2B2CC4CD-0769-4F1C-BD4E-92F99E0B98B4}" type="pres">
      <dgm:prSet presAssocID="{B5E3C60F-B3E7-4EC4-8132-B96C23CC0D47}" presName="node" presStyleLbl="node1" presStyleIdx="3" presStyleCnt="4">
        <dgm:presLayoutVars>
          <dgm:bulletEnabled val="1"/>
        </dgm:presLayoutVars>
      </dgm:prSet>
      <dgm:spPr/>
    </dgm:pt>
  </dgm:ptLst>
  <dgm:cxnLst>
    <dgm:cxn modelId="{F84E910C-4167-4AA3-9AF5-D24EE4F9CB04}" type="presOf" srcId="{9E3D2716-97C0-406C-8A83-63B3A630C55A}" destId="{AFCF8BBE-40CE-4CE6-807A-1B03E15A5A79}" srcOrd="0" destOrd="0" presId="urn:microsoft.com/office/officeart/2005/8/layout/default"/>
    <dgm:cxn modelId="{B383D32C-4602-430A-8B11-0CD4A9B9D5E7}" srcId="{F9B2130D-6AB9-4FF7-901E-21B43C3FD9E6}" destId="{9E3D2716-97C0-406C-8A83-63B3A630C55A}" srcOrd="0" destOrd="0" parTransId="{783661C6-2BB3-4764-8D36-55D14AE9EE82}" sibTransId="{0F069C0E-8627-4CE1-A525-C202DF18AB2F}"/>
    <dgm:cxn modelId="{480EB55F-9B25-4B33-A98A-CB4244A4D5DB}" type="presOf" srcId="{A9E8BD04-EF6E-49DF-A085-F0C38537E611}" destId="{60828E85-7522-46C0-A0DF-7FE06F7D9BE5}" srcOrd="0" destOrd="0" presId="urn:microsoft.com/office/officeart/2005/8/layout/default"/>
    <dgm:cxn modelId="{88268C62-28CA-4B74-AF07-18125B1D4786}" type="presOf" srcId="{B5E3C60F-B3E7-4EC4-8132-B96C23CC0D47}" destId="{2B2CC4CD-0769-4F1C-BD4E-92F99E0B98B4}" srcOrd="0" destOrd="0" presId="urn:microsoft.com/office/officeart/2005/8/layout/default"/>
    <dgm:cxn modelId="{6541DA4E-ECAF-4310-A958-69682F6FAB61}" srcId="{F9B2130D-6AB9-4FF7-901E-21B43C3FD9E6}" destId="{A9E8BD04-EF6E-49DF-A085-F0C38537E611}" srcOrd="2" destOrd="0" parTransId="{D56AEE38-3EB8-45E0-9630-F7B423ED5BA1}" sibTransId="{DB95C09D-354D-496F-92BB-3310D3DA4750}"/>
    <dgm:cxn modelId="{AD2BAA78-7D35-411D-8C81-A743EE83348E}" type="presOf" srcId="{F9B2130D-6AB9-4FF7-901E-21B43C3FD9E6}" destId="{F7B9734E-0160-4A86-BE08-10BF6C1CBB3D}" srcOrd="0" destOrd="0" presId="urn:microsoft.com/office/officeart/2005/8/layout/default"/>
    <dgm:cxn modelId="{0EFD7C81-BC17-4585-9274-277DCB184727}" type="presOf" srcId="{7EAE047C-5D93-4970-BD66-CB9F6CF76466}" destId="{BCDA9E43-BBC8-4DA0-9796-A3AFF1D8604B}" srcOrd="0" destOrd="0" presId="urn:microsoft.com/office/officeart/2005/8/layout/default"/>
    <dgm:cxn modelId="{8BCE8CDA-48D6-49D4-916B-2BF63DE005B7}" srcId="{F9B2130D-6AB9-4FF7-901E-21B43C3FD9E6}" destId="{7EAE047C-5D93-4970-BD66-CB9F6CF76466}" srcOrd="1" destOrd="0" parTransId="{74C56D65-45A2-4CE2-A69B-B80AE49BAD9C}" sibTransId="{F14F15F4-3125-427F-BD11-235FB84434E2}"/>
    <dgm:cxn modelId="{6A1A7DFF-1A73-4887-A73C-3EEE58758C01}" srcId="{F9B2130D-6AB9-4FF7-901E-21B43C3FD9E6}" destId="{B5E3C60F-B3E7-4EC4-8132-B96C23CC0D47}" srcOrd="3" destOrd="0" parTransId="{B0491108-8820-4153-99C5-38BFE25CC003}" sibTransId="{6A6CBF32-36F7-48DA-BC70-EB08C3D2FB43}"/>
    <dgm:cxn modelId="{E4BAA3D1-098F-4819-87E3-ADA88CF24295}" type="presParOf" srcId="{F7B9734E-0160-4A86-BE08-10BF6C1CBB3D}" destId="{AFCF8BBE-40CE-4CE6-807A-1B03E15A5A79}" srcOrd="0" destOrd="0" presId="urn:microsoft.com/office/officeart/2005/8/layout/default"/>
    <dgm:cxn modelId="{B44973F5-BA43-462B-A736-2A508A76EC70}" type="presParOf" srcId="{F7B9734E-0160-4A86-BE08-10BF6C1CBB3D}" destId="{F5EF2140-5424-49E9-8EEA-7D17F6958A7A}" srcOrd="1" destOrd="0" presId="urn:microsoft.com/office/officeart/2005/8/layout/default"/>
    <dgm:cxn modelId="{BD1DB897-34AF-480E-A150-C4D58D540833}" type="presParOf" srcId="{F7B9734E-0160-4A86-BE08-10BF6C1CBB3D}" destId="{BCDA9E43-BBC8-4DA0-9796-A3AFF1D8604B}" srcOrd="2" destOrd="0" presId="urn:microsoft.com/office/officeart/2005/8/layout/default"/>
    <dgm:cxn modelId="{3287A2AF-BE91-4CEB-B0FF-32A03A7A0688}" type="presParOf" srcId="{F7B9734E-0160-4A86-BE08-10BF6C1CBB3D}" destId="{F3FCCE63-9A5D-4C28-81B2-7A699D4E4A38}" srcOrd="3" destOrd="0" presId="urn:microsoft.com/office/officeart/2005/8/layout/default"/>
    <dgm:cxn modelId="{57036A75-16A9-40BD-9E3E-D59564F28EB4}" type="presParOf" srcId="{F7B9734E-0160-4A86-BE08-10BF6C1CBB3D}" destId="{60828E85-7522-46C0-A0DF-7FE06F7D9BE5}" srcOrd="4" destOrd="0" presId="urn:microsoft.com/office/officeart/2005/8/layout/default"/>
    <dgm:cxn modelId="{EE117899-782B-4075-9B27-5036C81E38F1}" type="presParOf" srcId="{F7B9734E-0160-4A86-BE08-10BF6C1CBB3D}" destId="{A468A2A2-81E2-4C07-BA59-74400E677742}" srcOrd="5" destOrd="0" presId="urn:microsoft.com/office/officeart/2005/8/layout/default"/>
    <dgm:cxn modelId="{9B9B7DDA-0CCB-4A6B-9011-470439D67D99}" type="presParOf" srcId="{F7B9734E-0160-4A86-BE08-10BF6C1CBB3D}" destId="{2B2CC4CD-0769-4F1C-BD4E-92F99E0B98B4}"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4A9115-5D1A-4B2F-AC6D-9FE0E1E6A22D}" type="doc">
      <dgm:prSet loTypeId="urn:microsoft.com/office/officeart/2005/8/layout/hierarchy1" loCatId="hierarchy" qsTypeId="urn:microsoft.com/office/officeart/2005/8/quickstyle/simple1" qsCatId="simple" csTypeId="urn:microsoft.com/office/officeart/2005/8/colors/accent3_2" csCatId="accent3" phldr="1"/>
      <dgm:spPr/>
      <dgm:t>
        <a:bodyPr/>
        <a:lstStyle/>
        <a:p>
          <a:endParaRPr lang="en-US"/>
        </a:p>
      </dgm:t>
    </dgm:pt>
    <dgm:pt modelId="{788D75EF-F4AD-4324-963A-CECA86EA90C4}">
      <dgm:prSet/>
      <dgm:spPr/>
      <dgm:t>
        <a:bodyPr/>
        <a:lstStyle/>
        <a:p>
          <a:r>
            <a:rPr lang="en-US" dirty="0"/>
            <a:t>Defines your frame</a:t>
          </a:r>
        </a:p>
      </dgm:t>
    </dgm:pt>
    <dgm:pt modelId="{5EC02330-C292-4321-8315-9D1DEACBC429}" type="parTrans" cxnId="{D0FBE92F-AEAD-450C-991D-0B41949C63D7}">
      <dgm:prSet/>
      <dgm:spPr/>
      <dgm:t>
        <a:bodyPr/>
        <a:lstStyle/>
        <a:p>
          <a:endParaRPr lang="en-US"/>
        </a:p>
      </dgm:t>
    </dgm:pt>
    <dgm:pt modelId="{1F5903EE-62D8-465B-96D3-0EA266C47876}" type="sibTrans" cxnId="{D0FBE92F-AEAD-450C-991D-0B41949C63D7}">
      <dgm:prSet/>
      <dgm:spPr/>
      <dgm:t>
        <a:bodyPr/>
        <a:lstStyle/>
        <a:p>
          <a:endParaRPr lang="en-US"/>
        </a:p>
      </dgm:t>
    </dgm:pt>
    <dgm:pt modelId="{9E699F0D-7AD6-4906-B8EC-DC6C202E8A84}">
      <dgm:prSet/>
      <dgm:spPr/>
      <dgm:t>
        <a:bodyPr/>
        <a:lstStyle/>
        <a:p>
          <a:r>
            <a:rPr lang="en-US" dirty="0"/>
            <a:t>Explains how you would describe it to others? </a:t>
          </a:r>
        </a:p>
      </dgm:t>
    </dgm:pt>
    <dgm:pt modelId="{BED4DD42-5F89-4840-9188-5126B1F159CF}" type="parTrans" cxnId="{13F3D7C7-6435-4E39-984B-9A10AC9F2E99}">
      <dgm:prSet/>
      <dgm:spPr/>
      <dgm:t>
        <a:bodyPr/>
        <a:lstStyle/>
        <a:p>
          <a:endParaRPr lang="en-US"/>
        </a:p>
      </dgm:t>
    </dgm:pt>
    <dgm:pt modelId="{03F6BDCA-349B-42D7-8D89-E966CFF25572}" type="sibTrans" cxnId="{13F3D7C7-6435-4E39-984B-9A10AC9F2E99}">
      <dgm:prSet/>
      <dgm:spPr/>
      <dgm:t>
        <a:bodyPr/>
        <a:lstStyle/>
        <a:p>
          <a:endParaRPr lang="en-US"/>
        </a:p>
      </dgm:t>
    </dgm:pt>
    <dgm:pt modelId="{330237D9-58DA-4C26-B639-5156421C8ABF}">
      <dgm:prSet/>
      <dgm:spPr/>
      <dgm:t>
        <a:bodyPr/>
        <a:lstStyle/>
        <a:p>
          <a:r>
            <a:rPr lang="en-US" dirty="0"/>
            <a:t>And, adds an element of fun or humor to your frame.</a:t>
          </a:r>
        </a:p>
      </dgm:t>
    </dgm:pt>
    <dgm:pt modelId="{3C1570F4-2356-4F06-AEE9-00727148E18C}" type="parTrans" cxnId="{48866505-69E9-4D44-B556-333ACEB0831C}">
      <dgm:prSet/>
      <dgm:spPr/>
    </dgm:pt>
    <dgm:pt modelId="{7152E989-C681-42C8-8295-85DF0E937643}" type="sibTrans" cxnId="{48866505-69E9-4D44-B556-333ACEB0831C}">
      <dgm:prSet/>
      <dgm:spPr/>
    </dgm:pt>
    <dgm:pt modelId="{8BD50532-DE3F-4B86-900C-682078C08429}" type="pres">
      <dgm:prSet presAssocID="{C94A9115-5D1A-4B2F-AC6D-9FE0E1E6A22D}" presName="hierChild1" presStyleCnt="0">
        <dgm:presLayoutVars>
          <dgm:chPref val="1"/>
          <dgm:dir/>
          <dgm:animOne val="branch"/>
          <dgm:animLvl val="lvl"/>
          <dgm:resizeHandles/>
        </dgm:presLayoutVars>
      </dgm:prSet>
      <dgm:spPr/>
    </dgm:pt>
    <dgm:pt modelId="{59F93EE0-8F21-4C41-97DB-40A4F8904BE7}" type="pres">
      <dgm:prSet presAssocID="{788D75EF-F4AD-4324-963A-CECA86EA90C4}" presName="hierRoot1" presStyleCnt="0"/>
      <dgm:spPr/>
    </dgm:pt>
    <dgm:pt modelId="{3D1649F9-58E7-48FE-8BCF-557EC09B0760}" type="pres">
      <dgm:prSet presAssocID="{788D75EF-F4AD-4324-963A-CECA86EA90C4}" presName="composite" presStyleCnt="0"/>
      <dgm:spPr/>
    </dgm:pt>
    <dgm:pt modelId="{C783D830-D8C9-48B6-BBEF-70732B43E9F5}" type="pres">
      <dgm:prSet presAssocID="{788D75EF-F4AD-4324-963A-CECA86EA90C4}" presName="background" presStyleLbl="node0" presStyleIdx="0" presStyleCnt="3"/>
      <dgm:spPr/>
    </dgm:pt>
    <dgm:pt modelId="{333FF4EE-3793-4128-8FCD-2A42AB40E214}" type="pres">
      <dgm:prSet presAssocID="{788D75EF-F4AD-4324-963A-CECA86EA90C4}" presName="text" presStyleLbl="fgAcc0" presStyleIdx="0" presStyleCnt="3">
        <dgm:presLayoutVars>
          <dgm:chPref val="3"/>
        </dgm:presLayoutVars>
      </dgm:prSet>
      <dgm:spPr/>
    </dgm:pt>
    <dgm:pt modelId="{9CAA3088-3E3E-46E6-B033-236E7A85594E}" type="pres">
      <dgm:prSet presAssocID="{788D75EF-F4AD-4324-963A-CECA86EA90C4}" presName="hierChild2" presStyleCnt="0"/>
      <dgm:spPr/>
    </dgm:pt>
    <dgm:pt modelId="{70046A23-EB7D-4013-A376-2FAE09709A1E}" type="pres">
      <dgm:prSet presAssocID="{9E699F0D-7AD6-4906-B8EC-DC6C202E8A84}" presName="hierRoot1" presStyleCnt="0"/>
      <dgm:spPr/>
    </dgm:pt>
    <dgm:pt modelId="{62AD42C9-1F20-499D-8929-495D0AECFE8C}" type="pres">
      <dgm:prSet presAssocID="{9E699F0D-7AD6-4906-B8EC-DC6C202E8A84}" presName="composite" presStyleCnt="0"/>
      <dgm:spPr/>
    </dgm:pt>
    <dgm:pt modelId="{EA901D99-1295-45E0-B438-A15448560447}" type="pres">
      <dgm:prSet presAssocID="{9E699F0D-7AD6-4906-B8EC-DC6C202E8A84}" presName="background" presStyleLbl="node0" presStyleIdx="1" presStyleCnt="3"/>
      <dgm:spPr/>
    </dgm:pt>
    <dgm:pt modelId="{93022895-BB47-48F8-A195-B6DDB6F3A121}" type="pres">
      <dgm:prSet presAssocID="{9E699F0D-7AD6-4906-B8EC-DC6C202E8A84}" presName="text" presStyleLbl="fgAcc0" presStyleIdx="1" presStyleCnt="3">
        <dgm:presLayoutVars>
          <dgm:chPref val="3"/>
        </dgm:presLayoutVars>
      </dgm:prSet>
      <dgm:spPr/>
    </dgm:pt>
    <dgm:pt modelId="{7DD68F0E-4779-4B0F-9C59-8F4042835803}" type="pres">
      <dgm:prSet presAssocID="{9E699F0D-7AD6-4906-B8EC-DC6C202E8A84}" presName="hierChild2" presStyleCnt="0"/>
      <dgm:spPr/>
    </dgm:pt>
    <dgm:pt modelId="{9DDC61F3-C5B8-419F-908D-CE18D25B4F0C}" type="pres">
      <dgm:prSet presAssocID="{330237D9-58DA-4C26-B639-5156421C8ABF}" presName="hierRoot1" presStyleCnt="0"/>
      <dgm:spPr/>
    </dgm:pt>
    <dgm:pt modelId="{ADFBBD52-F695-4C8B-A16A-9A897AC662A9}" type="pres">
      <dgm:prSet presAssocID="{330237D9-58DA-4C26-B639-5156421C8ABF}" presName="composite" presStyleCnt="0"/>
      <dgm:spPr/>
    </dgm:pt>
    <dgm:pt modelId="{7565151B-89A1-4C73-A37B-AE3C65D849D8}" type="pres">
      <dgm:prSet presAssocID="{330237D9-58DA-4C26-B639-5156421C8ABF}" presName="background" presStyleLbl="node0" presStyleIdx="2" presStyleCnt="3"/>
      <dgm:spPr/>
    </dgm:pt>
    <dgm:pt modelId="{190E886D-97AD-4788-859B-F4C9D46E54D4}" type="pres">
      <dgm:prSet presAssocID="{330237D9-58DA-4C26-B639-5156421C8ABF}" presName="text" presStyleLbl="fgAcc0" presStyleIdx="2" presStyleCnt="3">
        <dgm:presLayoutVars>
          <dgm:chPref val="3"/>
        </dgm:presLayoutVars>
      </dgm:prSet>
      <dgm:spPr/>
    </dgm:pt>
    <dgm:pt modelId="{7D46C90C-3B02-4DF9-9F56-53B1A420C1FA}" type="pres">
      <dgm:prSet presAssocID="{330237D9-58DA-4C26-B639-5156421C8ABF}" presName="hierChild2" presStyleCnt="0"/>
      <dgm:spPr/>
    </dgm:pt>
  </dgm:ptLst>
  <dgm:cxnLst>
    <dgm:cxn modelId="{48866505-69E9-4D44-B556-333ACEB0831C}" srcId="{C94A9115-5D1A-4B2F-AC6D-9FE0E1E6A22D}" destId="{330237D9-58DA-4C26-B639-5156421C8ABF}" srcOrd="2" destOrd="0" parTransId="{3C1570F4-2356-4F06-AEE9-00727148E18C}" sibTransId="{7152E989-C681-42C8-8295-85DF0E937643}"/>
    <dgm:cxn modelId="{D0FBE92F-AEAD-450C-991D-0B41949C63D7}" srcId="{C94A9115-5D1A-4B2F-AC6D-9FE0E1E6A22D}" destId="{788D75EF-F4AD-4324-963A-CECA86EA90C4}" srcOrd="0" destOrd="0" parTransId="{5EC02330-C292-4321-8315-9D1DEACBC429}" sibTransId="{1F5903EE-62D8-465B-96D3-0EA266C47876}"/>
    <dgm:cxn modelId="{9280294E-891C-4875-96AB-5C5032A361CD}" type="presOf" srcId="{788D75EF-F4AD-4324-963A-CECA86EA90C4}" destId="{333FF4EE-3793-4128-8FCD-2A42AB40E214}" srcOrd="0" destOrd="0" presId="urn:microsoft.com/office/officeart/2005/8/layout/hierarchy1"/>
    <dgm:cxn modelId="{274CA981-C589-4BAA-BFDC-8B8ECAF9FABF}" type="presOf" srcId="{9E699F0D-7AD6-4906-B8EC-DC6C202E8A84}" destId="{93022895-BB47-48F8-A195-B6DDB6F3A121}" srcOrd="0" destOrd="0" presId="urn:microsoft.com/office/officeart/2005/8/layout/hierarchy1"/>
    <dgm:cxn modelId="{13F3D7C7-6435-4E39-984B-9A10AC9F2E99}" srcId="{C94A9115-5D1A-4B2F-AC6D-9FE0E1E6A22D}" destId="{9E699F0D-7AD6-4906-B8EC-DC6C202E8A84}" srcOrd="1" destOrd="0" parTransId="{BED4DD42-5F89-4840-9188-5126B1F159CF}" sibTransId="{03F6BDCA-349B-42D7-8D89-E966CFF25572}"/>
    <dgm:cxn modelId="{D63C0CDA-16F4-4F3C-B1CB-D2453E5B4A1F}" type="presOf" srcId="{C94A9115-5D1A-4B2F-AC6D-9FE0E1E6A22D}" destId="{8BD50532-DE3F-4B86-900C-682078C08429}" srcOrd="0" destOrd="0" presId="urn:microsoft.com/office/officeart/2005/8/layout/hierarchy1"/>
    <dgm:cxn modelId="{172A8EEE-1113-4091-8A78-62FF791C3B34}" type="presOf" srcId="{330237D9-58DA-4C26-B639-5156421C8ABF}" destId="{190E886D-97AD-4788-859B-F4C9D46E54D4}" srcOrd="0" destOrd="0" presId="urn:microsoft.com/office/officeart/2005/8/layout/hierarchy1"/>
    <dgm:cxn modelId="{B8D9E0F8-B195-4800-9B52-7666B503C981}" type="presParOf" srcId="{8BD50532-DE3F-4B86-900C-682078C08429}" destId="{59F93EE0-8F21-4C41-97DB-40A4F8904BE7}" srcOrd="0" destOrd="0" presId="urn:microsoft.com/office/officeart/2005/8/layout/hierarchy1"/>
    <dgm:cxn modelId="{AC0B11D2-D64F-4E5B-8351-5D48730F61E2}" type="presParOf" srcId="{59F93EE0-8F21-4C41-97DB-40A4F8904BE7}" destId="{3D1649F9-58E7-48FE-8BCF-557EC09B0760}" srcOrd="0" destOrd="0" presId="urn:microsoft.com/office/officeart/2005/8/layout/hierarchy1"/>
    <dgm:cxn modelId="{FF65B908-7CD2-473D-81A0-4751D1806747}" type="presParOf" srcId="{3D1649F9-58E7-48FE-8BCF-557EC09B0760}" destId="{C783D830-D8C9-48B6-BBEF-70732B43E9F5}" srcOrd="0" destOrd="0" presId="urn:microsoft.com/office/officeart/2005/8/layout/hierarchy1"/>
    <dgm:cxn modelId="{CEA916F2-A771-4D49-AA7B-EFD65A5FEF9E}" type="presParOf" srcId="{3D1649F9-58E7-48FE-8BCF-557EC09B0760}" destId="{333FF4EE-3793-4128-8FCD-2A42AB40E214}" srcOrd="1" destOrd="0" presId="urn:microsoft.com/office/officeart/2005/8/layout/hierarchy1"/>
    <dgm:cxn modelId="{0FCD9BB7-A292-4E32-994B-CD05A313AE63}" type="presParOf" srcId="{59F93EE0-8F21-4C41-97DB-40A4F8904BE7}" destId="{9CAA3088-3E3E-46E6-B033-236E7A85594E}" srcOrd="1" destOrd="0" presId="urn:microsoft.com/office/officeart/2005/8/layout/hierarchy1"/>
    <dgm:cxn modelId="{4658B715-D077-4D72-9D69-477D5CC299A2}" type="presParOf" srcId="{8BD50532-DE3F-4B86-900C-682078C08429}" destId="{70046A23-EB7D-4013-A376-2FAE09709A1E}" srcOrd="1" destOrd="0" presId="urn:microsoft.com/office/officeart/2005/8/layout/hierarchy1"/>
    <dgm:cxn modelId="{979A5007-6422-4F63-8B24-C821E42C2C18}" type="presParOf" srcId="{70046A23-EB7D-4013-A376-2FAE09709A1E}" destId="{62AD42C9-1F20-499D-8929-495D0AECFE8C}" srcOrd="0" destOrd="0" presId="urn:microsoft.com/office/officeart/2005/8/layout/hierarchy1"/>
    <dgm:cxn modelId="{4A99C637-B6EE-426B-BD83-11D97250152C}" type="presParOf" srcId="{62AD42C9-1F20-499D-8929-495D0AECFE8C}" destId="{EA901D99-1295-45E0-B438-A15448560447}" srcOrd="0" destOrd="0" presId="urn:microsoft.com/office/officeart/2005/8/layout/hierarchy1"/>
    <dgm:cxn modelId="{9FA63D37-574B-4D06-9E1C-58B1376CBF04}" type="presParOf" srcId="{62AD42C9-1F20-499D-8929-495D0AECFE8C}" destId="{93022895-BB47-48F8-A195-B6DDB6F3A121}" srcOrd="1" destOrd="0" presId="urn:microsoft.com/office/officeart/2005/8/layout/hierarchy1"/>
    <dgm:cxn modelId="{E4D8EA89-5F16-4936-831E-8E3F23259B9B}" type="presParOf" srcId="{70046A23-EB7D-4013-A376-2FAE09709A1E}" destId="{7DD68F0E-4779-4B0F-9C59-8F4042835803}" srcOrd="1" destOrd="0" presId="urn:microsoft.com/office/officeart/2005/8/layout/hierarchy1"/>
    <dgm:cxn modelId="{0D7BB67C-27AD-4655-9822-F4A4708756F4}" type="presParOf" srcId="{8BD50532-DE3F-4B86-900C-682078C08429}" destId="{9DDC61F3-C5B8-419F-908D-CE18D25B4F0C}" srcOrd="2" destOrd="0" presId="urn:microsoft.com/office/officeart/2005/8/layout/hierarchy1"/>
    <dgm:cxn modelId="{AB433D3B-A0D3-4A85-BFBE-DF1CACD1F6F7}" type="presParOf" srcId="{9DDC61F3-C5B8-419F-908D-CE18D25B4F0C}" destId="{ADFBBD52-F695-4C8B-A16A-9A897AC662A9}" srcOrd="0" destOrd="0" presId="urn:microsoft.com/office/officeart/2005/8/layout/hierarchy1"/>
    <dgm:cxn modelId="{A8F5628C-8384-437F-835D-D06F52212287}" type="presParOf" srcId="{ADFBBD52-F695-4C8B-A16A-9A897AC662A9}" destId="{7565151B-89A1-4C73-A37B-AE3C65D849D8}" srcOrd="0" destOrd="0" presId="urn:microsoft.com/office/officeart/2005/8/layout/hierarchy1"/>
    <dgm:cxn modelId="{BE819419-1DA2-43AA-8832-A71E05CC532B}" type="presParOf" srcId="{ADFBBD52-F695-4C8B-A16A-9A897AC662A9}" destId="{190E886D-97AD-4788-859B-F4C9D46E54D4}" srcOrd="1" destOrd="0" presId="urn:microsoft.com/office/officeart/2005/8/layout/hierarchy1"/>
    <dgm:cxn modelId="{EF5D4BE8-7C18-4D78-B532-BC4ACC397061}" type="presParOf" srcId="{9DDC61F3-C5B8-419F-908D-CE18D25B4F0C}" destId="{7D46C90C-3B02-4DF9-9F56-53B1A420C1FA}"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95E74E-5DD6-44D3-9695-CC8C8E7FBA7D}" type="doc">
      <dgm:prSet loTypeId="urn:microsoft.com/office/officeart/2005/8/layout/vProcess5" loCatId="process" qsTypeId="urn:microsoft.com/office/officeart/2005/8/quickstyle/simple4" qsCatId="simple" csTypeId="urn:microsoft.com/office/officeart/2005/8/colors/colorful1" csCatId="colorful"/>
      <dgm:spPr/>
      <dgm:t>
        <a:bodyPr/>
        <a:lstStyle/>
        <a:p>
          <a:endParaRPr lang="en-US"/>
        </a:p>
      </dgm:t>
    </dgm:pt>
    <dgm:pt modelId="{C835B787-2FCF-4E8E-A698-7307C37DD6CE}">
      <dgm:prSet/>
      <dgm:spPr/>
      <dgm:t>
        <a:bodyPr/>
        <a:lstStyle/>
        <a:p>
          <a:r>
            <a:rPr lang="en-US"/>
            <a:t>I used to think </a:t>
          </a:r>
        </a:p>
      </dgm:t>
    </dgm:pt>
    <dgm:pt modelId="{E6097579-69E8-48F4-AE83-CB6715744E96}" type="parTrans" cxnId="{C422849D-1300-4964-8AAD-B065526F66ED}">
      <dgm:prSet/>
      <dgm:spPr/>
      <dgm:t>
        <a:bodyPr/>
        <a:lstStyle/>
        <a:p>
          <a:endParaRPr lang="en-US"/>
        </a:p>
      </dgm:t>
    </dgm:pt>
    <dgm:pt modelId="{C2CA38CC-78B3-4A4A-92AC-C7945061AF71}" type="sibTrans" cxnId="{C422849D-1300-4964-8AAD-B065526F66ED}">
      <dgm:prSet/>
      <dgm:spPr/>
      <dgm:t>
        <a:bodyPr/>
        <a:lstStyle/>
        <a:p>
          <a:endParaRPr lang="en-US"/>
        </a:p>
      </dgm:t>
    </dgm:pt>
    <dgm:pt modelId="{28D53592-947D-4021-9416-428820BDD621}">
      <dgm:prSet/>
      <dgm:spPr/>
      <dgm:t>
        <a:bodyPr/>
        <a:lstStyle/>
        <a:p>
          <a:r>
            <a:rPr lang="en-US"/>
            <a:t>Now I think</a:t>
          </a:r>
        </a:p>
      </dgm:t>
    </dgm:pt>
    <dgm:pt modelId="{1AAD2EB2-8E87-4721-8666-D5B7BAA5C6D6}" type="parTrans" cxnId="{AAF5FB2A-4448-48ED-9E8D-73897BDD4087}">
      <dgm:prSet/>
      <dgm:spPr/>
      <dgm:t>
        <a:bodyPr/>
        <a:lstStyle/>
        <a:p>
          <a:endParaRPr lang="en-US"/>
        </a:p>
      </dgm:t>
    </dgm:pt>
    <dgm:pt modelId="{F165C18F-68EB-461E-B483-1C48804F7FFD}" type="sibTrans" cxnId="{AAF5FB2A-4448-48ED-9E8D-73897BDD4087}">
      <dgm:prSet/>
      <dgm:spPr/>
      <dgm:t>
        <a:bodyPr/>
        <a:lstStyle/>
        <a:p>
          <a:endParaRPr lang="en-US"/>
        </a:p>
      </dgm:t>
    </dgm:pt>
    <dgm:pt modelId="{7E4428C2-72F3-42F1-AB34-4B01ACA87A2D}" type="pres">
      <dgm:prSet presAssocID="{5295E74E-5DD6-44D3-9695-CC8C8E7FBA7D}" presName="outerComposite" presStyleCnt="0">
        <dgm:presLayoutVars>
          <dgm:chMax val="5"/>
          <dgm:dir/>
          <dgm:resizeHandles val="exact"/>
        </dgm:presLayoutVars>
      </dgm:prSet>
      <dgm:spPr/>
    </dgm:pt>
    <dgm:pt modelId="{6179F0DD-EC9A-4F6D-90F7-991BA7FD1E23}" type="pres">
      <dgm:prSet presAssocID="{5295E74E-5DD6-44D3-9695-CC8C8E7FBA7D}" presName="dummyMaxCanvas" presStyleCnt="0">
        <dgm:presLayoutVars/>
      </dgm:prSet>
      <dgm:spPr/>
    </dgm:pt>
    <dgm:pt modelId="{7E4F7AEE-3B99-4355-8BE0-8E2263CD526E}" type="pres">
      <dgm:prSet presAssocID="{5295E74E-5DD6-44D3-9695-CC8C8E7FBA7D}" presName="TwoNodes_1" presStyleLbl="node1" presStyleIdx="0" presStyleCnt="2">
        <dgm:presLayoutVars>
          <dgm:bulletEnabled val="1"/>
        </dgm:presLayoutVars>
      </dgm:prSet>
      <dgm:spPr/>
    </dgm:pt>
    <dgm:pt modelId="{636BD61B-6544-477A-A510-FA07B8F65164}" type="pres">
      <dgm:prSet presAssocID="{5295E74E-5DD6-44D3-9695-CC8C8E7FBA7D}" presName="TwoNodes_2" presStyleLbl="node1" presStyleIdx="1" presStyleCnt="2">
        <dgm:presLayoutVars>
          <dgm:bulletEnabled val="1"/>
        </dgm:presLayoutVars>
      </dgm:prSet>
      <dgm:spPr/>
    </dgm:pt>
    <dgm:pt modelId="{79451094-88A4-4B2E-8D10-283E4CD455AF}" type="pres">
      <dgm:prSet presAssocID="{5295E74E-5DD6-44D3-9695-CC8C8E7FBA7D}" presName="TwoConn_1-2" presStyleLbl="fgAccFollowNode1" presStyleIdx="0" presStyleCnt="1">
        <dgm:presLayoutVars>
          <dgm:bulletEnabled val="1"/>
        </dgm:presLayoutVars>
      </dgm:prSet>
      <dgm:spPr/>
    </dgm:pt>
    <dgm:pt modelId="{31ECB7DF-09D8-48BE-8615-E388113E7937}" type="pres">
      <dgm:prSet presAssocID="{5295E74E-5DD6-44D3-9695-CC8C8E7FBA7D}" presName="TwoNodes_1_text" presStyleLbl="node1" presStyleIdx="1" presStyleCnt="2">
        <dgm:presLayoutVars>
          <dgm:bulletEnabled val="1"/>
        </dgm:presLayoutVars>
      </dgm:prSet>
      <dgm:spPr/>
    </dgm:pt>
    <dgm:pt modelId="{9D0A0A83-FD17-4A7A-AB93-238A4322041C}" type="pres">
      <dgm:prSet presAssocID="{5295E74E-5DD6-44D3-9695-CC8C8E7FBA7D}" presName="TwoNodes_2_text" presStyleLbl="node1" presStyleIdx="1" presStyleCnt="2">
        <dgm:presLayoutVars>
          <dgm:bulletEnabled val="1"/>
        </dgm:presLayoutVars>
      </dgm:prSet>
      <dgm:spPr/>
    </dgm:pt>
  </dgm:ptLst>
  <dgm:cxnLst>
    <dgm:cxn modelId="{47DF3E0C-3123-4372-A01D-29CDD0FE7569}" type="presOf" srcId="{5295E74E-5DD6-44D3-9695-CC8C8E7FBA7D}" destId="{7E4428C2-72F3-42F1-AB34-4B01ACA87A2D}" srcOrd="0" destOrd="0" presId="urn:microsoft.com/office/officeart/2005/8/layout/vProcess5"/>
    <dgm:cxn modelId="{AAF5FB2A-4448-48ED-9E8D-73897BDD4087}" srcId="{5295E74E-5DD6-44D3-9695-CC8C8E7FBA7D}" destId="{28D53592-947D-4021-9416-428820BDD621}" srcOrd="1" destOrd="0" parTransId="{1AAD2EB2-8E87-4721-8666-D5B7BAA5C6D6}" sibTransId="{F165C18F-68EB-461E-B483-1C48804F7FFD}"/>
    <dgm:cxn modelId="{696E8293-2AF6-4C5C-8128-203DECD27616}" type="presOf" srcId="{28D53592-947D-4021-9416-428820BDD621}" destId="{636BD61B-6544-477A-A510-FA07B8F65164}" srcOrd="0" destOrd="0" presId="urn:microsoft.com/office/officeart/2005/8/layout/vProcess5"/>
    <dgm:cxn modelId="{61D47D99-63E3-496C-98BF-FBC52AEF3595}" type="presOf" srcId="{28D53592-947D-4021-9416-428820BDD621}" destId="{9D0A0A83-FD17-4A7A-AB93-238A4322041C}" srcOrd="1" destOrd="0" presId="urn:microsoft.com/office/officeart/2005/8/layout/vProcess5"/>
    <dgm:cxn modelId="{C422849D-1300-4964-8AAD-B065526F66ED}" srcId="{5295E74E-5DD6-44D3-9695-CC8C8E7FBA7D}" destId="{C835B787-2FCF-4E8E-A698-7307C37DD6CE}" srcOrd="0" destOrd="0" parTransId="{E6097579-69E8-48F4-AE83-CB6715744E96}" sibTransId="{C2CA38CC-78B3-4A4A-92AC-C7945061AF71}"/>
    <dgm:cxn modelId="{952394AF-5BF0-4FC5-9EAF-868F7FA4A949}" type="presOf" srcId="{C2CA38CC-78B3-4A4A-92AC-C7945061AF71}" destId="{79451094-88A4-4B2E-8D10-283E4CD455AF}" srcOrd="0" destOrd="0" presId="urn:microsoft.com/office/officeart/2005/8/layout/vProcess5"/>
    <dgm:cxn modelId="{589DCFBB-86D4-4583-BE99-D5CE8C08C31B}" type="presOf" srcId="{C835B787-2FCF-4E8E-A698-7307C37DD6CE}" destId="{31ECB7DF-09D8-48BE-8615-E388113E7937}" srcOrd="1" destOrd="0" presId="urn:microsoft.com/office/officeart/2005/8/layout/vProcess5"/>
    <dgm:cxn modelId="{38719CE2-B297-4B98-A11F-1CDBF0903331}" type="presOf" srcId="{C835B787-2FCF-4E8E-A698-7307C37DD6CE}" destId="{7E4F7AEE-3B99-4355-8BE0-8E2263CD526E}" srcOrd="0" destOrd="0" presId="urn:microsoft.com/office/officeart/2005/8/layout/vProcess5"/>
    <dgm:cxn modelId="{F4427525-5624-433C-991A-CFCE06F8F86E}" type="presParOf" srcId="{7E4428C2-72F3-42F1-AB34-4B01ACA87A2D}" destId="{6179F0DD-EC9A-4F6D-90F7-991BA7FD1E23}" srcOrd="0" destOrd="0" presId="urn:microsoft.com/office/officeart/2005/8/layout/vProcess5"/>
    <dgm:cxn modelId="{CBAF7D71-25FA-41EE-AA76-D91D33CD7C61}" type="presParOf" srcId="{7E4428C2-72F3-42F1-AB34-4B01ACA87A2D}" destId="{7E4F7AEE-3B99-4355-8BE0-8E2263CD526E}" srcOrd="1" destOrd="0" presId="urn:microsoft.com/office/officeart/2005/8/layout/vProcess5"/>
    <dgm:cxn modelId="{C9CA0585-CAD6-4801-8420-A320993A280C}" type="presParOf" srcId="{7E4428C2-72F3-42F1-AB34-4B01ACA87A2D}" destId="{636BD61B-6544-477A-A510-FA07B8F65164}" srcOrd="2" destOrd="0" presId="urn:microsoft.com/office/officeart/2005/8/layout/vProcess5"/>
    <dgm:cxn modelId="{19AD46CD-C734-451E-AAD2-935BCA682DE8}" type="presParOf" srcId="{7E4428C2-72F3-42F1-AB34-4B01ACA87A2D}" destId="{79451094-88A4-4B2E-8D10-283E4CD455AF}" srcOrd="3" destOrd="0" presId="urn:microsoft.com/office/officeart/2005/8/layout/vProcess5"/>
    <dgm:cxn modelId="{F58D6A82-B659-46D0-9F58-D7A705660232}" type="presParOf" srcId="{7E4428C2-72F3-42F1-AB34-4B01ACA87A2D}" destId="{31ECB7DF-09D8-48BE-8615-E388113E7937}" srcOrd="4" destOrd="0" presId="urn:microsoft.com/office/officeart/2005/8/layout/vProcess5"/>
    <dgm:cxn modelId="{A823F005-8CBC-4FC1-AED6-335624108742}" type="presParOf" srcId="{7E4428C2-72F3-42F1-AB34-4B01ACA87A2D}" destId="{9D0A0A83-FD17-4A7A-AB93-238A4322041C}"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CF8BBE-40CE-4CE6-807A-1B03E15A5A79}">
      <dsp:nvSpPr>
        <dsp:cNvPr id="0" name=""/>
        <dsp:cNvSpPr/>
      </dsp:nvSpPr>
      <dsp:spPr>
        <a:xfrm>
          <a:off x="890" y="263919"/>
          <a:ext cx="3472299" cy="2083379"/>
        </a:xfrm>
        <a:prstGeom prst="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r>
            <a:rPr lang="en-US" sz="5800" kern="1200" dirty="0"/>
            <a:t>Structural</a:t>
          </a:r>
        </a:p>
      </dsp:txBody>
      <dsp:txXfrm>
        <a:off x="890" y="263919"/>
        <a:ext cx="3472299" cy="2083379"/>
      </dsp:txXfrm>
    </dsp:sp>
    <dsp:sp modelId="{BCDA9E43-BBC8-4DA0-9796-A3AFF1D8604B}">
      <dsp:nvSpPr>
        <dsp:cNvPr id="0" name=""/>
        <dsp:cNvSpPr/>
      </dsp:nvSpPr>
      <dsp:spPr>
        <a:xfrm>
          <a:off x="3820419" y="263919"/>
          <a:ext cx="3472299" cy="2083379"/>
        </a:xfrm>
        <a:prstGeom prst="rect">
          <a:avLst/>
        </a:prstGeom>
        <a:solidFill>
          <a:schemeClr val="accent3">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r>
            <a:rPr lang="en-US" sz="5800" kern="1200"/>
            <a:t>Human Resource</a:t>
          </a:r>
        </a:p>
      </dsp:txBody>
      <dsp:txXfrm>
        <a:off x="3820419" y="263919"/>
        <a:ext cx="3472299" cy="2083379"/>
      </dsp:txXfrm>
    </dsp:sp>
    <dsp:sp modelId="{60828E85-7522-46C0-A0DF-7FE06F7D9BE5}">
      <dsp:nvSpPr>
        <dsp:cNvPr id="0" name=""/>
        <dsp:cNvSpPr/>
      </dsp:nvSpPr>
      <dsp:spPr>
        <a:xfrm>
          <a:off x="890" y="2694529"/>
          <a:ext cx="3472299" cy="2083379"/>
        </a:xfrm>
        <a:prstGeom prst="rect">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r>
            <a:rPr lang="en-US" sz="5800" kern="1200"/>
            <a:t>Political</a:t>
          </a:r>
        </a:p>
      </dsp:txBody>
      <dsp:txXfrm>
        <a:off x="890" y="2694529"/>
        <a:ext cx="3472299" cy="2083379"/>
      </dsp:txXfrm>
    </dsp:sp>
    <dsp:sp modelId="{2B2CC4CD-0769-4F1C-BD4E-92F99E0B98B4}">
      <dsp:nvSpPr>
        <dsp:cNvPr id="0" name=""/>
        <dsp:cNvSpPr/>
      </dsp:nvSpPr>
      <dsp:spPr>
        <a:xfrm>
          <a:off x="3820419" y="2694529"/>
          <a:ext cx="3472299" cy="2083379"/>
        </a:xfrm>
        <a:prstGeom prst="rect">
          <a:avLst/>
        </a:prstGeom>
        <a:solidFill>
          <a:schemeClr val="accent5">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r>
            <a:rPr lang="en-US" sz="5800" kern="1200"/>
            <a:t>Symbolic</a:t>
          </a:r>
        </a:p>
      </dsp:txBody>
      <dsp:txXfrm>
        <a:off x="3820419" y="2694529"/>
        <a:ext cx="3472299" cy="20833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83D830-D8C9-48B6-BBEF-70732B43E9F5}">
      <dsp:nvSpPr>
        <dsp:cNvPr id="0" name=""/>
        <dsp:cNvSpPr/>
      </dsp:nvSpPr>
      <dsp:spPr>
        <a:xfrm>
          <a:off x="0" y="1738835"/>
          <a:ext cx="2173575" cy="1380220"/>
        </a:xfrm>
        <a:prstGeom prst="roundRect">
          <a:avLst>
            <a:gd name="adj" fmla="val 10000"/>
          </a:avLst>
        </a:prstGeom>
        <a:solidFill>
          <a:schemeClr val="accent3">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3FF4EE-3793-4128-8FCD-2A42AB40E214}">
      <dsp:nvSpPr>
        <dsp:cNvPr id="0" name=""/>
        <dsp:cNvSpPr/>
      </dsp:nvSpPr>
      <dsp:spPr>
        <a:xfrm>
          <a:off x="241508" y="1968268"/>
          <a:ext cx="2173575" cy="1380220"/>
        </a:xfrm>
        <a:prstGeom prst="roundRect">
          <a:avLst>
            <a:gd name="adj" fmla="val 10000"/>
          </a:avLst>
        </a:prstGeom>
        <a:solidFill>
          <a:schemeClr val="lt1">
            <a:alpha val="90000"/>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Defines your frame</a:t>
          </a:r>
        </a:p>
      </dsp:txBody>
      <dsp:txXfrm>
        <a:off x="281933" y="2008693"/>
        <a:ext cx="2092725" cy="1299370"/>
      </dsp:txXfrm>
    </dsp:sp>
    <dsp:sp modelId="{EA901D99-1295-45E0-B438-A15448560447}">
      <dsp:nvSpPr>
        <dsp:cNvPr id="0" name=""/>
        <dsp:cNvSpPr/>
      </dsp:nvSpPr>
      <dsp:spPr>
        <a:xfrm>
          <a:off x="2656591" y="1738835"/>
          <a:ext cx="2173575" cy="1380220"/>
        </a:xfrm>
        <a:prstGeom prst="roundRect">
          <a:avLst>
            <a:gd name="adj" fmla="val 10000"/>
          </a:avLst>
        </a:prstGeom>
        <a:solidFill>
          <a:schemeClr val="accent3">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022895-BB47-48F8-A195-B6DDB6F3A121}">
      <dsp:nvSpPr>
        <dsp:cNvPr id="0" name=""/>
        <dsp:cNvSpPr/>
      </dsp:nvSpPr>
      <dsp:spPr>
        <a:xfrm>
          <a:off x="2898100" y="1968268"/>
          <a:ext cx="2173575" cy="1380220"/>
        </a:xfrm>
        <a:prstGeom prst="roundRect">
          <a:avLst>
            <a:gd name="adj" fmla="val 10000"/>
          </a:avLst>
        </a:prstGeom>
        <a:solidFill>
          <a:schemeClr val="lt1">
            <a:alpha val="90000"/>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Explains how you would describe it to others? </a:t>
          </a:r>
        </a:p>
      </dsp:txBody>
      <dsp:txXfrm>
        <a:off x="2938525" y="2008693"/>
        <a:ext cx="2092725" cy="1299370"/>
      </dsp:txXfrm>
    </dsp:sp>
    <dsp:sp modelId="{7565151B-89A1-4C73-A37B-AE3C65D849D8}">
      <dsp:nvSpPr>
        <dsp:cNvPr id="0" name=""/>
        <dsp:cNvSpPr/>
      </dsp:nvSpPr>
      <dsp:spPr>
        <a:xfrm>
          <a:off x="5313183" y="1738835"/>
          <a:ext cx="2173575" cy="1380220"/>
        </a:xfrm>
        <a:prstGeom prst="roundRect">
          <a:avLst>
            <a:gd name="adj" fmla="val 10000"/>
          </a:avLst>
        </a:prstGeom>
        <a:solidFill>
          <a:schemeClr val="accent3">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0E886D-97AD-4788-859B-F4C9D46E54D4}">
      <dsp:nvSpPr>
        <dsp:cNvPr id="0" name=""/>
        <dsp:cNvSpPr/>
      </dsp:nvSpPr>
      <dsp:spPr>
        <a:xfrm>
          <a:off x="5554691" y="1968268"/>
          <a:ext cx="2173575" cy="1380220"/>
        </a:xfrm>
        <a:prstGeom prst="roundRect">
          <a:avLst>
            <a:gd name="adj" fmla="val 10000"/>
          </a:avLst>
        </a:prstGeom>
        <a:solidFill>
          <a:schemeClr val="lt1">
            <a:alpha val="90000"/>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And, adds an element of fun or humor to your frame.</a:t>
          </a:r>
        </a:p>
      </dsp:txBody>
      <dsp:txXfrm>
        <a:off x="5595116" y="2008693"/>
        <a:ext cx="2092725" cy="12993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F7AEE-3B99-4355-8BE0-8E2263CD526E}">
      <dsp:nvSpPr>
        <dsp:cNvPr id="0" name=""/>
        <dsp:cNvSpPr/>
      </dsp:nvSpPr>
      <dsp:spPr>
        <a:xfrm>
          <a:off x="0" y="0"/>
          <a:ext cx="5705157" cy="180951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en-US" sz="4700" kern="1200"/>
            <a:t>I used to think </a:t>
          </a:r>
        </a:p>
      </dsp:txBody>
      <dsp:txXfrm>
        <a:off x="52999" y="52999"/>
        <a:ext cx="3834885" cy="1703514"/>
      </dsp:txXfrm>
    </dsp:sp>
    <dsp:sp modelId="{636BD61B-6544-477A-A510-FA07B8F65164}">
      <dsp:nvSpPr>
        <dsp:cNvPr id="0" name=""/>
        <dsp:cNvSpPr/>
      </dsp:nvSpPr>
      <dsp:spPr>
        <a:xfrm>
          <a:off x="1006792" y="2211625"/>
          <a:ext cx="5705157" cy="180951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en-US" sz="4700" kern="1200"/>
            <a:t>Now I think</a:t>
          </a:r>
        </a:p>
      </dsp:txBody>
      <dsp:txXfrm>
        <a:off x="1059791" y="2264624"/>
        <a:ext cx="3416184" cy="1703514"/>
      </dsp:txXfrm>
    </dsp:sp>
    <dsp:sp modelId="{79451094-88A4-4B2E-8D10-283E4CD455AF}">
      <dsp:nvSpPr>
        <dsp:cNvPr id="0" name=""/>
        <dsp:cNvSpPr/>
      </dsp:nvSpPr>
      <dsp:spPr>
        <a:xfrm>
          <a:off x="4528974" y="1422477"/>
          <a:ext cx="1176182" cy="1176182"/>
        </a:xfrm>
        <a:prstGeom prst="downArrow">
          <a:avLst>
            <a:gd name="adj1" fmla="val 55000"/>
            <a:gd name="adj2" fmla="val 45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4793615" y="1422477"/>
        <a:ext cx="646900" cy="88507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3292479"/>
          </a:xfrm>
          <a:prstGeom prst="rect">
            <a:avLst/>
          </a:prstGeom>
        </p:spPr>
        <p:txBody>
          <a:bodyPr vert="horz" lIns="182880" tIns="91440" rIns="182880" bIns="91440" rtlCol="0"/>
          <a:lstStyle>
            <a:lvl1pPr algn="l">
              <a:defRPr sz="2400"/>
            </a:lvl1pPr>
          </a:lstStyle>
          <a:p>
            <a:endParaRPr lang="en-US"/>
          </a:p>
        </p:txBody>
      </p:sp>
      <p:sp>
        <p:nvSpPr>
          <p:cNvPr id="3" name="Date Placeholder 2"/>
          <p:cNvSpPr>
            <a:spLocks noGrp="1"/>
          </p:cNvSpPr>
          <p:nvPr>
            <p:ph type="dt" idx="1"/>
          </p:nvPr>
        </p:nvSpPr>
        <p:spPr>
          <a:xfrm>
            <a:off x="3970936" y="0"/>
            <a:ext cx="3037840" cy="3292479"/>
          </a:xfrm>
          <a:prstGeom prst="rect">
            <a:avLst/>
          </a:prstGeom>
        </p:spPr>
        <p:txBody>
          <a:bodyPr vert="horz" lIns="182880" tIns="91440" rIns="182880" bIns="91440" rtlCol="0"/>
          <a:lstStyle>
            <a:lvl1pPr algn="r">
              <a:defRPr sz="2400"/>
            </a:lvl1pPr>
          </a:lstStyle>
          <a:p>
            <a:fld id="{E3DA387E-BC4C-47AD-8CE5-10967304BC6F}" type="datetimeFigureOut">
              <a:rPr lang="en-US" smtClean="0"/>
              <a:t>10/12/2021</a:t>
            </a:fld>
            <a:endParaRPr lang="en-US"/>
          </a:p>
        </p:txBody>
      </p:sp>
      <p:sp>
        <p:nvSpPr>
          <p:cNvPr id="4" name="Slide Image Placeholder 3"/>
          <p:cNvSpPr>
            <a:spLocks noGrp="1" noRot="1" noChangeAspect="1"/>
          </p:cNvSpPr>
          <p:nvPr>
            <p:ph type="sldImg" idx="2"/>
          </p:nvPr>
        </p:nvSpPr>
        <p:spPr>
          <a:xfrm>
            <a:off x="-16182975" y="8202613"/>
            <a:ext cx="39376350" cy="22148800"/>
          </a:xfrm>
          <a:prstGeom prst="rect">
            <a:avLst/>
          </a:prstGeom>
          <a:noFill/>
          <a:ln w="12700">
            <a:solidFill>
              <a:prstClr val="black"/>
            </a:solidFill>
          </a:ln>
        </p:spPr>
        <p:txBody>
          <a:bodyPr vert="horz" lIns="182880" tIns="91440" rIns="182880" bIns="91440" rtlCol="0" anchor="ctr"/>
          <a:lstStyle/>
          <a:p>
            <a:endParaRPr lang="en-US"/>
          </a:p>
        </p:txBody>
      </p:sp>
      <p:sp>
        <p:nvSpPr>
          <p:cNvPr id="5" name="Notes Placeholder 4"/>
          <p:cNvSpPr>
            <a:spLocks noGrp="1"/>
          </p:cNvSpPr>
          <p:nvPr>
            <p:ph type="body" sz="quarter" idx="3"/>
          </p:nvPr>
        </p:nvSpPr>
        <p:spPr>
          <a:xfrm>
            <a:off x="701040" y="31580417"/>
            <a:ext cx="5608320" cy="25838524"/>
          </a:xfrm>
          <a:prstGeom prst="rect">
            <a:avLst/>
          </a:prstGeom>
        </p:spPr>
        <p:txBody>
          <a:bodyPr vert="horz" lIns="182880" tIns="91440" rIns="182880" bIns="9144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2329179"/>
            <a:ext cx="3037840" cy="3292471"/>
          </a:xfrm>
          <a:prstGeom prst="rect">
            <a:avLst/>
          </a:prstGeom>
        </p:spPr>
        <p:txBody>
          <a:bodyPr vert="horz" lIns="182880" tIns="91440" rIns="182880" bIns="91440" rtlCol="0" anchor="b"/>
          <a:lstStyle>
            <a:lvl1pPr algn="l">
              <a:defRPr sz="2400"/>
            </a:lvl1pPr>
          </a:lstStyle>
          <a:p>
            <a:endParaRPr lang="en-US"/>
          </a:p>
        </p:txBody>
      </p:sp>
      <p:sp>
        <p:nvSpPr>
          <p:cNvPr id="7" name="Slide Number Placeholder 6"/>
          <p:cNvSpPr>
            <a:spLocks noGrp="1"/>
          </p:cNvSpPr>
          <p:nvPr>
            <p:ph type="sldNum" sz="quarter" idx="5"/>
          </p:nvPr>
        </p:nvSpPr>
        <p:spPr>
          <a:xfrm>
            <a:off x="3970936" y="62329179"/>
            <a:ext cx="3037840" cy="3292471"/>
          </a:xfrm>
          <a:prstGeom prst="rect">
            <a:avLst/>
          </a:prstGeom>
        </p:spPr>
        <p:txBody>
          <a:bodyPr vert="horz" lIns="182880" tIns="91440" rIns="182880" bIns="91440" rtlCol="0" anchor="b"/>
          <a:lstStyle>
            <a:lvl1pPr algn="r">
              <a:defRPr sz="2400"/>
            </a:lvl1pPr>
          </a:lstStyle>
          <a:p>
            <a:fld id="{97C9C7B1-9572-49A1-B902-D92E40A3EEAB}" type="slidenum">
              <a:rPr lang="en-US" smtClean="0"/>
              <a:t>‹#›</a:t>
            </a:fld>
            <a:endParaRPr lang="en-US"/>
          </a:p>
        </p:txBody>
      </p:sp>
    </p:spTree>
    <p:extLst>
      <p:ext uri="{BB962C8B-B14F-4D97-AF65-F5344CB8AC3E}">
        <p14:creationId xmlns:p14="http://schemas.microsoft.com/office/powerpoint/2010/main" val="1654069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C9C7B1-9572-49A1-B902-D92E40A3EEAB}" type="slidenum">
              <a:rPr lang="en-US" smtClean="0"/>
              <a:t>1</a:t>
            </a:fld>
            <a:endParaRPr lang="en-US"/>
          </a:p>
        </p:txBody>
      </p:sp>
    </p:spTree>
    <p:extLst>
      <p:ext uri="{BB962C8B-B14F-4D97-AF65-F5344CB8AC3E}">
        <p14:creationId xmlns:p14="http://schemas.microsoft.com/office/powerpoint/2010/main" val="18030172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C9C7B1-9572-49A1-B902-D92E40A3EEAB}" type="slidenum">
              <a:rPr lang="en-US" smtClean="0"/>
              <a:t>10</a:t>
            </a:fld>
            <a:endParaRPr lang="en-US"/>
          </a:p>
        </p:txBody>
      </p:sp>
    </p:spTree>
    <p:extLst>
      <p:ext uri="{BB962C8B-B14F-4D97-AF65-F5344CB8AC3E}">
        <p14:creationId xmlns:p14="http://schemas.microsoft.com/office/powerpoint/2010/main" val="3346734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a:t>Before, we engage in this exercise lets talk about this question- Is everyone a leader? Psychology today published an article about the excuses people use to say they cannot lead: </a:t>
            </a:r>
          </a:p>
          <a:p>
            <a:pPr marL="457200" indent="-457200">
              <a:buAutoNum type="arabicPeriod"/>
            </a:pPr>
            <a:r>
              <a:rPr lang="en-US" sz="2400" dirty="0"/>
              <a:t>I don’t have a position of authority </a:t>
            </a:r>
          </a:p>
          <a:p>
            <a:pPr marL="457200" indent="-457200">
              <a:buAutoNum type="arabicPeriod"/>
            </a:pPr>
            <a:r>
              <a:rPr lang="en-US" sz="2400" dirty="0"/>
              <a:t>I am not a take charge person</a:t>
            </a:r>
          </a:p>
          <a:p>
            <a:pPr marL="457200" indent="-457200">
              <a:buAutoNum type="arabicPeriod"/>
            </a:pPr>
            <a:r>
              <a:rPr lang="en-US" sz="2400" dirty="0"/>
              <a:t>I am an introvert</a:t>
            </a:r>
          </a:p>
          <a:p>
            <a:pPr marL="457200" indent="-457200">
              <a:buAutoNum type="arabicPeriod"/>
            </a:pPr>
            <a:r>
              <a:rPr lang="en-US" sz="2400" dirty="0"/>
              <a:t>My favorite- “If everyone is leading, who is following?” If I am using my influence for a worthwhile cause, then we are all leading and following in some way. </a:t>
            </a:r>
          </a:p>
          <a:p>
            <a:r>
              <a:rPr lang="en-US" sz="2400" dirty="0"/>
              <a:t>The author contended that leading and following can exist together- they are not mutually exclusive. </a:t>
            </a:r>
          </a:p>
          <a:p>
            <a:endParaRPr lang="en-US" sz="2400" dirty="0"/>
          </a:p>
          <a:p>
            <a:r>
              <a:rPr lang="en-US" sz="2400" dirty="0"/>
              <a:t>Pair up with someone. One of you will be the listener and one of you will be the speaker. Your prompt is “As a leader I am ….”  I will tell you when to stop and then you can switch. </a:t>
            </a:r>
          </a:p>
          <a:p>
            <a:endParaRPr lang="en-US" sz="2400" dirty="0">
              <a:cs typeface="Calibri" panose="020F0502020204030204"/>
            </a:endParaRPr>
          </a:p>
          <a:p>
            <a:r>
              <a:rPr lang="en-US" sz="2400" dirty="0">
                <a:cs typeface="Calibri" panose="020F0502020204030204"/>
              </a:rPr>
              <a:t>What is difficult about saying this for 90 seconds? What was most difficult? What started to happen? I had someone watching you- what is that symbolic of? </a:t>
            </a:r>
          </a:p>
          <a:p>
            <a:endParaRPr lang="en-US" sz="2400" dirty="0"/>
          </a:p>
          <a:p>
            <a:r>
              <a:rPr lang="en-US" sz="2400" dirty="0"/>
              <a:t>Come together as a group what was that like? </a:t>
            </a:r>
          </a:p>
          <a:p>
            <a:pPr marL="457200" indent="-457200">
              <a:buAutoNum type="arabicPeriod"/>
            </a:pPr>
            <a:endParaRPr lang="en-US" sz="2400" dirty="0"/>
          </a:p>
          <a:p>
            <a:pPr marL="457200" indent="-457200">
              <a:buAutoNum type="arabicPeriod"/>
            </a:pPr>
            <a:endParaRPr lang="en-US" sz="2400" dirty="0"/>
          </a:p>
          <a:p>
            <a:r>
              <a:rPr lang="en-US" sz="2400" dirty="0"/>
              <a:t>Now come back and write down on the index card in front of you your biggest challenge as a leader. This could be a variety of things- I am not thinking of specific, but perhaps more broad things. Like – I want to speak up more, I want to speak less and listen more, etc. </a:t>
            </a:r>
          </a:p>
          <a:p>
            <a:endParaRPr lang="en-US" sz="2400" dirty="0"/>
          </a:p>
          <a:p>
            <a:endParaRPr lang="en-US" dirty="0"/>
          </a:p>
        </p:txBody>
      </p:sp>
      <p:sp>
        <p:nvSpPr>
          <p:cNvPr id="4" name="Slide Number Placeholder 3"/>
          <p:cNvSpPr>
            <a:spLocks noGrp="1"/>
          </p:cNvSpPr>
          <p:nvPr>
            <p:ph type="sldNum" sz="quarter" idx="5"/>
          </p:nvPr>
        </p:nvSpPr>
        <p:spPr/>
        <p:txBody>
          <a:bodyPr/>
          <a:lstStyle/>
          <a:p>
            <a:fld id="{97C9C7B1-9572-49A1-B902-D92E40A3EEAB}" type="slidenum">
              <a:rPr lang="en-US" smtClean="0"/>
              <a:t>2</a:t>
            </a:fld>
            <a:endParaRPr lang="en-US"/>
          </a:p>
        </p:txBody>
      </p:sp>
    </p:spTree>
    <p:extLst>
      <p:ext uri="{BB962C8B-B14F-4D97-AF65-F5344CB8AC3E}">
        <p14:creationId xmlns:p14="http://schemas.microsoft.com/office/powerpoint/2010/main" val="4248845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as we tie our shoes automatically- even though there might be a way to do them them makes for a stronger tie- we sometimes get stuck in a "frame" of thinking that doesn't always serve us well in the varied leadership roles or experiences that we have. </a:t>
            </a:r>
          </a:p>
          <a:p>
            <a:endParaRPr lang="en-US" dirty="0">
              <a:cs typeface="Calibri"/>
            </a:endParaRPr>
          </a:p>
          <a:p>
            <a:r>
              <a:rPr lang="en-US" dirty="0"/>
              <a:t>•Frames: mental models, maps, mind-sets, schema and cognitive lens… frames are windows, tools, lenses, orientations, and perspectives.</a:t>
            </a:r>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97C9C7B1-9572-49A1-B902-D92E40A3EEAB}" type="slidenum">
              <a:rPr lang="en-US" smtClean="0"/>
              <a:t>3</a:t>
            </a:fld>
            <a:endParaRPr lang="en-US"/>
          </a:p>
        </p:txBody>
      </p:sp>
    </p:spTree>
    <p:extLst>
      <p:ext uri="{BB962C8B-B14F-4D97-AF65-F5344CB8AC3E}">
        <p14:creationId xmlns:p14="http://schemas.microsoft.com/office/powerpoint/2010/main" val="1849268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Get in groups: </a:t>
            </a:r>
          </a:p>
          <a:p>
            <a:endParaRPr lang="en-US" dirty="0"/>
          </a:p>
          <a:p>
            <a:r>
              <a:rPr lang="en-US" dirty="0"/>
              <a:t>How do you normally approach challenges? What strategies do you use? Do you see any of these strategies connected to your frame. </a:t>
            </a:r>
          </a:p>
          <a:p>
            <a:r>
              <a:rPr lang="en-US" dirty="0"/>
              <a:t>You likely use a specific frame(s)- a set of ideas or assumption that help you navigate through situations. </a:t>
            </a:r>
          </a:p>
          <a:p>
            <a:endParaRPr lang="en-US" dirty="0"/>
          </a:p>
          <a:p>
            <a:endParaRPr lang="en-US" dirty="0"/>
          </a:p>
          <a:p>
            <a:r>
              <a:rPr lang="en-US" dirty="0"/>
              <a:t>Use Handout </a:t>
            </a:r>
          </a:p>
          <a:p>
            <a:r>
              <a:rPr lang="en-US" dirty="0"/>
              <a:t> </a:t>
            </a:r>
            <a:endParaRPr lang="en-US" dirty="0">
              <a:cs typeface="Calibri"/>
            </a:endParaRPr>
          </a:p>
          <a:p>
            <a:r>
              <a:rPr lang="en-US" dirty="0"/>
              <a:t>Bolman and Deal argued that leaders should look at and approach organizational issues from four perspectives, which they called “frames”.  In their view, if a leader works with only one habitual frame of reference, she risks being less effective. The four frames they proposed were;</a:t>
            </a:r>
            <a:endParaRPr lang="en-US" dirty="0">
              <a:cs typeface="Calibri" panose="020F0502020204030204"/>
            </a:endParaRPr>
          </a:p>
          <a:p>
            <a:endParaRPr lang="en-US" dirty="0"/>
          </a:p>
          <a:p>
            <a:r>
              <a:rPr lang="en-US" dirty="0"/>
              <a:t>Structural, Human Resource, Political and Symbolic.</a:t>
            </a:r>
          </a:p>
          <a:p>
            <a:endParaRPr lang="en-US" dirty="0"/>
          </a:p>
          <a:p>
            <a:r>
              <a:rPr lang="en-US" dirty="0"/>
              <a:t>The idea here is to keep your approach to leadership open, don’t restrict yourself with one frame. As leader, make your own judgement call on the most appropriate </a:t>
            </a:r>
            <a:r>
              <a:rPr lang="en-US" dirty="0" err="1"/>
              <a:t>behaviour</a:t>
            </a:r>
            <a:r>
              <a:rPr lang="en-US" dirty="0"/>
              <a:t> in that moment or </a:t>
            </a:r>
            <a:r>
              <a:rPr lang="en-US" dirty="0" err="1"/>
              <a:t>organisation</a:t>
            </a:r>
            <a:r>
              <a:rPr lang="en-US" dirty="0"/>
              <a:t>. Using the same frame won’t work with every situation, so make sure you ask the right questions and diagnose key issues. </a:t>
            </a:r>
          </a:p>
          <a:p>
            <a:endParaRPr lang="en-US" dirty="0"/>
          </a:p>
          <a:p>
            <a:r>
              <a:rPr lang="en-US" dirty="0"/>
              <a:t>Structural: This Frame focuses on the obvious ‘how’ of change. It’s mainly a task-orientated Frame. It concentrates on strategy; setting measurable goals, clarifying task, responsibilities and reporting lines; agreeing metrics and deadlines; and creating systems and procedures.</a:t>
            </a:r>
          </a:p>
          <a:p>
            <a:endParaRPr lang="en-US" dirty="0"/>
          </a:p>
          <a:p>
            <a:r>
              <a:rPr lang="en-US" dirty="0"/>
              <a:t>Human Resources: The Human Resource (HR) Frame places more emphasis on people’s needs. It primarily focuses on giving employees the power and opportunity to perform their jobs well, while at the same time, addressing their needs for human contact, personal growth, and job satisfaction.</a:t>
            </a:r>
          </a:p>
          <a:p>
            <a:endParaRPr lang="en-US" dirty="0"/>
          </a:p>
          <a:p>
            <a:r>
              <a:rPr lang="en-US" dirty="0"/>
              <a:t>Political: The Political Frame addresses the problem of individuals and interest groups having sometimes conflicting (often hidden) agendas, especially at times when budgets are limited and the </a:t>
            </a:r>
            <a:r>
              <a:rPr lang="en-US" dirty="0" err="1"/>
              <a:t>organisation</a:t>
            </a:r>
            <a:r>
              <a:rPr lang="en-US" dirty="0"/>
              <a:t> have to make difficult choices. In this Frame you will see coalition - building, conflict resolution work, and power-base building to support the leader’s initiatives.</a:t>
            </a:r>
          </a:p>
          <a:p>
            <a:endParaRPr lang="en-US" dirty="0"/>
          </a:p>
          <a:p>
            <a:r>
              <a:rPr lang="en-US" dirty="0"/>
              <a:t>Symbolic: The Symbolic Frame addresses people’s needs for a sense of purpose and meaning in their work. It focuses on inspiring people by making the </a:t>
            </a:r>
            <a:r>
              <a:rPr lang="en-US" dirty="0" err="1"/>
              <a:t>organisation’s</a:t>
            </a:r>
            <a:r>
              <a:rPr lang="en-US" dirty="0"/>
              <a:t> direction feel significant and distinctive. It includes creating a motivating vision, and </a:t>
            </a:r>
            <a:r>
              <a:rPr lang="en-US" dirty="0" err="1"/>
              <a:t>recognising</a:t>
            </a:r>
            <a:r>
              <a:rPr lang="en-US" dirty="0"/>
              <a:t> superb performance through company celebrations.</a:t>
            </a:r>
          </a:p>
          <a:p>
            <a:endParaRPr lang="en-US" dirty="0"/>
          </a:p>
          <a:p>
            <a:r>
              <a:rPr lang="en-US" dirty="0"/>
              <a:t>If the leader learns that the greatest problem is a lack of motivation and commitment, he or she will probably stress the Symbolic and Human Resource frames.  </a:t>
            </a:r>
          </a:p>
          <a:p>
            <a:endParaRPr lang="en-US" dirty="0"/>
          </a:p>
          <a:p>
            <a:r>
              <a:rPr lang="en-US" dirty="0"/>
              <a:t>If confusion around priorities and responsibilities is the main issue, then the Structural and Political frames will probably be most important.  </a:t>
            </a:r>
          </a:p>
          <a:p>
            <a:endParaRPr lang="en-US" dirty="0"/>
          </a:p>
          <a:p>
            <a:r>
              <a:rPr lang="en-US" dirty="0"/>
              <a:t>If there is uncertainty and anxiety around future direction, the Symbolic and Political frames may be the keys to change.  </a:t>
            </a:r>
          </a:p>
          <a:p>
            <a:endParaRPr lang="en-US" dirty="0"/>
          </a:p>
          <a:p>
            <a:r>
              <a:rPr lang="en-US" dirty="0"/>
              <a:t>The point is the leader should adopt a multi-frame perspective before choosing how to act.</a:t>
            </a:r>
          </a:p>
          <a:p>
            <a:endParaRPr lang="en-US" dirty="0"/>
          </a:p>
          <a:p>
            <a:r>
              <a:rPr lang="en-US" dirty="0"/>
              <a:t>Use visual items for each frame: </a:t>
            </a:r>
          </a:p>
          <a:p>
            <a:endParaRPr lang="en-US" dirty="0"/>
          </a:p>
          <a:p>
            <a:r>
              <a:rPr lang="en-US" dirty="0"/>
              <a:t>Structural – blocks </a:t>
            </a:r>
          </a:p>
          <a:p>
            <a:r>
              <a:rPr lang="en-US" dirty="0"/>
              <a:t>Human resource – plant </a:t>
            </a:r>
          </a:p>
          <a:p>
            <a:r>
              <a:rPr lang="en-US" dirty="0"/>
              <a:t>Political – </a:t>
            </a:r>
          </a:p>
          <a:p>
            <a:r>
              <a:rPr lang="en-US" dirty="0"/>
              <a:t>Symbolic/meaning- </a:t>
            </a:r>
          </a:p>
          <a:p>
            <a:endParaRPr lang="en-US" dirty="0"/>
          </a:p>
          <a:p>
            <a:endParaRPr lang="en-US" dirty="0"/>
          </a:p>
        </p:txBody>
      </p:sp>
      <p:sp>
        <p:nvSpPr>
          <p:cNvPr id="4" name="Slide Number Placeholder 3"/>
          <p:cNvSpPr>
            <a:spLocks noGrp="1"/>
          </p:cNvSpPr>
          <p:nvPr>
            <p:ph type="sldNum" sz="quarter" idx="5"/>
          </p:nvPr>
        </p:nvSpPr>
        <p:spPr/>
        <p:txBody>
          <a:bodyPr/>
          <a:lstStyle/>
          <a:p>
            <a:fld id="{97C9C7B1-9572-49A1-B902-D92E40A3EEAB}" type="slidenum">
              <a:rPr lang="en-US" smtClean="0"/>
              <a:t>4</a:t>
            </a:fld>
            <a:endParaRPr lang="en-US"/>
          </a:p>
        </p:txBody>
      </p:sp>
    </p:spTree>
    <p:extLst>
      <p:ext uri="{BB962C8B-B14F-4D97-AF65-F5344CB8AC3E}">
        <p14:creationId xmlns:p14="http://schemas.microsoft.com/office/powerpoint/2010/main" val="1553933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C9C7B1-9572-49A1-B902-D92E40A3EEAB}" type="slidenum">
              <a:rPr lang="en-US" smtClean="0"/>
              <a:t>5</a:t>
            </a:fld>
            <a:endParaRPr lang="en-US"/>
          </a:p>
        </p:txBody>
      </p:sp>
    </p:spTree>
    <p:extLst>
      <p:ext uri="{BB962C8B-B14F-4D97-AF65-F5344CB8AC3E}">
        <p14:creationId xmlns:p14="http://schemas.microsoft.com/office/powerpoint/2010/main" val="1280630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Use your note cards- write a frame on each one. Raise which card you would use-  </a:t>
            </a:r>
          </a:p>
          <a:p>
            <a:endParaRPr lang="en-US" dirty="0">
              <a:cs typeface="Calibri"/>
            </a:endParaRPr>
          </a:p>
          <a:p>
            <a:r>
              <a:rPr lang="en-US" dirty="0">
                <a:cs typeface="Calibri"/>
              </a:rPr>
              <a:t>Scenario 1- Moral is low in your organization, you have been tasked as a leader to take over. Which frame would you use? </a:t>
            </a:r>
          </a:p>
          <a:p>
            <a:endParaRPr lang="en-US" dirty="0">
              <a:cs typeface="Calibri"/>
            </a:endParaRPr>
          </a:p>
          <a:p>
            <a:r>
              <a:rPr lang="en-US" dirty="0">
                <a:cs typeface="Calibri"/>
              </a:rPr>
              <a:t>Follow-up- What might a reason that the frame you picked, would not work? </a:t>
            </a:r>
          </a:p>
          <a:p>
            <a:endParaRPr lang="en-US" dirty="0">
              <a:cs typeface="Calibri"/>
            </a:endParaRPr>
          </a:p>
          <a:p>
            <a:r>
              <a:rPr lang="en-US" dirty="0">
                <a:cs typeface="Calibri"/>
              </a:rPr>
              <a:t>Scenario 2- There has been a series of turnover in the leadership position of your organization. You are coming in as the new leader- what frame might you use to engage as the new leader? </a:t>
            </a:r>
          </a:p>
          <a:p>
            <a:endParaRPr lang="en-US" dirty="0">
              <a:cs typeface="Calibri"/>
            </a:endParaRPr>
          </a:p>
          <a:p>
            <a:r>
              <a:rPr lang="en-US" dirty="0">
                <a:cs typeface="Calibri"/>
              </a:rPr>
              <a:t>Follow-up – What if in visiting with people, they just keep asking for more resources? What frame will you use? </a:t>
            </a:r>
          </a:p>
          <a:p>
            <a:endParaRPr lang="en-US" dirty="0">
              <a:cs typeface="Calibri"/>
            </a:endParaRPr>
          </a:p>
          <a:p>
            <a:r>
              <a:rPr lang="en-US" dirty="0">
                <a:cs typeface="Calibri"/>
              </a:rPr>
              <a:t>Scenario 3- Your organization is experiencing a lot of growth (class size, night class, online, blended) what frame will you use to reframe growth as positive? </a:t>
            </a:r>
          </a:p>
          <a:p>
            <a:endParaRPr lang="en-US" dirty="0">
              <a:cs typeface="Calibri"/>
            </a:endParaRPr>
          </a:p>
          <a:p>
            <a:r>
              <a:rPr lang="en-US" dirty="0">
                <a:cs typeface="Calibri"/>
              </a:rPr>
              <a:t>Scenario 4- What frame do you view meetings with? </a:t>
            </a:r>
          </a:p>
          <a:p>
            <a:endParaRPr lang="en-US" dirty="0">
              <a:cs typeface="Calibri"/>
            </a:endParaRPr>
          </a:p>
          <a:p>
            <a:r>
              <a:rPr lang="en-US" dirty="0">
                <a:cs typeface="Calibri"/>
              </a:rPr>
              <a:t>Scenario </a:t>
            </a:r>
          </a:p>
        </p:txBody>
      </p:sp>
      <p:sp>
        <p:nvSpPr>
          <p:cNvPr id="4" name="Slide Number Placeholder 3"/>
          <p:cNvSpPr>
            <a:spLocks noGrp="1"/>
          </p:cNvSpPr>
          <p:nvPr>
            <p:ph type="sldNum" sz="quarter" idx="5"/>
          </p:nvPr>
        </p:nvSpPr>
        <p:spPr/>
        <p:txBody>
          <a:bodyPr/>
          <a:lstStyle/>
          <a:p>
            <a:fld id="{97C9C7B1-9572-49A1-B902-D92E40A3EEAB}" type="slidenum">
              <a:rPr lang="en-US" smtClean="0"/>
              <a:t>6</a:t>
            </a:fld>
            <a:endParaRPr lang="en-US"/>
          </a:p>
        </p:txBody>
      </p:sp>
    </p:spTree>
    <p:extLst>
      <p:ext uri="{BB962C8B-B14F-4D97-AF65-F5344CB8AC3E}">
        <p14:creationId xmlns:p14="http://schemas.microsoft.com/office/powerpoint/2010/main" val="2778265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C9C7B1-9572-49A1-B902-D92E40A3EEAB}" type="slidenum">
              <a:rPr lang="en-US" smtClean="0"/>
              <a:t>7</a:t>
            </a:fld>
            <a:endParaRPr lang="en-US"/>
          </a:p>
        </p:txBody>
      </p:sp>
    </p:spTree>
    <p:extLst>
      <p:ext uri="{BB962C8B-B14F-4D97-AF65-F5344CB8AC3E}">
        <p14:creationId xmlns:p14="http://schemas.microsoft.com/office/powerpoint/2010/main" val="2150415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C9C7B1-9572-49A1-B902-D92E40A3EEAB}" type="slidenum">
              <a:rPr lang="en-US" smtClean="0"/>
              <a:t>8</a:t>
            </a:fld>
            <a:endParaRPr lang="en-US"/>
          </a:p>
        </p:txBody>
      </p:sp>
    </p:spTree>
    <p:extLst>
      <p:ext uri="{BB962C8B-B14F-4D97-AF65-F5344CB8AC3E}">
        <p14:creationId xmlns:p14="http://schemas.microsoft.com/office/powerpoint/2010/main" val="167846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C9C7B1-9572-49A1-B902-D92E40A3EEAB}" type="slidenum">
              <a:rPr lang="en-US" smtClean="0"/>
              <a:t>9</a:t>
            </a:fld>
            <a:endParaRPr lang="en-US"/>
          </a:p>
        </p:txBody>
      </p:sp>
    </p:spTree>
    <p:extLst>
      <p:ext uri="{BB962C8B-B14F-4D97-AF65-F5344CB8AC3E}">
        <p14:creationId xmlns:p14="http://schemas.microsoft.com/office/powerpoint/2010/main" val="1679570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10/12/2021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10/12/2021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10/12/2021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10/12/2021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10/12/2021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10/12/2021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zAFcV7zuUD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EB472E-7CA6-4C2D-81E9-CD39A44F0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AE0A0486-F672-4FEF-A0A9-E6C3B7E3A5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3289875" cy="5334001"/>
          </a:xfrm>
          <a:prstGeom prst="rect">
            <a:avLst/>
          </a:prstGeom>
          <a:solidFill>
            <a:srgbClr val="C8C8C8">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689BC21-5566-4B70-91EA-44B4299CB3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11870" y="761999"/>
            <a:ext cx="8790301" cy="3810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EE6A1CEB-657B-4F38-A405-CABA120E70EE}"/>
              </a:ext>
            </a:extLst>
          </p:cNvPr>
          <p:cNvSpPr>
            <a:spLocks noGrp="1"/>
          </p:cNvSpPr>
          <p:nvPr>
            <p:ph type="ctrTitle"/>
          </p:nvPr>
        </p:nvSpPr>
        <p:spPr>
          <a:xfrm>
            <a:off x="3722622" y="1298448"/>
            <a:ext cx="7187529" cy="2951819"/>
          </a:xfrm>
        </p:spPr>
        <p:txBody>
          <a:bodyPr anchor="b">
            <a:normAutofit/>
          </a:bodyPr>
          <a:lstStyle/>
          <a:p>
            <a:r>
              <a:rPr lang="en-US" sz="5800" dirty="0"/>
              <a:t>Find your Leadership Frame</a:t>
            </a:r>
          </a:p>
        </p:txBody>
      </p:sp>
      <p:sp>
        <p:nvSpPr>
          <p:cNvPr id="14" name="Rectangle 13">
            <a:extLst>
              <a:ext uri="{FF2B5EF4-FFF2-40B4-BE49-F238E27FC236}">
                <a16:creationId xmlns:a16="http://schemas.microsoft.com/office/drawing/2014/main" id="{7F1FCE6A-97BC-41EB-809A-50936E0F9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00889" y="4684418"/>
            <a:ext cx="8801282" cy="1411582"/>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id="{540E3BB1-8E49-42DC-A020-726909DA6AEC}"/>
              </a:ext>
            </a:extLst>
          </p:cNvPr>
          <p:cNvSpPr>
            <a:spLocks noGrp="1"/>
          </p:cNvSpPr>
          <p:nvPr>
            <p:ph type="subTitle" idx="1"/>
          </p:nvPr>
        </p:nvSpPr>
        <p:spPr>
          <a:xfrm>
            <a:off x="3722622" y="5006151"/>
            <a:ext cx="7187529" cy="768116"/>
          </a:xfrm>
        </p:spPr>
        <p:txBody>
          <a:bodyPr anchor="t">
            <a:normAutofit/>
          </a:bodyPr>
          <a:lstStyle/>
          <a:p>
            <a:r>
              <a:rPr lang="en-US" sz="2400" dirty="0">
                <a:solidFill>
                  <a:schemeClr val="accent1"/>
                </a:solidFill>
              </a:rPr>
              <a:t>Frame your life and your work. </a:t>
            </a:r>
          </a:p>
        </p:txBody>
      </p:sp>
    </p:spTree>
    <p:extLst>
      <p:ext uri="{BB962C8B-B14F-4D97-AF65-F5344CB8AC3E}">
        <p14:creationId xmlns:p14="http://schemas.microsoft.com/office/powerpoint/2010/main" val="891190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p:nvSpPr>
          <p:cNvPr id="17" name="Rectangle 9">
            <a:extLst>
              <a:ext uri="{FF2B5EF4-FFF2-40B4-BE49-F238E27FC236}">
                <a16:creationId xmlns:a16="http://schemas.microsoft.com/office/drawing/2014/main" id="{5492F9E5-5B28-4104-9CDF-100EE9D85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11">
            <a:extLst>
              <a:ext uri="{FF2B5EF4-FFF2-40B4-BE49-F238E27FC236}">
                <a16:creationId xmlns:a16="http://schemas.microsoft.com/office/drawing/2014/main" id="{F4A3EBA2-184A-4C53-80BF-FB3A6AC35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8008542" cy="53309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3">
            <a:extLst>
              <a:ext uri="{FF2B5EF4-FFF2-40B4-BE49-F238E27FC236}">
                <a16:creationId xmlns:a16="http://schemas.microsoft.com/office/drawing/2014/main" id="{7438EFCD-B361-4EDD-A82E-EF6FE99C1B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6729" y="757325"/>
            <a:ext cx="3549144" cy="5329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11E79E-13B0-43EC-ABF1-F0C7ACFE1379}"/>
              </a:ext>
            </a:extLst>
          </p:cNvPr>
          <p:cNvSpPr>
            <a:spLocks noGrp="1"/>
          </p:cNvSpPr>
          <p:nvPr>
            <p:ph type="title"/>
          </p:nvPr>
        </p:nvSpPr>
        <p:spPr>
          <a:xfrm>
            <a:off x="8389648" y="1123837"/>
            <a:ext cx="2947482" cy="4601183"/>
          </a:xfrm>
        </p:spPr>
        <p:txBody>
          <a:bodyPr>
            <a:normAutofit/>
          </a:bodyPr>
          <a:lstStyle/>
          <a:p>
            <a:r>
              <a:rPr lang="en-US" dirty="0"/>
              <a:t>Summary</a:t>
            </a:r>
          </a:p>
        </p:txBody>
      </p:sp>
      <p:sp>
        <p:nvSpPr>
          <p:cNvPr id="16" name="Rectangle 15">
            <a:extLst>
              <a:ext uri="{FF2B5EF4-FFF2-40B4-BE49-F238E27FC236}">
                <a16:creationId xmlns:a16="http://schemas.microsoft.com/office/drawing/2014/main" id="{5D5DB082-BCCB-4994-AEE1-EF25FDAC8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4060"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BA089886-0A8B-4888-93C8-58DA4C354611}"/>
              </a:ext>
            </a:extLst>
          </p:cNvPr>
          <p:cNvGraphicFramePr>
            <a:graphicFrameLocks noGrp="1"/>
          </p:cNvGraphicFramePr>
          <p:nvPr>
            <p:ph idx="1"/>
            <p:extLst>
              <p:ext uri="{D42A27DB-BD31-4B8C-83A1-F6EECF244321}">
                <p14:modId xmlns:p14="http://schemas.microsoft.com/office/powerpoint/2010/main" val="21884490"/>
              </p:ext>
            </p:extLst>
          </p:nvPr>
        </p:nvGraphicFramePr>
        <p:xfrm>
          <a:off x="650875" y="1425575"/>
          <a:ext cx="6711950" cy="40211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2523081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83BACB8-D1F8-4451-A880-F1D0F62A2873}"/>
              </a:ext>
            </a:extLst>
          </p:cNvPr>
          <p:cNvSpPr>
            <a:spLocks noGrp="1"/>
          </p:cNvSpPr>
          <p:nvPr>
            <p:ph type="title"/>
          </p:nvPr>
        </p:nvSpPr>
        <p:spPr>
          <a:xfrm>
            <a:off x="1539116" y="864108"/>
            <a:ext cx="3073914" cy="5120639"/>
          </a:xfrm>
        </p:spPr>
        <p:txBody>
          <a:bodyPr>
            <a:normAutofit/>
          </a:bodyPr>
          <a:lstStyle/>
          <a:p>
            <a:pPr algn="r"/>
            <a:r>
              <a:rPr lang="en-US" sz="3600" dirty="0">
                <a:solidFill>
                  <a:schemeClr val="tx1">
                    <a:lumMod val="85000"/>
                    <a:lumOff val="15000"/>
                  </a:schemeClr>
                </a:solidFill>
              </a:rPr>
              <a:t>Warm up- pair up with someone </a:t>
            </a:r>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0B1F56A-3022-4165-930C-D5D067B55E45}"/>
              </a:ext>
            </a:extLst>
          </p:cNvPr>
          <p:cNvSpPr>
            <a:spLocks noGrp="1"/>
          </p:cNvSpPr>
          <p:nvPr>
            <p:ph idx="1"/>
          </p:nvPr>
        </p:nvSpPr>
        <p:spPr>
          <a:xfrm>
            <a:off x="5289229" y="864108"/>
            <a:ext cx="5910677" cy="5120640"/>
          </a:xfrm>
        </p:spPr>
        <p:txBody>
          <a:bodyPr>
            <a:normAutofit/>
          </a:bodyPr>
          <a:lstStyle/>
          <a:p>
            <a:r>
              <a:rPr lang="en-US" sz="2800" dirty="0"/>
              <a:t>As a leader I am….</a:t>
            </a:r>
          </a:p>
          <a:p>
            <a:r>
              <a:rPr lang="en-US" sz="2800" dirty="0"/>
              <a:t>My most pressing challenge are…</a:t>
            </a:r>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23638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6A0A8D9-C876-4CF9-B9F5-B8A1332482B4}"/>
              </a:ext>
            </a:extLst>
          </p:cNvPr>
          <p:cNvSpPr>
            <a:spLocks noGrp="1"/>
          </p:cNvSpPr>
          <p:nvPr>
            <p:ph type="title"/>
          </p:nvPr>
        </p:nvSpPr>
        <p:spPr>
          <a:xfrm>
            <a:off x="494260" y="1683144"/>
            <a:ext cx="2774922" cy="3491712"/>
          </a:xfrm>
        </p:spPr>
        <p:txBody>
          <a:bodyPr>
            <a:normAutofit/>
          </a:bodyPr>
          <a:lstStyle/>
          <a:p>
            <a:r>
              <a:rPr lang="en-US" dirty="0"/>
              <a:t>How do you tie your shoes? </a:t>
            </a:r>
          </a:p>
        </p:txBody>
      </p:sp>
      <p:sp>
        <p:nvSpPr>
          <p:cNvPr id="3" name="Content Placeholder 2">
            <a:extLst>
              <a:ext uri="{FF2B5EF4-FFF2-40B4-BE49-F238E27FC236}">
                <a16:creationId xmlns:a16="http://schemas.microsoft.com/office/drawing/2014/main" id="{A760C8BE-DC14-4442-A131-ABDD29DC52F5}"/>
              </a:ext>
            </a:extLst>
          </p:cNvPr>
          <p:cNvSpPr>
            <a:spLocks noGrp="1"/>
          </p:cNvSpPr>
          <p:nvPr>
            <p:ph idx="1"/>
          </p:nvPr>
        </p:nvSpPr>
        <p:spPr>
          <a:xfrm>
            <a:off x="4102814" y="4041030"/>
            <a:ext cx="6627377" cy="3491713"/>
          </a:xfrm>
        </p:spPr>
        <p:txBody>
          <a:bodyPr>
            <a:normAutofit/>
          </a:bodyPr>
          <a:lstStyle/>
          <a:p>
            <a:r>
              <a:rPr lang="en-US" dirty="0">
                <a:hlinkClick r:id="rId3"/>
              </a:rPr>
              <a:t>https://www.youtube.com/watch?v=zAFcV7zuUDA</a:t>
            </a:r>
            <a:endParaRPr lang="en-US" dirty="0"/>
          </a:p>
          <a:p>
            <a:endParaRPr lang="en-US" dirty="0"/>
          </a:p>
          <a:p>
            <a:endParaRPr lang="en-US" dirty="0">
              <a:solidFill>
                <a:schemeClr val="tx1"/>
              </a:solidFill>
            </a:endParaRPr>
          </a:p>
          <a:p>
            <a:endParaRPr lang="en-US" dirty="0"/>
          </a:p>
        </p:txBody>
      </p:sp>
      <p:sp>
        <p:nvSpPr>
          <p:cNvPr id="12" name="Freeform: Shape 11">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extBox 3">
            <a:extLst>
              <a:ext uri="{FF2B5EF4-FFF2-40B4-BE49-F238E27FC236}">
                <a16:creationId xmlns:a16="http://schemas.microsoft.com/office/drawing/2014/main" id="{E843F8B3-3E67-420E-B314-DCBE7EF83E68}"/>
              </a:ext>
            </a:extLst>
          </p:cNvPr>
          <p:cNvSpPr txBox="1"/>
          <p:nvPr/>
        </p:nvSpPr>
        <p:spPr>
          <a:xfrm>
            <a:off x="4515843" y="173521"/>
            <a:ext cx="5812972" cy="4154984"/>
          </a:xfrm>
          <a:prstGeom prst="rect">
            <a:avLst/>
          </a:prstGeom>
          <a:noFill/>
        </p:spPr>
        <p:txBody>
          <a:bodyPr wrap="square" rtlCol="0" anchor="t">
            <a:spAutoFit/>
          </a:bodyPr>
          <a:lstStyle/>
          <a:p>
            <a:endParaRPr lang="en-US" sz="4400" dirty="0"/>
          </a:p>
          <a:p>
            <a:endParaRPr lang="en-US" sz="4400" dirty="0"/>
          </a:p>
          <a:p>
            <a:endParaRPr lang="en-US" sz="4400" dirty="0"/>
          </a:p>
          <a:p>
            <a:r>
              <a:rPr lang="en-US" sz="4400" dirty="0"/>
              <a:t>What is a frame? </a:t>
            </a:r>
          </a:p>
          <a:p>
            <a:endParaRPr lang="en-US" sz="4400" dirty="0"/>
          </a:p>
          <a:p>
            <a:r>
              <a:rPr lang="en-US" sz="4400" dirty="0"/>
              <a:t>What is re – “framing”?</a:t>
            </a:r>
            <a:endParaRPr lang="en-US" dirty="0"/>
          </a:p>
        </p:txBody>
      </p:sp>
    </p:spTree>
    <p:extLst>
      <p:ext uri="{BB962C8B-B14F-4D97-AF65-F5344CB8AC3E}">
        <p14:creationId xmlns:p14="http://schemas.microsoft.com/office/powerpoint/2010/main" val="275431451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AAD8036-96D8-496C-8006-37ACA5AD86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4A4CBA9-3463-4C65-BF46-6B6C50E7F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42856" y="757325"/>
            <a:ext cx="3549144" cy="5329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CDF8BC-4840-49B0-8D02-4F1CBE5F126A}"/>
              </a:ext>
            </a:extLst>
          </p:cNvPr>
          <p:cNvSpPr>
            <a:spLocks noGrp="1"/>
          </p:cNvSpPr>
          <p:nvPr>
            <p:ph type="title"/>
          </p:nvPr>
        </p:nvSpPr>
        <p:spPr>
          <a:xfrm>
            <a:off x="8895775" y="1123837"/>
            <a:ext cx="2947482" cy="4601183"/>
          </a:xfrm>
        </p:spPr>
        <p:txBody>
          <a:bodyPr>
            <a:normAutofit fontScale="90000"/>
          </a:bodyPr>
          <a:lstStyle/>
          <a:p>
            <a:r>
              <a:rPr lang="en-US" sz="2000" b="1" dirty="0"/>
              <a:t>Discuss these questions: </a:t>
            </a:r>
            <a:br>
              <a:rPr lang="en-US" sz="2000" b="1" dirty="0"/>
            </a:br>
            <a:br>
              <a:rPr lang="en-US" sz="2000" dirty="0"/>
            </a:br>
            <a:r>
              <a:rPr lang="en-US" sz="2000" dirty="0"/>
              <a:t>1. How do you normally approach challenges? What strategies do you use? </a:t>
            </a:r>
            <a:br>
              <a:rPr lang="en-US" sz="2000" dirty="0"/>
            </a:br>
            <a:r>
              <a:rPr lang="en-US" sz="2000" dirty="0"/>
              <a:t>2. What connections do you see if any to your primary frame? </a:t>
            </a:r>
            <a:br>
              <a:rPr lang="en-US" sz="2000" dirty="0"/>
            </a:br>
            <a:r>
              <a:rPr lang="en-US" sz="2000" dirty="0"/>
              <a:t>3. When is your frame helpful? When is it less helpful? </a:t>
            </a:r>
            <a:br>
              <a:rPr lang="en-US" sz="2000" dirty="0"/>
            </a:br>
            <a:br>
              <a:rPr lang="en-US" sz="2000" dirty="0"/>
            </a:br>
            <a:br>
              <a:rPr lang="en-US" sz="2000" dirty="0"/>
            </a:br>
            <a:r>
              <a:rPr lang="en-US" sz="2000" dirty="0"/>
              <a:t>A vision without a strategy remains an illusion.” </a:t>
            </a:r>
            <a:br>
              <a:rPr lang="en-US" sz="2000" dirty="0"/>
            </a:br>
            <a:r>
              <a:rPr lang="en-US" sz="2000" dirty="0"/>
              <a:t>(Bolman &amp; Deal, p.215)</a:t>
            </a:r>
            <a:br>
              <a:rPr lang="en-US" sz="2000" dirty="0"/>
            </a:br>
            <a:endParaRPr lang="en-US" sz="2000" dirty="0"/>
          </a:p>
        </p:txBody>
      </p:sp>
      <p:sp>
        <p:nvSpPr>
          <p:cNvPr id="14" name="Rectangle 13">
            <a:extLst>
              <a:ext uri="{FF2B5EF4-FFF2-40B4-BE49-F238E27FC236}">
                <a16:creationId xmlns:a16="http://schemas.microsoft.com/office/drawing/2014/main" id="{2DCEED6C-D39C-40AA-B89E-52C3FA5A70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7" name="Content Placeholder 2">
            <a:extLst>
              <a:ext uri="{FF2B5EF4-FFF2-40B4-BE49-F238E27FC236}">
                <a16:creationId xmlns:a16="http://schemas.microsoft.com/office/drawing/2014/main" id="{A69CA487-4503-40D0-BA74-FE9EB0CEF68C}"/>
              </a:ext>
            </a:extLst>
          </p:cNvPr>
          <p:cNvGraphicFramePr>
            <a:graphicFrameLocks noGrp="1"/>
          </p:cNvGraphicFramePr>
          <p:nvPr>
            <p:ph idx="1"/>
            <p:extLst>
              <p:ext uri="{D42A27DB-BD31-4B8C-83A1-F6EECF244321}">
                <p14:modId xmlns:p14="http://schemas.microsoft.com/office/powerpoint/2010/main" val="2200865128"/>
              </p:ext>
            </p:extLst>
          </p:nvPr>
        </p:nvGraphicFramePr>
        <p:xfrm>
          <a:off x="866647" y="933854"/>
          <a:ext cx="7293610" cy="50418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3B81A103-9CAA-4DF9-8D58-EA175B937B33}"/>
              </a:ext>
            </a:extLst>
          </p:cNvPr>
          <p:cNvSpPr txBox="1"/>
          <p:nvPr/>
        </p:nvSpPr>
        <p:spPr>
          <a:xfrm>
            <a:off x="1036948" y="5975683"/>
            <a:ext cx="6956982" cy="646331"/>
          </a:xfrm>
          <a:prstGeom prst="rect">
            <a:avLst/>
          </a:prstGeom>
          <a:noFill/>
        </p:spPr>
        <p:txBody>
          <a:bodyPr wrap="square" rtlCol="0">
            <a:spAutoFit/>
          </a:bodyPr>
          <a:lstStyle/>
          <a:p>
            <a:pPr algn="ctr"/>
            <a:r>
              <a:rPr lang="en-US" dirty="0"/>
              <a:t>Let’s group up. Which one is your primary? Get in groups with your primary frame members.  </a:t>
            </a:r>
          </a:p>
        </p:txBody>
      </p:sp>
    </p:spTree>
    <p:extLst>
      <p:ext uri="{BB962C8B-B14F-4D97-AF65-F5344CB8AC3E}">
        <p14:creationId xmlns:p14="http://schemas.microsoft.com/office/powerpoint/2010/main" val="1483931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5B77-1325-4404-B400-DB71E9AC7560}"/>
              </a:ext>
            </a:extLst>
          </p:cNvPr>
          <p:cNvSpPr>
            <a:spLocks noGrp="1"/>
          </p:cNvSpPr>
          <p:nvPr>
            <p:ph type="title"/>
          </p:nvPr>
        </p:nvSpPr>
        <p:spPr>
          <a:xfrm>
            <a:off x="252919" y="1123837"/>
            <a:ext cx="2947482" cy="4601183"/>
          </a:xfrm>
        </p:spPr>
        <p:txBody>
          <a:bodyPr>
            <a:normAutofit/>
          </a:bodyPr>
          <a:lstStyle/>
          <a:p>
            <a:r>
              <a:rPr lang="en-US" dirty="0"/>
              <a:t>In your group-</a:t>
            </a:r>
            <a:br>
              <a:rPr lang="en-US" dirty="0"/>
            </a:br>
            <a:br>
              <a:rPr lang="en-US" dirty="0"/>
            </a:br>
            <a:r>
              <a:rPr lang="en-US" dirty="0"/>
              <a:t>Create a poster that…</a:t>
            </a:r>
          </a:p>
        </p:txBody>
      </p:sp>
      <p:graphicFrame>
        <p:nvGraphicFramePr>
          <p:cNvPr id="5" name="Content Placeholder 2">
            <a:extLst>
              <a:ext uri="{FF2B5EF4-FFF2-40B4-BE49-F238E27FC236}">
                <a16:creationId xmlns:a16="http://schemas.microsoft.com/office/drawing/2014/main" id="{52914DCA-30A9-415A-AF26-DDEC73A48702}"/>
              </a:ext>
            </a:extLst>
          </p:cNvPr>
          <p:cNvGraphicFramePr>
            <a:graphicFrameLocks noGrp="1"/>
          </p:cNvGraphicFramePr>
          <p:nvPr>
            <p:ph idx="1"/>
            <p:extLst>
              <p:ext uri="{D42A27DB-BD31-4B8C-83A1-F6EECF244321}">
                <p14:modId xmlns:p14="http://schemas.microsoft.com/office/powerpoint/2010/main" val="2100712145"/>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07729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2" name="Rectangle 11">
            <a:extLst>
              <a:ext uri="{FF2B5EF4-FFF2-40B4-BE49-F238E27FC236}">
                <a16:creationId xmlns:a16="http://schemas.microsoft.com/office/drawing/2014/main" id="{B4B5CC49-6FAE-42FA-99B6-A3FDA8C688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57C005F-4097-44BF-8E5E-0A2F8720F6C7}"/>
              </a:ext>
            </a:extLst>
          </p:cNvPr>
          <p:cNvSpPr>
            <a:spLocks noGrp="1"/>
          </p:cNvSpPr>
          <p:nvPr>
            <p:ph type="title"/>
          </p:nvPr>
        </p:nvSpPr>
        <p:spPr>
          <a:xfrm>
            <a:off x="1703295" y="1083732"/>
            <a:ext cx="5509628" cy="4690534"/>
          </a:xfrm>
        </p:spPr>
        <p:txBody>
          <a:bodyPr vert="horz" lIns="91440" tIns="45720" rIns="91440" bIns="45720" rtlCol="0" anchor="ctr">
            <a:normAutofit/>
          </a:bodyPr>
          <a:lstStyle/>
          <a:p>
            <a:pPr algn="r"/>
            <a:r>
              <a:rPr lang="en-US" sz="7200" spc="-100" dirty="0">
                <a:solidFill>
                  <a:schemeClr val="tx1">
                    <a:lumMod val="75000"/>
                    <a:lumOff val="25000"/>
                  </a:schemeClr>
                </a:solidFill>
              </a:rPr>
              <a:t>The Frame Game</a:t>
            </a:r>
          </a:p>
        </p:txBody>
      </p:sp>
      <p:sp>
        <p:nvSpPr>
          <p:cNvPr id="3" name="Content Placeholder 2">
            <a:extLst>
              <a:ext uri="{FF2B5EF4-FFF2-40B4-BE49-F238E27FC236}">
                <a16:creationId xmlns:a16="http://schemas.microsoft.com/office/drawing/2014/main" id="{555162B8-A8FE-486B-8976-7F3B97DB2B1B}"/>
              </a:ext>
            </a:extLst>
          </p:cNvPr>
          <p:cNvSpPr>
            <a:spLocks noGrp="1"/>
          </p:cNvSpPr>
          <p:nvPr>
            <p:ph idx="1"/>
          </p:nvPr>
        </p:nvSpPr>
        <p:spPr>
          <a:xfrm>
            <a:off x="7856389" y="1083732"/>
            <a:ext cx="3507654" cy="4690534"/>
          </a:xfrm>
        </p:spPr>
        <p:txBody>
          <a:bodyPr vert="horz" lIns="91440" tIns="45720" rIns="91440" bIns="45720" rtlCol="0" anchor="ctr">
            <a:normAutofit/>
          </a:bodyPr>
          <a:lstStyle/>
          <a:p>
            <a:pPr marL="0" indent="0">
              <a:buNone/>
            </a:pPr>
            <a:r>
              <a:rPr lang="en-US" sz="2800" dirty="0">
                <a:solidFill>
                  <a:schemeClr val="tx1">
                    <a:lumMod val="75000"/>
                    <a:lumOff val="25000"/>
                  </a:schemeClr>
                </a:solidFill>
              </a:rPr>
              <a:t>Which frame?</a:t>
            </a:r>
          </a:p>
          <a:p>
            <a:pPr marL="0" indent="0">
              <a:buNone/>
            </a:pPr>
            <a:endParaRPr lang="en-US" sz="2800" dirty="0">
              <a:solidFill>
                <a:schemeClr val="tx1">
                  <a:lumMod val="75000"/>
                  <a:lumOff val="25000"/>
                </a:schemeClr>
              </a:solidFill>
            </a:endParaRPr>
          </a:p>
          <a:p>
            <a:r>
              <a:rPr lang="en-US" sz="2800" dirty="0">
                <a:solidFill>
                  <a:schemeClr val="tx1">
                    <a:lumMod val="75000"/>
                    <a:lumOff val="25000"/>
                  </a:schemeClr>
                </a:solidFill>
              </a:rPr>
              <a:t> </a:t>
            </a:r>
            <a:r>
              <a:rPr lang="en-US" dirty="0">
                <a:solidFill>
                  <a:schemeClr val="tx1">
                    <a:lumMod val="75000"/>
                    <a:lumOff val="25000"/>
                  </a:schemeClr>
                </a:solidFill>
              </a:rPr>
              <a:t>How do you choose a frame? How do you know where to start? </a:t>
            </a:r>
          </a:p>
          <a:p>
            <a:r>
              <a:rPr lang="en-US" dirty="0">
                <a:solidFill>
                  <a:schemeClr val="tx1">
                    <a:lumMod val="75000"/>
                    <a:lumOff val="25000"/>
                  </a:schemeClr>
                </a:solidFill>
              </a:rPr>
              <a:t>How can you use the frames to "re-frame" failed change experience? </a:t>
            </a:r>
          </a:p>
          <a:p>
            <a:pPr marL="0" indent="0">
              <a:buNone/>
            </a:pPr>
            <a:endParaRPr lang="en-US" dirty="0">
              <a:solidFill>
                <a:schemeClr val="tx1">
                  <a:lumMod val="75000"/>
                  <a:lumOff val="25000"/>
                </a:schemeClr>
              </a:solidFill>
            </a:endParaRPr>
          </a:p>
        </p:txBody>
      </p:sp>
      <p:sp>
        <p:nvSpPr>
          <p:cNvPr id="14" name="Rectangle 13">
            <a:extLst>
              <a:ext uri="{FF2B5EF4-FFF2-40B4-BE49-F238E27FC236}">
                <a16:creationId xmlns:a16="http://schemas.microsoft.com/office/drawing/2014/main" id="{E6BC9B4A-2119-4645-B4CA-7817D5FAF4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6" name="Straight Connector 15">
            <a:extLst>
              <a:ext uri="{FF2B5EF4-FFF2-40B4-BE49-F238E27FC236}">
                <a16:creationId xmlns:a16="http://schemas.microsoft.com/office/drawing/2014/main" id="{158D888F-D87A-4C3C-BD82-273E4C8C5E8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99A2CD81-3BB6-4ED6-A50F-DC14F37A9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577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3945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CD6CA-E880-4CFC-8ECF-1459A7DBF73A}"/>
              </a:ext>
            </a:extLst>
          </p:cNvPr>
          <p:cNvSpPr>
            <a:spLocks noGrp="1"/>
          </p:cNvSpPr>
          <p:nvPr>
            <p:ph type="title"/>
          </p:nvPr>
        </p:nvSpPr>
        <p:spPr/>
        <p:txBody>
          <a:bodyPr/>
          <a:lstStyle/>
          <a:p>
            <a:r>
              <a:rPr lang="en-US" dirty="0"/>
              <a:t>What would you do? Provide a plan based on a frame or multiple frames. </a:t>
            </a:r>
          </a:p>
        </p:txBody>
      </p:sp>
      <p:sp>
        <p:nvSpPr>
          <p:cNvPr id="3" name="Content Placeholder 2">
            <a:extLst>
              <a:ext uri="{FF2B5EF4-FFF2-40B4-BE49-F238E27FC236}">
                <a16:creationId xmlns:a16="http://schemas.microsoft.com/office/drawing/2014/main" id="{3D0992A9-083A-4F29-A444-5E238ECAD3FD}"/>
              </a:ext>
            </a:extLst>
          </p:cNvPr>
          <p:cNvSpPr>
            <a:spLocks noGrp="1"/>
          </p:cNvSpPr>
          <p:nvPr>
            <p:ph idx="1"/>
          </p:nvPr>
        </p:nvSpPr>
        <p:spPr>
          <a:xfrm>
            <a:off x="3925828" y="1514557"/>
            <a:ext cx="7315200" cy="5120640"/>
          </a:xfrm>
        </p:spPr>
        <p:txBody>
          <a:bodyPr/>
          <a:lstStyle/>
          <a:p>
            <a:r>
              <a:rPr lang="en-US" dirty="0"/>
              <a:t>Scenario 1- Moral is low in your organization, you have been tasked as a leader to take over. </a:t>
            </a:r>
          </a:p>
          <a:p>
            <a:r>
              <a:rPr lang="en-US" dirty="0">
                <a:cs typeface="Calibri"/>
              </a:rPr>
              <a:t>Scenario 2- There has been a series of turnover in the leadership position of your organization. You are coming in as the new leader- what frame might you use to engage as the new leader? </a:t>
            </a:r>
          </a:p>
          <a:p>
            <a:endParaRPr lang="en-US" dirty="0">
              <a:cs typeface="Calibri"/>
            </a:endParaRPr>
          </a:p>
          <a:p>
            <a:r>
              <a:rPr lang="en-US" dirty="0"/>
              <a:t> Scenario 3- Your organization is experiencing a lot of growth (class size, night class, online, blended) what frame will you use to reframe growth as positive? </a:t>
            </a:r>
          </a:p>
          <a:p>
            <a:endParaRPr lang="en-US" dirty="0"/>
          </a:p>
          <a:p>
            <a:r>
              <a:rPr lang="en-US" dirty="0">
                <a:cs typeface="Calibri"/>
              </a:rPr>
              <a:t>Scenario 4- Your department meetings are not well attended, what frame might help? What frame do you usually view meetings through? </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135189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2" name="Rectangle 11">
            <a:extLst>
              <a:ext uri="{FF2B5EF4-FFF2-40B4-BE49-F238E27FC236}">
                <a16:creationId xmlns:a16="http://schemas.microsoft.com/office/drawing/2014/main" id="{B4B5CC49-6FAE-42FA-99B6-A3FDA8C688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E1DF199-D71B-4115-BA7D-B0E411D7F970}"/>
              </a:ext>
            </a:extLst>
          </p:cNvPr>
          <p:cNvSpPr>
            <a:spLocks noGrp="1"/>
          </p:cNvSpPr>
          <p:nvPr>
            <p:ph type="title"/>
          </p:nvPr>
        </p:nvSpPr>
        <p:spPr>
          <a:xfrm>
            <a:off x="1703295" y="1083732"/>
            <a:ext cx="5509628" cy="4690534"/>
          </a:xfrm>
        </p:spPr>
        <p:txBody>
          <a:bodyPr vert="horz" lIns="91440" tIns="45720" rIns="91440" bIns="45720" rtlCol="0" anchor="ctr">
            <a:normAutofit/>
          </a:bodyPr>
          <a:lstStyle/>
          <a:p>
            <a:pPr algn="r"/>
            <a:r>
              <a:rPr lang="en-US" sz="7200" spc="-100" dirty="0">
                <a:solidFill>
                  <a:schemeClr val="tx1">
                    <a:lumMod val="75000"/>
                    <a:lumOff val="25000"/>
                  </a:schemeClr>
                </a:solidFill>
              </a:rPr>
              <a:t>Applying Frames</a:t>
            </a:r>
          </a:p>
        </p:txBody>
      </p:sp>
      <p:sp>
        <p:nvSpPr>
          <p:cNvPr id="3" name="Content Placeholder 2">
            <a:extLst>
              <a:ext uri="{FF2B5EF4-FFF2-40B4-BE49-F238E27FC236}">
                <a16:creationId xmlns:a16="http://schemas.microsoft.com/office/drawing/2014/main" id="{9FB7F570-4A64-4B42-A4F7-107F7A2BF15B}"/>
              </a:ext>
            </a:extLst>
          </p:cNvPr>
          <p:cNvSpPr>
            <a:spLocks noGrp="1"/>
          </p:cNvSpPr>
          <p:nvPr>
            <p:ph idx="1"/>
          </p:nvPr>
        </p:nvSpPr>
        <p:spPr>
          <a:xfrm>
            <a:off x="7856389" y="1083732"/>
            <a:ext cx="3507654" cy="4690534"/>
          </a:xfrm>
        </p:spPr>
        <p:txBody>
          <a:bodyPr vert="horz" lIns="91440" tIns="45720" rIns="91440" bIns="45720" rtlCol="0" anchor="ctr">
            <a:normAutofit/>
          </a:bodyPr>
          <a:lstStyle/>
          <a:p>
            <a:pPr marL="0" indent="0">
              <a:buNone/>
            </a:pPr>
            <a:r>
              <a:rPr lang="en-US" sz="2800" dirty="0">
                <a:solidFill>
                  <a:schemeClr val="tx1">
                    <a:lumMod val="75000"/>
                    <a:lumOff val="25000"/>
                  </a:schemeClr>
                </a:solidFill>
              </a:rPr>
              <a:t>Consider the challenges you started from a multi-frame perspective. Discuss in groups. </a:t>
            </a:r>
          </a:p>
          <a:p>
            <a:pPr marL="0" indent="0">
              <a:buNone/>
            </a:pPr>
            <a:endParaRPr lang="en-US" sz="2800" dirty="0">
              <a:solidFill>
                <a:schemeClr val="tx1">
                  <a:lumMod val="75000"/>
                  <a:lumOff val="25000"/>
                </a:schemeClr>
              </a:solidFill>
            </a:endParaRPr>
          </a:p>
          <a:p>
            <a:pPr marL="0" indent="0">
              <a:buNone/>
            </a:pPr>
            <a:r>
              <a:rPr lang="en-US" sz="2800" dirty="0">
                <a:solidFill>
                  <a:schemeClr val="tx1">
                    <a:lumMod val="75000"/>
                    <a:lumOff val="25000"/>
                  </a:schemeClr>
                </a:solidFill>
              </a:rPr>
              <a:t>-How might you engage in some reframing to understand that challenge? </a:t>
            </a:r>
          </a:p>
        </p:txBody>
      </p:sp>
      <p:sp>
        <p:nvSpPr>
          <p:cNvPr id="14" name="Rectangle 13">
            <a:extLst>
              <a:ext uri="{FF2B5EF4-FFF2-40B4-BE49-F238E27FC236}">
                <a16:creationId xmlns:a16="http://schemas.microsoft.com/office/drawing/2014/main" id="{E6BC9B4A-2119-4645-B4CA-7817D5FAF4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6" name="Straight Connector 15">
            <a:extLst>
              <a:ext uri="{FF2B5EF4-FFF2-40B4-BE49-F238E27FC236}">
                <a16:creationId xmlns:a16="http://schemas.microsoft.com/office/drawing/2014/main" id="{158D888F-D87A-4C3C-BD82-273E4C8C5E8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99A2CD81-3BB6-4ED6-A50F-DC14F37A9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577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7415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D1470C7-7B5F-4173-AD5C-E2F802D07418}"/>
              </a:ext>
            </a:extLst>
          </p:cNvPr>
          <p:cNvSpPr>
            <a:spLocks noGrp="1"/>
          </p:cNvSpPr>
          <p:nvPr>
            <p:ph type="title"/>
          </p:nvPr>
        </p:nvSpPr>
        <p:spPr>
          <a:xfrm>
            <a:off x="1539116" y="864108"/>
            <a:ext cx="3073914" cy="5120639"/>
          </a:xfrm>
        </p:spPr>
        <p:txBody>
          <a:bodyPr>
            <a:normAutofit/>
          </a:bodyPr>
          <a:lstStyle/>
          <a:p>
            <a:pPr algn="r"/>
            <a:r>
              <a:rPr lang="en-US" dirty="0">
                <a:solidFill>
                  <a:schemeClr val="tx1">
                    <a:lumMod val="85000"/>
                    <a:lumOff val="15000"/>
                  </a:schemeClr>
                </a:solidFill>
              </a:rPr>
              <a:t>Multi-frame Leaders</a:t>
            </a:r>
          </a:p>
        </p:txBody>
      </p:sp>
      <p:sp>
        <p:nvSpPr>
          <p:cNvPr id="16"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7"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43FB7D8-351B-4E8D-AFED-2BB88127182C}"/>
              </a:ext>
            </a:extLst>
          </p:cNvPr>
          <p:cNvSpPr>
            <a:spLocks noGrp="1"/>
          </p:cNvSpPr>
          <p:nvPr>
            <p:ph idx="1"/>
          </p:nvPr>
        </p:nvSpPr>
        <p:spPr>
          <a:xfrm>
            <a:off x="5289229" y="864108"/>
            <a:ext cx="5910677" cy="5120640"/>
          </a:xfrm>
        </p:spPr>
        <p:txBody>
          <a:bodyPr>
            <a:normAutofit fontScale="92500" lnSpcReduction="10000"/>
          </a:bodyPr>
          <a:lstStyle/>
          <a:p>
            <a:r>
              <a:rPr lang="en-US" sz="3600" dirty="0"/>
              <a:t>Are playful theorists </a:t>
            </a:r>
          </a:p>
          <a:p>
            <a:r>
              <a:rPr lang="en-US" sz="3600" dirty="0"/>
              <a:t>View organizations through complex prisms</a:t>
            </a:r>
          </a:p>
          <a:p>
            <a:r>
              <a:rPr lang="en-US" sz="3600" dirty="0"/>
              <a:t>Design elastic strategies</a:t>
            </a:r>
          </a:p>
          <a:p>
            <a:r>
              <a:rPr lang="en-US" sz="3600" dirty="0"/>
              <a:t>Understand importance of knowing and caring for themselves and the people with whom they work</a:t>
            </a:r>
          </a:p>
          <a:p>
            <a:r>
              <a:rPr lang="en-US" sz="3600" dirty="0"/>
              <a:t>Lead with soul</a:t>
            </a:r>
          </a:p>
          <a:p>
            <a:pPr marL="0" indent="0">
              <a:buNone/>
            </a:pPr>
            <a:r>
              <a:rPr lang="en-US" dirty="0"/>
              <a:t>							*Bolman &amp; Deal, p. 434</a:t>
            </a:r>
          </a:p>
          <a:p>
            <a:endParaRPr lang="en-US" dirty="0"/>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0704808"/>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TotalTime>
  <Words>1436</Words>
  <Application>Microsoft Office PowerPoint</Application>
  <PresentationFormat>Widescreen</PresentationFormat>
  <Paragraphs>131</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Corbel</vt:lpstr>
      <vt:lpstr>Wingdings 2</vt:lpstr>
      <vt:lpstr>Frame</vt:lpstr>
      <vt:lpstr>Find your Leadership Frame</vt:lpstr>
      <vt:lpstr>Warm up- pair up with someone </vt:lpstr>
      <vt:lpstr>How do you tie your shoes? </vt:lpstr>
      <vt:lpstr>Discuss these questions:   1. How do you normally approach challenges? What strategies do you use?  2. What connections do you see if any to your primary frame?  3. When is your frame helpful? When is it less helpful?    A vision without a strategy remains an illusion.”  (Bolman &amp; Deal, p.215) </vt:lpstr>
      <vt:lpstr>In your group-  Create a poster that…</vt:lpstr>
      <vt:lpstr>The Frame Game</vt:lpstr>
      <vt:lpstr>What would you do? Provide a plan based on a frame or multiple frames. </vt:lpstr>
      <vt:lpstr>Applying Frames</vt:lpstr>
      <vt:lpstr>Multi-frame Leaders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 your Leadership Frame</dc:title>
  <dc:creator>Koltz, Rebecca</dc:creator>
  <cp:lastModifiedBy>Koltz, Rebecca</cp:lastModifiedBy>
  <cp:revision>10</cp:revision>
  <cp:lastPrinted>2021-10-12T18:21:54Z</cp:lastPrinted>
  <dcterms:created xsi:type="dcterms:W3CDTF">2019-10-25T16:50:47Z</dcterms:created>
  <dcterms:modified xsi:type="dcterms:W3CDTF">2021-10-12T18:37:04Z</dcterms:modified>
</cp:coreProperties>
</file>