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9" r:id="rId3"/>
    <p:sldId id="260" r:id="rId4"/>
    <p:sldId id="265" r:id="rId5"/>
    <p:sldId id="266" r:id="rId6"/>
    <p:sldId id="267"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7" d="100"/>
          <a:sy n="67" d="100"/>
        </p:scale>
        <p:origin x="78" y="11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2BBF4CAA-222F-4B65-A6B0-DB31D2006476}" type="datetimeFigureOut">
              <a:rPr lang="en-US" smtClean="0"/>
              <a:t>8/24/2022</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E8E2F3AF-6733-454D-9023-876610CCD96C}" type="slidenum">
              <a:rPr lang="en-US" smtClean="0"/>
              <a:t>‹#›</a:t>
            </a:fld>
            <a:endParaRPr lang="en-US"/>
          </a:p>
        </p:txBody>
      </p:sp>
    </p:spTree>
    <p:extLst>
      <p:ext uri="{BB962C8B-B14F-4D97-AF65-F5344CB8AC3E}">
        <p14:creationId xmlns:p14="http://schemas.microsoft.com/office/powerpoint/2010/main" val="1446280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BBF4CAA-222F-4B65-A6B0-DB31D2006476}" type="datetimeFigureOut">
              <a:rPr lang="en-US" smtClean="0"/>
              <a:t>8/24/2022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E2F3AF-6733-454D-9023-876610CCD96C}" type="slidenum">
              <a:rPr lang="en-US" smtClean="0"/>
              <a:t>‹#›</a:t>
            </a:fld>
            <a:endParaRPr lang="en-US"/>
          </a:p>
        </p:txBody>
      </p:sp>
    </p:spTree>
    <p:extLst>
      <p:ext uri="{BB962C8B-B14F-4D97-AF65-F5344CB8AC3E}">
        <p14:creationId xmlns:p14="http://schemas.microsoft.com/office/powerpoint/2010/main" val="816154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2BBF4CAA-222F-4B65-A6B0-DB31D2006476}" type="datetimeFigureOut">
              <a:rPr lang="en-US" smtClean="0"/>
              <a:t>8/24/2022</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E8E2F3AF-6733-454D-9023-876610CCD96C}" type="slidenum">
              <a:rPr lang="en-US" smtClean="0"/>
              <a:t>‹#›</a:t>
            </a:fld>
            <a:endParaRPr lang="en-US"/>
          </a:p>
        </p:txBody>
      </p:sp>
    </p:spTree>
    <p:extLst>
      <p:ext uri="{BB962C8B-B14F-4D97-AF65-F5344CB8AC3E}">
        <p14:creationId xmlns:p14="http://schemas.microsoft.com/office/powerpoint/2010/main" val="37317172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2BBF4CAA-222F-4B65-A6B0-DB31D2006476}" type="datetimeFigureOut">
              <a:rPr lang="en-US" smtClean="0"/>
              <a:t>8/24/2022</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E8E2F3AF-6733-454D-9023-876610CCD96C}"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000571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2BBF4CAA-222F-4B65-A6B0-DB31D2006476}" type="datetimeFigureOut">
              <a:rPr lang="en-US" smtClean="0"/>
              <a:t>8/24/2022</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E8E2F3AF-6733-454D-9023-876610CCD96C}" type="slidenum">
              <a:rPr lang="en-US" smtClean="0"/>
              <a:t>‹#›</a:t>
            </a:fld>
            <a:endParaRPr lang="en-US"/>
          </a:p>
        </p:txBody>
      </p:sp>
    </p:spTree>
    <p:extLst>
      <p:ext uri="{BB962C8B-B14F-4D97-AF65-F5344CB8AC3E}">
        <p14:creationId xmlns:p14="http://schemas.microsoft.com/office/powerpoint/2010/main" val="18738716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2BBF4CAA-222F-4B65-A6B0-DB31D2006476}" type="datetimeFigureOut">
              <a:rPr lang="en-US" smtClean="0"/>
              <a:t>8/24/2022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E2F3AF-6733-454D-9023-876610CCD96C}" type="slidenum">
              <a:rPr lang="en-US" smtClean="0"/>
              <a:t>‹#›</a:t>
            </a:fld>
            <a:endParaRPr lang="en-US"/>
          </a:p>
        </p:txBody>
      </p:sp>
    </p:spTree>
    <p:extLst>
      <p:ext uri="{BB962C8B-B14F-4D97-AF65-F5344CB8AC3E}">
        <p14:creationId xmlns:p14="http://schemas.microsoft.com/office/powerpoint/2010/main" val="58765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2BBF4CAA-222F-4B65-A6B0-DB31D2006476}" type="datetimeFigureOut">
              <a:rPr lang="en-US" smtClean="0"/>
              <a:t>8/24/2022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E2F3AF-6733-454D-9023-876610CCD96C}" type="slidenum">
              <a:rPr lang="en-US" smtClean="0"/>
              <a:t>‹#›</a:t>
            </a:fld>
            <a:endParaRPr lang="en-US"/>
          </a:p>
        </p:txBody>
      </p:sp>
    </p:spTree>
    <p:extLst>
      <p:ext uri="{BB962C8B-B14F-4D97-AF65-F5344CB8AC3E}">
        <p14:creationId xmlns:p14="http://schemas.microsoft.com/office/powerpoint/2010/main" val="1402253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BF4CAA-222F-4B65-A6B0-DB31D2006476}" type="datetimeFigureOut">
              <a:rPr lang="en-US" smtClean="0"/>
              <a:t>8/24/2022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E2F3AF-6733-454D-9023-876610CCD96C}" type="slidenum">
              <a:rPr lang="en-US" smtClean="0"/>
              <a:t>‹#›</a:t>
            </a:fld>
            <a:endParaRPr lang="en-US"/>
          </a:p>
        </p:txBody>
      </p:sp>
    </p:spTree>
    <p:extLst>
      <p:ext uri="{BB962C8B-B14F-4D97-AF65-F5344CB8AC3E}">
        <p14:creationId xmlns:p14="http://schemas.microsoft.com/office/powerpoint/2010/main" val="19410545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2BBF4CAA-222F-4B65-A6B0-DB31D2006476}" type="datetimeFigureOut">
              <a:rPr lang="en-US" smtClean="0"/>
              <a:t>8/24/2022</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E8E2F3AF-6733-454D-9023-876610CCD96C}" type="slidenum">
              <a:rPr lang="en-US" smtClean="0"/>
              <a:t>‹#›</a:t>
            </a:fld>
            <a:endParaRPr lang="en-US"/>
          </a:p>
        </p:txBody>
      </p:sp>
    </p:spTree>
    <p:extLst>
      <p:ext uri="{BB962C8B-B14F-4D97-AF65-F5344CB8AC3E}">
        <p14:creationId xmlns:p14="http://schemas.microsoft.com/office/powerpoint/2010/main" val="3306430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BF4CAA-222F-4B65-A6B0-DB31D2006476}" type="datetimeFigureOut">
              <a:rPr lang="en-US" smtClean="0"/>
              <a:t>8/24/2022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E2F3AF-6733-454D-9023-876610CCD96C}" type="slidenum">
              <a:rPr lang="en-US" smtClean="0"/>
              <a:t>‹#›</a:t>
            </a:fld>
            <a:endParaRPr lang="en-US"/>
          </a:p>
        </p:txBody>
      </p:sp>
    </p:spTree>
    <p:extLst>
      <p:ext uri="{BB962C8B-B14F-4D97-AF65-F5344CB8AC3E}">
        <p14:creationId xmlns:p14="http://schemas.microsoft.com/office/powerpoint/2010/main" val="3340451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2BBF4CAA-222F-4B65-A6B0-DB31D2006476}" type="datetimeFigureOut">
              <a:rPr lang="en-US" smtClean="0"/>
              <a:t>8/24/2022</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E8E2F3AF-6733-454D-9023-876610CCD96C}" type="slidenum">
              <a:rPr lang="en-US" smtClean="0"/>
              <a:t>‹#›</a:t>
            </a:fld>
            <a:endParaRPr lang="en-US"/>
          </a:p>
        </p:txBody>
      </p:sp>
    </p:spTree>
    <p:extLst>
      <p:ext uri="{BB962C8B-B14F-4D97-AF65-F5344CB8AC3E}">
        <p14:creationId xmlns:p14="http://schemas.microsoft.com/office/powerpoint/2010/main" val="3701098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BBF4CAA-222F-4B65-A6B0-DB31D2006476}" type="datetimeFigureOut">
              <a:rPr lang="en-US" smtClean="0"/>
              <a:t>8/24/2022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E2F3AF-6733-454D-9023-876610CCD96C}" type="slidenum">
              <a:rPr lang="en-US" smtClean="0"/>
              <a:t>‹#›</a:t>
            </a:fld>
            <a:endParaRPr lang="en-US"/>
          </a:p>
        </p:txBody>
      </p:sp>
    </p:spTree>
    <p:extLst>
      <p:ext uri="{BB962C8B-B14F-4D97-AF65-F5344CB8AC3E}">
        <p14:creationId xmlns:p14="http://schemas.microsoft.com/office/powerpoint/2010/main" val="137095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BBF4CAA-222F-4B65-A6B0-DB31D2006476}" type="datetimeFigureOut">
              <a:rPr lang="en-US" smtClean="0"/>
              <a:t>8/24/2022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E2F3AF-6733-454D-9023-876610CCD96C}" type="slidenum">
              <a:rPr lang="en-US" smtClean="0"/>
              <a:t>‹#›</a:t>
            </a:fld>
            <a:endParaRPr lang="en-US"/>
          </a:p>
        </p:txBody>
      </p:sp>
    </p:spTree>
    <p:extLst>
      <p:ext uri="{BB962C8B-B14F-4D97-AF65-F5344CB8AC3E}">
        <p14:creationId xmlns:p14="http://schemas.microsoft.com/office/powerpoint/2010/main" val="3792414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BBF4CAA-222F-4B65-A6B0-DB31D2006476}" type="datetimeFigureOut">
              <a:rPr lang="en-US" smtClean="0"/>
              <a:t>8/24/2022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E2F3AF-6733-454D-9023-876610CCD96C}" type="slidenum">
              <a:rPr lang="en-US" smtClean="0"/>
              <a:t>‹#›</a:t>
            </a:fld>
            <a:endParaRPr lang="en-US"/>
          </a:p>
        </p:txBody>
      </p:sp>
    </p:spTree>
    <p:extLst>
      <p:ext uri="{BB962C8B-B14F-4D97-AF65-F5344CB8AC3E}">
        <p14:creationId xmlns:p14="http://schemas.microsoft.com/office/powerpoint/2010/main" val="122013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BF4CAA-222F-4B65-A6B0-DB31D2006476}" type="datetimeFigureOut">
              <a:rPr lang="en-US" smtClean="0"/>
              <a:t>8/24/2022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E2F3AF-6733-454D-9023-876610CCD96C}" type="slidenum">
              <a:rPr lang="en-US" smtClean="0"/>
              <a:t>‹#›</a:t>
            </a:fld>
            <a:endParaRPr lang="en-US"/>
          </a:p>
        </p:txBody>
      </p:sp>
    </p:spTree>
    <p:extLst>
      <p:ext uri="{BB962C8B-B14F-4D97-AF65-F5344CB8AC3E}">
        <p14:creationId xmlns:p14="http://schemas.microsoft.com/office/powerpoint/2010/main" val="2704894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BBF4CAA-222F-4B65-A6B0-DB31D2006476}" type="datetimeFigureOut">
              <a:rPr lang="en-US" smtClean="0"/>
              <a:t>8/24/2022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E2F3AF-6733-454D-9023-876610CCD96C}" type="slidenum">
              <a:rPr lang="en-US" smtClean="0"/>
              <a:t>‹#›</a:t>
            </a:fld>
            <a:endParaRPr lang="en-US"/>
          </a:p>
        </p:txBody>
      </p:sp>
    </p:spTree>
    <p:extLst>
      <p:ext uri="{BB962C8B-B14F-4D97-AF65-F5344CB8AC3E}">
        <p14:creationId xmlns:p14="http://schemas.microsoft.com/office/powerpoint/2010/main" val="3225348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BBF4CAA-222F-4B65-A6B0-DB31D2006476}" type="datetimeFigureOut">
              <a:rPr lang="en-US" smtClean="0"/>
              <a:t>8/24/2022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E2F3AF-6733-454D-9023-876610CCD96C}" type="slidenum">
              <a:rPr lang="en-US" smtClean="0"/>
              <a:t>‹#›</a:t>
            </a:fld>
            <a:endParaRPr lang="en-US"/>
          </a:p>
        </p:txBody>
      </p:sp>
    </p:spTree>
    <p:extLst>
      <p:ext uri="{BB962C8B-B14F-4D97-AF65-F5344CB8AC3E}">
        <p14:creationId xmlns:p14="http://schemas.microsoft.com/office/powerpoint/2010/main" val="3974583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2-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2BBF4CAA-222F-4B65-A6B0-DB31D2006476}" type="datetimeFigureOut">
              <a:rPr lang="en-US" smtClean="0"/>
              <a:t>8/24/2022</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E8E2F3AF-6733-454D-9023-876610CCD96C}" type="slidenum">
              <a:rPr lang="en-US" smtClean="0"/>
              <a:t>‹#›</a:t>
            </a:fld>
            <a:endParaRPr lang="en-US"/>
          </a:p>
        </p:txBody>
      </p:sp>
    </p:spTree>
    <p:extLst>
      <p:ext uri="{BB962C8B-B14F-4D97-AF65-F5344CB8AC3E}">
        <p14:creationId xmlns:p14="http://schemas.microsoft.com/office/powerpoint/2010/main" val="3780960880"/>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7E18E-3A98-4180-AC63-2459617D6647}"/>
              </a:ext>
            </a:extLst>
          </p:cNvPr>
          <p:cNvSpPr>
            <a:spLocks noGrp="1"/>
          </p:cNvSpPr>
          <p:nvPr>
            <p:ph type="ctrTitle"/>
          </p:nvPr>
        </p:nvSpPr>
        <p:spPr/>
        <p:txBody>
          <a:bodyPr>
            <a:normAutofit/>
          </a:bodyPr>
          <a:lstStyle/>
          <a:p>
            <a:r>
              <a:rPr lang="en-US" sz="4800" dirty="0"/>
              <a:t>Transitions OF Self Workshop</a:t>
            </a:r>
          </a:p>
        </p:txBody>
      </p:sp>
      <p:sp>
        <p:nvSpPr>
          <p:cNvPr id="3" name="Subtitle 2">
            <a:extLst>
              <a:ext uri="{FF2B5EF4-FFF2-40B4-BE49-F238E27FC236}">
                <a16:creationId xmlns:a16="http://schemas.microsoft.com/office/drawing/2014/main" id="{B773AE3E-4372-484A-AD43-0F9E4A6CB79C}"/>
              </a:ext>
            </a:extLst>
          </p:cNvPr>
          <p:cNvSpPr>
            <a:spLocks noGrp="1"/>
          </p:cNvSpPr>
          <p:nvPr>
            <p:ph type="subTitle" idx="1"/>
          </p:nvPr>
        </p:nvSpPr>
        <p:spPr>
          <a:xfrm>
            <a:off x="1371600" y="3856790"/>
            <a:ext cx="9448800" cy="685800"/>
          </a:xfrm>
        </p:spPr>
        <p:txBody>
          <a:bodyPr>
            <a:noAutofit/>
          </a:bodyPr>
          <a:lstStyle/>
          <a:p>
            <a:r>
              <a:rPr lang="en-US" dirty="0"/>
              <a:t>Denise Bullock, PhD</a:t>
            </a:r>
          </a:p>
          <a:p>
            <a:r>
              <a:rPr lang="en-US" dirty="0"/>
              <a:t>Indiana University East</a:t>
            </a:r>
          </a:p>
        </p:txBody>
      </p:sp>
    </p:spTree>
    <p:extLst>
      <p:ext uri="{BB962C8B-B14F-4D97-AF65-F5344CB8AC3E}">
        <p14:creationId xmlns:p14="http://schemas.microsoft.com/office/powerpoint/2010/main" val="4110282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276000"/>
            <a:ext cx="8610600" cy="1293028"/>
          </a:xfrm>
        </p:spPr>
        <p:txBody>
          <a:bodyPr>
            <a:normAutofit/>
          </a:bodyPr>
          <a:lstStyle/>
          <a:p>
            <a:r>
              <a:rPr lang="en-US" sz="2800" dirty="0"/>
              <a:t>model of self &amp; Identity</a:t>
            </a:r>
            <a:br>
              <a:rPr lang="en-US" sz="2800" dirty="0"/>
            </a:br>
            <a:r>
              <a:rPr lang="en-US" sz="1600" dirty="0"/>
              <a:t>Drawn from the work of Hewitt, </a:t>
            </a:r>
            <a:r>
              <a:rPr lang="en-US" sz="1600" dirty="0" err="1"/>
              <a:t>simon</a:t>
            </a:r>
            <a:r>
              <a:rPr lang="en-US" sz="1600" dirty="0"/>
              <a:t>/Gagnon and My theorizing</a:t>
            </a:r>
          </a:p>
        </p:txBody>
      </p:sp>
      <p:sp>
        <p:nvSpPr>
          <p:cNvPr id="4" name="Oval 3"/>
          <p:cNvSpPr/>
          <p:nvPr/>
        </p:nvSpPr>
        <p:spPr>
          <a:xfrm>
            <a:off x="2447836" y="1735281"/>
            <a:ext cx="3657599" cy="3086101"/>
          </a:xfrm>
          <a:prstGeom prst="ellipse">
            <a:avLst/>
          </a:prstGeom>
          <a:no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5" name="Oval 4"/>
          <p:cNvSpPr/>
          <p:nvPr/>
        </p:nvSpPr>
        <p:spPr>
          <a:xfrm>
            <a:off x="4950028" y="1709305"/>
            <a:ext cx="3834245" cy="3086100"/>
          </a:xfrm>
          <a:prstGeom prst="ellipse">
            <a:avLst/>
          </a:prstGeom>
          <a:noFill/>
          <a:ln w="381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6" name="Oval 5"/>
          <p:cNvSpPr/>
          <p:nvPr/>
        </p:nvSpPr>
        <p:spPr>
          <a:xfrm>
            <a:off x="3938155" y="3221634"/>
            <a:ext cx="3283526" cy="2966330"/>
          </a:xfrm>
          <a:prstGeom prst="ellipse">
            <a:avLst/>
          </a:prstGeom>
          <a:noFill/>
          <a:ln w="3810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7" name="TextBox 6"/>
          <p:cNvSpPr txBox="1"/>
          <p:nvPr/>
        </p:nvSpPr>
        <p:spPr>
          <a:xfrm>
            <a:off x="2992582" y="2447334"/>
            <a:ext cx="1891145" cy="83099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Cultural Scripts</a:t>
            </a:r>
          </a:p>
        </p:txBody>
      </p:sp>
      <p:sp>
        <p:nvSpPr>
          <p:cNvPr id="8" name="TextBox 7"/>
          <p:cNvSpPr txBox="1"/>
          <p:nvPr/>
        </p:nvSpPr>
        <p:spPr>
          <a:xfrm>
            <a:off x="5869623" y="2436694"/>
            <a:ext cx="1995054" cy="83099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Situational Scripts</a:t>
            </a:r>
          </a:p>
        </p:txBody>
      </p:sp>
      <p:sp>
        <p:nvSpPr>
          <p:cNvPr id="9" name="TextBox 8"/>
          <p:cNvSpPr txBox="1"/>
          <p:nvPr/>
        </p:nvSpPr>
        <p:spPr>
          <a:xfrm>
            <a:off x="4587586" y="4935682"/>
            <a:ext cx="1984663" cy="83099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Personal Scripts</a:t>
            </a:r>
          </a:p>
        </p:txBody>
      </p:sp>
      <p:sp>
        <p:nvSpPr>
          <p:cNvPr id="10" name="TextBox 9"/>
          <p:cNvSpPr txBox="1"/>
          <p:nvPr/>
        </p:nvSpPr>
        <p:spPr>
          <a:xfrm>
            <a:off x="5117679" y="3489316"/>
            <a:ext cx="872836"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Self</a:t>
            </a:r>
          </a:p>
        </p:txBody>
      </p:sp>
      <p:sp>
        <p:nvSpPr>
          <p:cNvPr id="13" name="TextBox 12"/>
          <p:cNvSpPr txBox="1"/>
          <p:nvPr/>
        </p:nvSpPr>
        <p:spPr>
          <a:xfrm>
            <a:off x="493567" y="4387442"/>
            <a:ext cx="2402033" cy="1569660"/>
          </a:xfrm>
          <a:prstGeom prst="rect">
            <a:avLst/>
          </a:prstGeom>
          <a:noFill/>
          <a:ln w="28575">
            <a:solidFill>
              <a:schemeClr val="accent5">
                <a:lumMod val="60000"/>
                <a:lumOff val="40000"/>
              </a:schemeClr>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Cultural/Social Scripts</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Drawn from the society</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a:solidFill>
                  <a:prstClr val="black"/>
                </a:solidFill>
                <a:latin typeface="Calibri" panose="020F0502020204030204" pitchFamily="34" charset="0"/>
              </a:rPr>
              <a:t>Instructional guides</a:t>
            </a:r>
            <a:endPar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a:solidFill>
                  <a:prstClr val="black"/>
                </a:solidFill>
                <a:latin typeface="Calibri" panose="020F0502020204030204" pitchFamily="34" charset="0"/>
              </a:rPr>
              <a:t>It is our roles and expectation of role performance</a:t>
            </a:r>
            <a:endPar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p:txBody>
      </p:sp>
      <p:sp>
        <p:nvSpPr>
          <p:cNvPr id="14" name="TextBox 13"/>
          <p:cNvSpPr txBox="1"/>
          <p:nvPr/>
        </p:nvSpPr>
        <p:spPr>
          <a:xfrm>
            <a:off x="8850574" y="1847169"/>
            <a:ext cx="2655625" cy="2062103"/>
          </a:xfrm>
          <a:prstGeom prst="rect">
            <a:avLst/>
          </a:prstGeom>
          <a:noFill/>
          <a:ln w="28575">
            <a:solidFill>
              <a:schemeClr val="accent4">
                <a:lumMod val="60000"/>
                <a:lumOff val="40000"/>
              </a:schemeClr>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Interpersonal/Situation Scripts</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a:solidFill>
                  <a:prstClr val="black"/>
                </a:solidFill>
                <a:latin typeface="Calibri" panose="020F0502020204030204" pitchFamily="34" charset="0"/>
              </a:rPr>
              <a:t>Matching performance of role to the particular situation</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Identities are made congruent </a:t>
            </a:r>
            <a:r>
              <a:rPr lang="en-US" sz="1600" dirty="0">
                <a:solidFill>
                  <a:prstClr val="black"/>
                </a:solidFill>
                <a:latin typeface="Calibri" panose="020F0502020204030204" pitchFamily="34" charset="0"/>
              </a:rPr>
              <a:t>with desired expectations</a:t>
            </a:r>
            <a:endPar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p:txBody>
      </p:sp>
      <p:sp>
        <p:nvSpPr>
          <p:cNvPr id="15" name="TextBox 14"/>
          <p:cNvSpPr txBox="1"/>
          <p:nvPr/>
        </p:nvSpPr>
        <p:spPr>
          <a:xfrm>
            <a:off x="8264237" y="4580389"/>
            <a:ext cx="3003800" cy="1569660"/>
          </a:xfrm>
          <a:prstGeom prst="rect">
            <a:avLst/>
          </a:prstGeom>
          <a:noFill/>
          <a:ln w="28575">
            <a:solidFill>
              <a:schemeClr val="accent1">
                <a:lumMod val="40000"/>
                <a:lumOff val="60000"/>
              </a:schemeClr>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Personal Scripts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a:solidFill>
                  <a:prstClr val="black"/>
                </a:solidFill>
                <a:latin typeface="Calibri" panose="020F0502020204030204" pitchFamily="34" charset="0"/>
              </a:rPr>
              <a:t>Internal dialogues</a:t>
            </a:r>
            <a:endPar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Ones biography and experiences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a:solidFill>
                  <a:prstClr val="black"/>
                </a:solidFill>
                <a:latin typeface="Calibri" panose="020F0502020204030204" pitchFamily="34" charset="0"/>
              </a:rPr>
              <a:t>Embodied, names, </a:t>
            </a:r>
            <a:r>
              <a:rPr lang="en-US" sz="1600" dirty="0" err="1">
                <a:solidFill>
                  <a:prstClr val="black"/>
                </a:solidFill>
                <a:latin typeface="Calibri" panose="020F0502020204030204" pitchFamily="34" charset="0"/>
              </a:rPr>
              <a:t>typifications</a:t>
            </a:r>
            <a:r>
              <a:rPr lang="en-US" sz="1600" dirty="0">
                <a:solidFill>
                  <a:prstClr val="black"/>
                </a:solidFill>
                <a:latin typeface="Calibri" panose="020F0502020204030204" pitchFamily="34" charset="0"/>
              </a:rPr>
              <a:t>. </a:t>
            </a:r>
            <a:endPar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9545793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1034" y="276000"/>
            <a:ext cx="4065165" cy="957182"/>
          </a:xfrm>
        </p:spPr>
        <p:txBody>
          <a:bodyPr>
            <a:normAutofit/>
          </a:bodyPr>
          <a:lstStyle/>
          <a:p>
            <a:r>
              <a:rPr lang="en-US" sz="2800" dirty="0"/>
              <a:t>Negotiated Space</a:t>
            </a:r>
          </a:p>
        </p:txBody>
      </p:sp>
      <p:sp>
        <p:nvSpPr>
          <p:cNvPr id="4" name="Oval 3"/>
          <p:cNvSpPr/>
          <p:nvPr/>
        </p:nvSpPr>
        <p:spPr>
          <a:xfrm>
            <a:off x="2447836" y="1735281"/>
            <a:ext cx="3657599" cy="3086101"/>
          </a:xfrm>
          <a:prstGeom prst="ellipse">
            <a:avLst/>
          </a:prstGeom>
          <a:no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5" name="Oval 4"/>
          <p:cNvSpPr/>
          <p:nvPr/>
        </p:nvSpPr>
        <p:spPr>
          <a:xfrm>
            <a:off x="4950028" y="1709305"/>
            <a:ext cx="3834245" cy="3086100"/>
          </a:xfrm>
          <a:prstGeom prst="ellipse">
            <a:avLst/>
          </a:prstGeom>
          <a:noFill/>
          <a:ln w="381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6" name="Oval 5"/>
          <p:cNvSpPr/>
          <p:nvPr/>
        </p:nvSpPr>
        <p:spPr>
          <a:xfrm>
            <a:off x="3938155" y="3221634"/>
            <a:ext cx="3283526" cy="2966330"/>
          </a:xfrm>
          <a:prstGeom prst="ellipse">
            <a:avLst/>
          </a:prstGeom>
          <a:noFill/>
          <a:ln w="3810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7" name="TextBox 6"/>
          <p:cNvSpPr txBox="1"/>
          <p:nvPr/>
        </p:nvSpPr>
        <p:spPr>
          <a:xfrm>
            <a:off x="2992582" y="2447334"/>
            <a:ext cx="1891145" cy="83099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Cultural Scripts</a:t>
            </a:r>
          </a:p>
        </p:txBody>
      </p:sp>
      <p:sp>
        <p:nvSpPr>
          <p:cNvPr id="8" name="TextBox 7"/>
          <p:cNvSpPr txBox="1"/>
          <p:nvPr/>
        </p:nvSpPr>
        <p:spPr>
          <a:xfrm>
            <a:off x="5869623" y="2436694"/>
            <a:ext cx="1995054" cy="83099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Situational Scripts</a:t>
            </a:r>
          </a:p>
        </p:txBody>
      </p:sp>
      <p:sp>
        <p:nvSpPr>
          <p:cNvPr id="9" name="TextBox 8"/>
          <p:cNvSpPr txBox="1"/>
          <p:nvPr/>
        </p:nvSpPr>
        <p:spPr>
          <a:xfrm>
            <a:off x="4587586" y="4935682"/>
            <a:ext cx="1984663" cy="83099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Personal Scripts</a:t>
            </a:r>
          </a:p>
        </p:txBody>
      </p:sp>
      <p:sp>
        <p:nvSpPr>
          <p:cNvPr id="10" name="TextBox 9"/>
          <p:cNvSpPr txBox="1"/>
          <p:nvPr/>
        </p:nvSpPr>
        <p:spPr>
          <a:xfrm>
            <a:off x="5117679" y="3489316"/>
            <a:ext cx="872836"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Self</a:t>
            </a:r>
          </a:p>
        </p:txBody>
      </p:sp>
      <p:cxnSp>
        <p:nvCxnSpPr>
          <p:cNvPr id="26" name="Straight Arrow Connector 25">
            <a:extLst>
              <a:ext uri="{FF2B5EF4-FFF2-40B4-BE49-F238E27FC236}">
                <a16:creationId xmlns:a16="http://schemas.microsoft.com/office/drawing/2014/main" id="{611584CB-1905-48C4-A8E8-3D6EE351CC93}"/>
              </a:ext>
            </a:extLst>
          </p:cNvPr>
          <p:cNvCxnSpPr/>
          <p:nvPr/>
        </p:nvCxnSpPr>
        <p:spPr>
          <a:xfrm flipV="1">
            <a:off x="3061982" y="4278385"/>
            <a:ext cx="1525604" cy="107279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0585DBA7-C629-4C21-9C2D-0AC49DE956A4}"/>
              </a:ext>
            </a:extLst>
          </p:cNvPr>
          <p:cNvCxnSpPr>
            <a:cxnSpLocks/>
          </p:cNvCxnSpPr>
          <p:nvPr/>
        </p:nvCxnSpPr>
        <p:spPr>
          <a:xfrm flipH="1" flipV="1">
            <a:off x="6425967" y="4186106"/>
            <a:ext cx="1438710" cy="830997"/>
          </a:xfrm>
          <a:prstGeom prst="straightConnector1">
            <a:avLst/>
          </a:prstGeom>
          <a:ln w="38100">
            <a:tailEnd type="triangle"/>
          </a:ln>
        </p:spPr>
        <p:style>
          <a:lnRef idx="1">
            <a:schemeClr val="accent4"/>
          </a:lnRef>
          <a:fillRef idx="0">
            <a:schemeClr val="accent4"/>
          </a:fillRef>
          <a:effectRef idx="0">
            <a:schemeClr val="accent4"/>
          </a:effectRef>
          <a:fontRef idx="minor">
            <a:schemeClr val="tx1"/>
          </a:fontRef>
        </p:style>
      </p:cxnSp>
      <p:cxnSp>
        <p:nvCxnSpPr>
          <p:cNvPr id="32" name="Straight Arrow Connector 31">
            <a:extLst>
              <a:ext uri="{FF2B5EF4-FFF2-40B4-BE49-F238E27FC236}">
                <a16:creationId xmlns:a16="http://schemas.microsoft.com/office/drawing/2014/main" id="{95467383-EF96-4846-AD7F-93A1928BEF48}"/>
              </a:ext>
            </a:extLst>
          </p:cNvPr>
          <p:cNvCxnSpPr>
            <a:cxnSpLocks/>
          </p:cNvCxnSpPr>
          <p:nvPr/>
        </p:nvCxnSpPr>
        <p:spPr>
          <a:xfrm flipH="1">
            <a:off x="5428473" y="1569028"/>
            <a:ext cx="2798647" cy="1030035"/>
          </a:xfrm>
          <a:prstGeom prst="straightConnector1">
            <a:avLst/>
          </a:prstGeom>
          <a:ln w="38100">
            <a:tailEnd type="triangle"/>
          </a:ln>
        </p:spPr>
        <p:style>
          <a:lnRef idx="1">
            <a:schemeClr val="accent5"/>
          </a:lnRef>
          <a:fillRef idx="0">
            <a:schemeClr val="accent5"/>
          </a:fillRef>
          <a:effectRef idx="0">
            <a:schemeClr val="accent5"/>
          </a:effectRef>
          <a:fontRef idx="minor">
            <a:schemeClr val="tx1"/>
          </a:fontRef>
        </p:style>
      </p:cxnSp>
      <p:sp>
        <p:nvSpPr>
          <p:cNvPr id="11" name="TextBox 10">
            <a:extLst>
              <a:ext uri="{FF2B5EF4-FFF2-40B4-BE49-F238E27FC236}">
                <a16:creationId xmlns:a16="http://schemas.microsoft.com/office/drawing/2014/main" id="{D93F15A5-3C97-4CE6-B3D3-30A69390026D}"/>
              </a:ext>
            </a:extLst>
          </p:cNvPr>
          <p:cNvSpPr txBox="1"/>
          <p:nvPr/>
        </p:nvSpPr>
        <p:spPr>
          <a:xfrm>
            <a:off x="429659" y="5431316"/>
            <a:ext cx="3445898" cy="646331"/>
          </a:xfrm>
          <a:prstGeom prst="rect">
            <a:avLst/>
          </a:prstGeom>
          <a:noFill/>
          <a:ln>
            <a:solidFill>
              <a:schemeClr val="accent1"/>
            </a:solidFill>
          </a:ln>
        </p:spPr>
        <p:txBody>
          <a:bodyPr wrap="square" rtlCol="0">
            <a:spAutoFit/>
          </a:bodyPr>
          <a:lstStyle/>
          <a:p>
            <a:pPr algn="ctr"/>
            <a:r>
              <a:rPr lang="en-US" dirty="0">
                <a:latin typeface="Arial" panose="020B0604020202020204" pitchFamily="34" charset="0"/>
                <a:cs typeface="Arial" panose="020B0604020202020204" pitchFamily="34" charset="0"/>
              </a:rPr>
              <a:t>Drawing Cultural scripts that align with Personal scripts</a:t>
            </a:r>
          </a:p>
        </p:txBody>
      </p:sp>
      <p:sp>
        <p:nvSpPr>
          <p:cNvPr id="14" name="TextBox 13">
            <a:extLst>
              <a:ext uri="{FF2B5EF4-FFF2-40B4-BE49-F238E27FC236}">
                <a16:creationId xmlns:a16="http://schemas.microsoft.com/office/drawing/2014/main" id="{611EE66C-955E-4651-A132-CC832B62B804}"/>
              </a:ext>
            </a:extLst>
          </p:cNvPr>
          <p:cNvSpPr txBox="1"/>
          <p:nvPr/>
        </p:nvSpPr>
        <p:spPr>
          <a:xfrm>
            <a:off x="8471971" y="1373459"/>
            <a:ext cx="3034228" cy="923330"/>
          </a:xfrm>
          <a:prstGeom prst="rect">
            <a:avLst/>
          </a:prstGeom>
          <a:noFill/>
          <a:ln>
            <a:solidFill>
              <a:schemeClr val="accent5">
                <a:lumMod val="75000"/>
              </a:schemeClr>
            </a:solidFill>
          </a:ln>
        </p:spPr>
        <p:txBody>
          <a:bodyPr wrap="square" rtlCol="0">
            <a:spAutoFit/>
          </a:bodyPr>
          <a:lstStyle/>
          <a:p>
            <a:pPr algn="ctr"/>
            <a:r>
              <a:rPr lang="en-US" dirty="0">
                <a:latin typeface="Arial" panose="020B0604020202020204" pitchFamily="34" charset="0"/>
                <a:cs typeface="Arial" panose="020B0604020202020204" pitchFamily="34" charset="0"/>
              </a:rPr>
              <a:t>Selecting Cultural scripts that align with the situation or interaction</a:t>
            </a:r>
          </a:p>
        </p:txBody>
      </p:sp>
      <p:sp>
        <p:nvSpPr>
          <p:cNvPr id="16" name="TextBox 15">
            <a:extLst>
              <a:ext uri="{FF2B5EF4-FFF2-40B4-BE49-F238E27FC236}">
                <a16:creationId xmlns:a16="http://schemas.microsoft.com/office/drawing/2014/main" id="{34ACFB2B-40B8-44FF-A287-7E2C9E2416B3}"/>
              </a:ext>
            </a:extLst>
          </p:cNvPr>
          <p:cNvSpPr txBox="1"/>
          <p:nvPr/>
        </p:nvSpPr>
        <p:spPr>
          <a:xfrm>
            <a:off x="8097854" y="4935682"/>
            <a:ext cx="2907997" cy="1200329"/>
          </a:xfrm>
          <a:prstGeom prst="rect">
            <a:avLst/>
          </a:prstGeom>
          <a:noFill/>
          <a:ln>
            <a:solidFill>
              <a:schemeClr val="accent4">
                <a:lumMod val="75000"/>
              </a:schemeClr>
            </a:solidFill>
          </a:ln>
        </p:spPr>
        <p:txBody>
          <a:bodyPr wrap="square" rtlCol="0">
            <a:spAutoFit/>
          </a:bodyPr>
          <a:lstStyle/>
          <a:p>
            <a:pPr algn="ctr"/>
            <a:r>
              <a:rPr lang="en-US" dirty="0">
                <a:latin typeface="Arial" panose="020B0604020202020204" pitchFamily="34" charset="0"/>
                <a:cs typeface="Arial" panose="020B0604020202020204" pitchFamily="34" charset="0"/>
              </a:rPr>
              <a:t>Draw from Personal scripts to inform presentation of self in the situation or interaction</a:t>
            </a:r>
          </a:p>
        </p:txBody>
      </p:sp>
    </p:spTree>
    <p:extLst>
      <p:ext uri="{BB962C8B-B14F-4D97-AF65-F5344CB8AC3E}">
        <p14:creationId xmlns:p14="http://schemas.microsoft.com/office/powerpoint/2010/main" val="2575188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42681" y="384421"/>
            <a:ext cx="3962401" cy="774193"/>
          </a:xfrm>
        </p:spPr>
        <p:txBody>
          <a:bodyPr>
            <a:normAutofit/>
          </a:bodyPr>
          <a:lstStyle/>
          <a:p>
            <a:r>
              <a:rPr lang="en-US" sz="3600" dirty="0"/>
              <a:t>Trajectory</a:t>
            </a:r>
            <a:r>
              <a:rPr lang="en-US" sz="2800" dirty="0"/>
              <a:t> </a:t>
            </a:r>
          </a:p>
        </p:txBody>
      </p:sp>
      <p:cxnSp>
        <p:nvCxnSpPr>
          <p:cNvPr id="5" name="Straight Arrow Connector 4"/>
          <p:cNvCxnSpPr/>
          <p:nvPr/>
        </p:nvCxnSpPr>
        <p:spPr>
          <a:xfrm>
            <a:off x="2590800" y="3810000"/>
            <a:ext cx="1066800" cy="0"/>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V="1">
            <a:off x="3657600" y="3352800"/>
            <a:ext cx="0" cy="4572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3657600" y="3352800"/>
            <a:ext cx="1143000" cy="0"/>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4800600" y="3352800"/>
            <a:ext cx="0" cy="838200"/>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cxnSpLocks/>
          </p:cNvCxnSpPr>
          <p:nvPr/>
        </p:nvCxnSpPr>
        <p:spPr>
          <a:xfrm>
            <a:off x="4800600" y="4191000"/>
            <a:ext cx="5618527" cy="0"/>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2819400" y="4495800"/>
            <a:ext cx="1219200" cy="369332"/>
          </a:xfrm>
          <a:prstGeom prst="rect">
            <a:avLst/>
          </a:prstGeom>
          <a:noFill/>
          <a:ln w="28575">
            <a:solidFill>
              <a:srgbClr val="00B050"/>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rPr>
              <a:t>Catalysts</a:t>
            </a:r>
          </a:p>
        </p:txBody>
      </p:sp>
      <p:cxnSp>
        <p:nvCxnSpPr>
          <p:cNvPr id="16" name="Straight Arrow Connector 15"/>
          <p:cNvCxnSpPr/>
          <p:nvPr/>
        </p:nvCxnSpPr>
        <p:spPr>
          <a:xfrm flipV="1">
            <a:off x="3657600" y="3962400"/>
            <a:ext cx="0" cy="533400"/>
          </a:xfrm>
          <a:prstGeom prst="straightConnector1">
            <a:avLst/>
          </a:prstGeom>
          <a:ln w="28575">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981200" y="2875002"/>
            <a:ext cx="762000" cy="369332"/>
          </a:xfrm>
          <a:prstGeom prst="rect">
            <a:avLst/>
          </a:prstGeom>
          <a:noFill/>
          <a:ln w="28575">
            <a:solidFill>
              <a:srgbClr val="FF0000"/>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rPr>
              <a:t>Shift</a:t>
            </a:r>
          </a:p>
        </p:txBody>
      </p:sp>
      <p:cxnSp>
        <p:nvCxnSpPr>
          <p:cNvPr id="19" name="Straight Arrow Connector 18"/>
          <p:cNvCxnSpPr/>
          <p:nvPr/>
        </p:nvCxnSpPr>
        <p:spPr>
          <a:xfrm>
            <a:off x="2743200" y="3244334"/>
            <a:ext cx="838200" cy="337066"/>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3339778" y="6103904"/>
            <a:ext cx="1295400" cy="369332"/>
          </a:xfrm>
          <a:prstGeom prst="rect">
            <a:avLst/>
          </a:prstGeom>
          <a:noFill/>
          <a:ln w="28575">
            <a:solidFill>
              <a:srgbClr val="7030A0"/>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rPr>
              <a:t>Projection</a:t>
            </a:r>
          </a:p>
        </p:txBody>
      </p:sp>
      <p:cxnSp>
        <p:nvCxnSpPr>
          <p:cNvPr id="22" name="Straight Arrow Connector 21"/>
          <p:cNvCxnSpPr/>
          <p:nvPr/>
        </p:nvCxnSpPr>
        <p:spPr>
          <a:xfrm flipH="1">
            <a:off x="4343400" y="5467590"/>
            <a:ext cx="17362" cy="552211"/>
          </a:xfrm>
          <a:prstGeom prst="straightConnector1">
            <a:avLst/>
          </a:prstGeom>
          <a:ln w="28575">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4222375" y="5110500"/>
            <a:ext cx="1822503" cy="369332"/>
          </a:xfrm>
          <a:prstGeom prst="rect">
            <a:avLst/>
          </a:prstGeom>
          <a:noFill/>
          <a:ln w="28575">
            <a:solidFill>
              <a:srgbClr val="00B050"/>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rPr>
              <a:t>Arc of Action</a:t>
            </a:r>
          </a:p>
        </p:txBody>
      </p:sp>
      <p:cxnSp>
        <p:nvCxnSpPr>
          <p:cNvPr id="33" name="Elbow Connector 32"/>
          <p:cNvCxnSpPr>
            <a:cxnSpLocks/>
            <a:stCxn id="14" idx="2"/>
            <a:endCxn id="31" idx="1"/>
          </p:cNvCxnSpPr>
          <p:nvPr/>
        </p:nvCxnSpPr>
        <p:spPr>
          <a:xfrm rot="16200000" flipH="1">
            <a:off x="3610670" y="4683461"/>
            <a:ext cx="430034" cy="793375"/>
          </a:xfrm>
          <a:prstGeom prst="bentConnector2">
            <a:avLst/>
          </a:prstGeom>
          <a:ln w="28575">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3987478" y="1897732"/>
            <a:ext cx="2057400" cy="646331"/>
          </a:xfrm>
          <a:prstGeom prst="rect">
            <a:avLst/>
          </a:prstGeom>
          <a:noFill/>
          <a:ln w="28575">
            <a:solidFill>
              <a:schemeClr val="accent6">
                <a:lumMod val="60000"/>
                <a:lumOff val="40000"/>
              </a:schemeClr>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rPr>
              <a:t>Reciprocal Impact</a:t>
            </a:r>
          </a:p>
        </p:txBody>
      </p:sp>
      <p:cxnSp>
        <p:nvCxnSpPr>
          <p:cNvPr id="39" name="Straight Arrow Connector 38"/>
          <p:cNvCxnSpPr>
            <a:cxnSpLocks/>
          </p:cNvCxnSpPr>
          <p:nvPr/>
        </p:nvCxnSpPr>
        <p:spPr>
          <a:xfrm flipH="1">
            <a:off x="4343400" y="2552382"/>
            <a:ext cx="220211" cy="708086"/>
          </a:xfrm>
          <a:prstGeom prst="straightConnector1">
            <a:avLst/>
          </a:prstGeom>
          <a:ln w="28575">
            <a:solidFill>
              <a:schemeClr val="accent6">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1606496" y="5278398"/>
            <a:ext cx="1365304" cy="369332"/>
          </a:xfrm>
          <a:prstGeom prst="rect">
            <a:avLst/>
          </a:prstGeom>
          <a:noFill/>
          <a:ln w="28575">
            <a:solidFill>
              <a:srgbClr val="FFC000"/>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rPr>
              <a:t>Scheme</a:t>
            </a:r>
          </a:p>
        </p:txBody>
      </p:sp>
      <p:cxnSp>
        <p:nvCxnSpPr>
          <p:cNvPr id="44" name="Straight Arrow Connector 43"/>
          <p:cNvCxnSpPr/>
          <p:nvPr/>
        </p:nvCxnSpPr>
        <p:spPr>
          <a:xfrm flipH="1" flipV="1">
            <a:off x="2743200" y="5791200"/>
            <a:ext cx="596578" cy="312704"/>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flipV="1">
            <a:off x="2133600" y="3472935"/>
            <a:ext cx="0" cy="1740931"/>
          </a:xfrm>
          <a:prstGeom prst="straightConnector1">
            <a:avLst/>
          </a:prstGeom>
          <a:ln w="28575">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6248399" y="3352801"/>
            <a:ext cx="1855363" cy="369332"/>
          </a:xfrm>
          <a:prstGeom prst="rect">
            <a:avLst/>
          </a:prstGeom>
          <a:noFill/>
          <a:ln w="28575">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rPr>
              <a:t>Management</a:t>
            </a:r>
          </a:p>
        </p:txBody>
      </p:sp>
      <p:sp>
        <p:nvSpPr>
          <p:cNvPr id="8" name="TextBox 7">
            <a:extLst>
              <a:ext uri="{FF2B5EF4-FFF2-40B4-BE49-F238E27FC236}">
                <a16:creationId xmlns:a16="http://schemas.microsoft.com/office/drawing/2014/main" id="{F582F792-9061-4BEA-99AB-9B80E0FF0B74}"/>
              </a:ext>
            </a:extLst>
          </p:cNvPr>
          <p:cNvSpPr txBox="1"/>
          <p:nvPr/>
        </p:nvSpPr>
        <p:spPr>
          <a:xfrm>
            <a:off x="6971251" y="1420698"/>
            <a:ext cx="4538444" cy="132343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1) The course of any experienced phenomenon as it evolves over time and 2) the actions and interactions contributing to its evolution.</a:t>
            </a:r>
          </a:p>
        </p:txBody>
      </p:sp>
      <p:sp>
        <p:nvSpPr>
          <p:cNvPr id="3" name="TextBox 2">
            <a:extLst>
              <a:ext uri="{FF2B5EF4-FFF2-40B4-BE49-F238E27FC236}">
                <a16:creationId xmlns:a16="http://schemas.microsoft.com/office/drawing/2014/main" id="{5B195227-4248-4139-AF29-224D8BC3A8DE}"/>
              </a:ext>
            </a:extLst>
          </p:cNvPr>
          <p:cNvSpPr txBox="1"/>
          <p:nvPr/>
        </p:nvSpPr>
        <p:spPr>
          <a:xfrm>
            <a:off x="5181600" y="4495800"/>
            <a:ext cx="4440572" cy="369332"/>
          </a:xfrm>
          <a:prstGeom prst="rect">
            <a:avLst/>
          </a:prstGeom>
          <a:noFill/>
          <a:ln w="28575">
            <a:solidFill>
              <a:srgbClr val="00B050"/>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rPr>
              <a:t>Retrospective Trajectory Alignment</a:t>
            </a:r>
          </a:p>
        </p:txBody>
      </p:sp>
      <p:cxnSp>
        <p:nvCxnSpPr>
          <p:cNvPr id="6" name="Straight Connector 5">
            <a:extLst>
              <a:ext uri="{FF2B5EF4-FFF2-40B4-BE49-F238E27FC236}">
                <a16:creationId xmlns:a16="http://schemas.microsoft.com/office/drawing/2014/main" id="{D4F20719-4F90-4C1C-8F4D-D43550FA9AF1}"/>
              </a:ext>
            </a:extLst>
          </p:cNvPr>
          <p:cNvCxnSpPr/>
          <p:nvPr/>
        </p:nvCxnSpPr>
        <p:spPr>
          <a:xfrm>
            <a:off x="6971251" y="4865131"/>
            <a:ext cx="0" cy="413267"/>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47620442-54F6-4F85-B72E-AB1C79146BA1}"/>
              </a:ext>
            </a:extLst>
          </p:cNvPr>
          <p:cNvCxnSpPr/>
          <p:nvPr/>
        </p:nvCxnSpPr>
        <p:spPr>
          <a:xfrm flipH="1">
            <a:off x="6096000" y="5278398"/>
            <a:ext cx="875251" cy="0"/>
          </a:xfrm>
          <a:prstGeom prst="straightConnector1">
            <a:avLst/>
          </a:prstGeom>
          <a:ln w="28575">
            <a:solidFill>
              <a:srgbClr val="00B05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0315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1E76D-50EC-499B-8A7F-E6AA47038071}"/>
              </a:ext>
            </a:extLst>
          </p:cNvPr>
          <p:cNvSpPr>
            <a:spLocks noGrp="1"/>
          </p:cNvSpPr>
          <p:nvPr>
            <p:ph type="title"/>
          </p:nvPr>
        </p:nvSpPr>
        <p:spPr>
          <a:xfrm>
            <a:off x="5143500" y="521486"/>
            <a:ext cx="3733800" cy="1078715"/>
          </a:xfrm>
        </p:spPr>
        <p:txBody>
          <a:bodyPr>
            <a:normAutofit/>
          </a:bodyPr>
          <a:lstStyle/>
          <a:p>
            <a:r>
              <a:rPr lang="en-US" sz="3600" dirty="0"/>
              <a:t>Conclusion</a:t>
            </a:r>
          </a:p>
        </p:txBody>
      </p:sp>
      <p:sp>
        <p:nvSpPr>
          <p:cNvPr id="3" name="Content Placeholder 2">
            <a:extLst>
              <a:ext uri="{FF2B5EF4-FFF2-40B4-BE49-F238E27FC236}">
                <a16:creationId xmlns:a16="http://schemas.microsoft.com/office/drawing/2014/main" id="{EA7748A1-BE37-47A6-A6AF-404DA6FB11AA}"/>
              </a:ext>
            </a:extLst>
          </p:cNvPr>
          <p:cNvSpPr>
            <a:spLocks noGrp="1"/>
          </p:cNvSpPr>
          <p:nvPr>
            <p:ph idx="1"/>
          </p:nvPr>
        </p:nvSpPr>
        <p:spPr/>
        <p:txBody>
          <a:bodyPr/>
          <a:lstStyle/>
          <a:p>
            <a:r>
              <a:rPr lang="en-US" dirty="0">
                <a:latin typeface="Calibri" panose="020F0502020204030204" pitchFamily="34" charset="0"/>
                <a:cs typeface="Calibri" panose="020F0502020204030204" pitchFamily="34" charset="0"/>
              </a:rPr>
              <a:t>The Transformative Identity Framework is a tool that you can use to deeply examine your current life course and plan for prospective changes.  As society changes so will the social and situational scripts.  </a:t>
            </a:r>
          </a:p>
          <a:p>
            <a:r>
              <a:rPr lang="en-US" dirty="0">
                <a:latin typeface="Calibri" panose="020F0502020204030204" pitchFamily="34" charset="0"/>
                <a:cs typeface="Calibri" panose="020F0502020204030204" pitchFamily="34" charset="0"/>
              </a:rPr>
              <a:t>As you experience life, with its ups and downs, pleasures and disappointments or tragedies, your personal scripts will be modified—all of which affects your sense of self and the identities you both inhabit and project.</a:t>
            </a:r>
          </a:p>
        </p:txBody>
      </p:sp>
    </p:spTree>
    <p:extLst>
      <p:ext uri="{BB962C8B-B14F-4D97-AF65-F5344CB8AC3E}">
        <p14:creationId xmlns:p14="http://schemas.microsoft.com/office/powerpoint/2010/main" val="10194921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CBAD7-567C-4D3B-AE4F-495236323BA0}"/>
              </a:ext>
            </a:extLst>
          </p:cNvPr>
          <p:cNvSpPr>
            <a:spLocks noGrp="1"/>
          </p:cNvSpPr>
          <p:nvPr>
            <p:ph type="title"/>
          </p:nvPr>
        </p:nvSpPr>
        <p:spPr>
          <a:xfrm>
            <a:off x="4757738" y="639315"/>
            <a:ext cx="3162300" cy="1057276"/>
          </a:xfrm>
        </p:spPr>
        <p:txBody>
          <a:bodyPr>
            <a:normAutofit/>
          </a:bodyPr>
          <a:lstStyle/>
          <a:p>
            <a:r>
              <a:rPr lang="en-US" sz="3600" dirty="0"/>
              <a:t>Thank You</a:t>
            </a:r>
          </a:p>
        </p:txBody>
      </p:sp>
      <p:sp>
        <p:nvSpPr>
          <p:cNvPr id="3" name="Content Placeholder 2">
            <a:extLst>
              <a:ext uri="{FF2B5EF4-FFF2-40B4-BE49-F238E27FC236}">
                <a16:creationId xmlns:a16="http://schemas.microsoft.com/office/drawing/2014/main" id="{F0634373-1F8A-4914-8C15-716CA9BF6C6A}"/>
              </a:ext>
            </a:extLst>
          </p:cNvPr>
          <p:cNvSpPr>
            <a:spLocks noGrp="1"/>
          </p:cNvSpPr>
          <p:nvPr>
            <p:ph idx="1"/>
          </p:nvPr>
        </p:nvSpPr>
        <p:spPr/>
        <p:txBody>
          <a:bodyPr/>
          <a:lstStyle/>
          <a:p>
            <a:pPr marL="0" marR="0">
              <a:lnSpc>
                <a:spcPct val="115000"/>
              </a:lnSpc>
              <a:spcBef>
                <a:spcPts val="0"/>
              </a:spcBef>
              <a:spcAft>
                <a:spcPts val="600"/>
              </a:spcAft>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If you have questions about this workshop or would like additional information, please contact:</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lnSpc>
                <a:spcPct val="110000"/>
              </a:lnSpc>
              <a:spcBef>
                <a:spcPts val="0"/>
              </a:spcBef>
              <a:spcAft>
                <a:spcPts val="0"/>
              </a:spcAft>
              <a:buNone/>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	Dr. Denise Bullock</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lnSpc>
                <a:spcPct val="110000"/>
              </a:lnSpc>
              <a:spcBef>
                <a:spcPts val="0"/>
              </a:spcBef>
              <a:spcAft>
                <a:spcPts val="0"/>
              </a:spcAft>
              <a:buNone/>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	Professor/Chair of Sociology, Anthropology, and Geography</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lnSpc>
                <a:spcPct val="110000"/>
              </a:lnSpc>
              <a:spcBef>
                <a:spcPts val="0"/>
              </a:spcBef>
              <a:spcAft>
                <a:spcPts val="0"/>
              </a:spcAft>
              <a:buNone/>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	Indiana University East</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lnSpc>
                <a:spcPct val="110000"/>
              </a:lnSpc>
              <a:spcBef>
                <a:spcPts val="0"/>
              </a:spcBef>
              <a:spcAft>
                <a:spcPts val="0"/>
              </a:spcAft>
              <a:buNone/>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	2325 Chester Blvd</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lnSpc>
                <a:spcPct val="110000"/>
              </a:lnSpc>
              <a:spcBef>
                <a:spcPts val="0"/>
              </a:spcBef>
              <a:spcAft>
                <a:spcPts val="0"/>
              </a:spcAft>
              <a:buNone/>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	Richmond, IN  47374</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lnSpc>
                <a:spcPct val="110000"/>
              </a:lnSpc>
              <a:spcBef>
                <a:spcPts val="0"/>
              </a:spcBef>
              <a:spcAft>
                <a:spcPts val="0"/>
              </a:spcAft>
              <a:buNone/>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	debulloc@iue.edu</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026556309"/>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E5224E"/>
      </a:accent1>
      <a:accent2>
        <a:srgbClr val="9D074E"/>
      </a:accent2>
      <a:accent3>
        <a:srgbClr val="7F2294"/>
      </a:accent3>
      <a:accent4>
        <a:srgbClr val="8D65EA"/>
      </a:accent4>
      <a:accent5>
        <a:srgbClr val="588FE2"/>
      </a:accent5>
      <a:accent6>
        <a:srgbClr val="127CA4"/>
      </a:accent6>
      <a:hlink>
        <a:srgbClr val="FB4AB6"/>
      </a:hlink>
      <a:folHlink>
        <a:srgbClr val="F98FE9"/>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6DB8EB18-3657-4051-A897-2ED38832359E}"/>
    </a:ext>
  </a:extLst>
</a:theme>
</file>

<file path=docProps/app.xml><?xml version="1.0" encoding="utf-8"?>
<Properties xmlns="http://schemas.openxmlformats.org/officeDocument/2006/extended-properties" xmlns:vt="http://schemas.openxmlformats.org/officeDocument/2006/docPropsVTypes">
  <Template>Vapor Trail</Template>
  <TotalTime>20368</TotalTime>
  <Words>299</Words>
  <Application>Microsoft Office PowerPoint</Application>
  <PresentationFormat>Widescreen</PresentationFormat>
  <Paragraphs>48</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Century Gothic</vt:lpstr>
      <vt:lpstr>Vapor Trail</vt:lpstr>
      <vt:lpstr>Transitions OF Self Workshop</vt:lpstr>
      <vt:lpstr>model of self &amp; Identity Drawn from the work of Hewitt, simon/Gagnon and My theorizing</vt:lpstr>
      <vt:lpstr>Negotiated Space</vt:lpstr>
      <vt:lpstr>Trajectory </vt:lpstr>
      <vt:lpstr>Conclusion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Transformations OF Self Workshop</dc:title>
  <dc:creator>Bullock, Denise</dc:creator>
  <cp:lastModifiedBy>Bullock, Denise</cp:lastModifiedBy>
  <cp:revision>12</cp:revision>
  <dcterms:created xsi:type="dcterms:W3CDTF">2022-03-09T20:37:17Z</dcterms:created>
  <dcterms:modified xsi:type="dcterms:W3CDTF">2022-08-24T15:43:09Z</dcterms:modified>
</cp:coreProperties>
</file>