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2" r:id="rId1"/>
  </p:sldMasterIdLst>
  <p:notesMasterIdLst>
    <p:notesMasterId r:id="rId9"/>
  </p:notesMasterIdLst>
  <p:sldIdLst>
    <p:sldId id="316" r:id="rId2"/>
    <p:sldId id="320" r:id="rId3"/>
    <p:sldId id="321" r:id="rId4"/>
    <p:sldId id="325" r:id="rId5"/>
    <p:sldId id="322" r:id="rId6"/>
    <p:sldId id="323" r:id="rId7"/>
    <p:sldId id="32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53"/>
    <p:restoredTop sz="94720"/>
  </p:normalViewPr>
  <p:slideViewPr>
    <p:cSldViewPr snapToGrid="0">
      <p:cViewPr varScale="1">
        <p:scale>
          <a:sx n="90" d="100"/>
          <a:sy n="90" d="100"/>
        </p:scale>
        <p:origin x="23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19EA3-EC9E-AD44-B53F-9C84F1F8557A}" type="datetimeFigureOut">
              <a:rPr lang="en-US" smtClean="0"/>
              <a:t>8/4/22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D71B0B-8BE5-0746-B1DF-527C995FC9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5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2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7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530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35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42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51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47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87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23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47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3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2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8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24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41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16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8FA3C19-1841-C041-8092-3845730ECC4C}" type="datetimeFigureOut">
              <a:rPr lang="en-US" smtClean="0"/>
              <a:t>8/4/22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D746F-E0FF-B94B-829A-E5532C96A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655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0">
          <a:fgClr>
            <a:schemeClr val="bg1">
              <a:lumMod val="50000"/>
              <a:lumOff val="50000"/>
            </a:schemeClr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-350729" y="2121408"/>
            <a:ext cx="12284111" cy="3019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D20305-C145-EE4D-A7AA-7A78CB75996D}"/>
              </a:ext>
            </a:extLst>
          </p:cNvPr>
          <p:cNvSpPr txBox="1"/>
          <p:nvPr/>
        </p:nvSpPr>
        <p:spPr>
          <a:xfrm>
            <a:off x="1177502" y="1226004"/>
            <a:ext cx="948135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Creating an Academic Department Vision: Processes, Challenges, Rewards</a:t>
            </a:r>
          </a:p>
          <a:p>
            <a:pPr algn="ctr"/>
            <a:endParaRPr lang="en-US" dirty="0"/>
          </a:p>
        </p:txBody>
      </p:sp>
      <p:pic>
        <p:nvPicPr>
          <p:cNvPr id="1026" name="Picture 2" descr="38th Academic Chairpersons Conference: Schedule">
            <a:extLst>
              <a:ext uri="{FF2B5EF4-FFF2-40B4-BE49-F238E27FC236}">
                <a16:creationId xmlns:a16="http://schemas.microsoft.com/office/drawing/2014/main" id="{5A45E623-947C-43B2-B84E-96E76541D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4596" y="5141367"/>
            <a:ext cx="1580770" cy="158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B45D8E1-CFE9-4E44-8836-F4CA466987FD}"/>
              </a:ext>
            </a:extLst>
          </p:cNvPr>
          <p:cNvSpPr txBox="1"/>
          <p:nvPr/>
        </p:nvSpPr>
        <p:spPr>
          <a:xfrm>
            <a:off x="700131" y="3739171"/>
            <a:ext cx="110980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Costas Spirou									Steve McLaughlin</a:t>
            </a:r>
          </a:p>
          <a:p>
            <a:r>
              <a:rPr lang="en-US" sz="1600" dirty="0"/>
              <a:t>Provost &amp; Vice President for Academic Affairs		Provost &amp; Executive Vice President for Academic Affairs</a:t>
            </a:r>
          </a:p>
          <a:p>
            <a:r>
              <a:rPr lang="en-US" sz="1600" dirty="0"/>
              <a:t>Georgia College &amp; State University 				Georgia Institute of Technology</a:t>
            </a:r>
          </a:p>
          <a:p>
            <a:r>
              <a:rPr lang="en-US" sz="1600" dirty="0"/>
              <a:t>Milledgeville, GA								Atlanta, GA</a:t>
            </a:r>
          </a:p>
        </p:txBody>
      </p:sp>
    </p:spTree>
    <p:extLst>
      <p:ext uri="{BB962C8B-B14F-4D97-AF65-F5344CB8AC3E}">
        <p14:creationId xmlns:p14="http://schemas.microsoft.com/office/powerpoint/2010/main" val="320588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249"/>
    </mc:Choice>
    <mc:Fallback xmlns="">
      <p:transition spd="slow" advTm="1624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50000"/>
              <a:lumOff val="50000"/>
            </a:schemeClr>
          </a:fgClr>
          <a:bgClr>
            <a:schemeClr val="bg1">
              <a:lumMod val="65000"/>
              <a:lumOff val="3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71348" y="1403604"/>
            <a:ext cx="7472097" cy="48137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Visioning vs. Managing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The challenges of developing a vision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The rewards of developing a vision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Breakout in groups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Groups report out to all session participants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University/College Strategic Plan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Identifying other institutional initiatives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Process to constructing a departmental vision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Breakout in groups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Groups report out to all session participants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Discussion &amp; reflections (All)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4" y="640630"/>
            <a:ext cx="4319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Presentation Overview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256" y="5078027"/>
            <a:ext cx="1644109" cy="164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873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50000"/>
              <a:lumOff val="50000"/>
            </a:schemeClr>
          </a:fgClr>
          <a:bgClr>
            <a:schemeClr val="tx2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9814" y="1403604"/>
            <a:ext cx="10611968" cy="5094850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Chair’s roles (faculty advocate, Dean’s leadership team, administrator/faculty, student advocate, etc.…).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Tendency to Focus on Managing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200" dirty="0"/>
              <a:t>Importance of Visioning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200" dirty="0"/>
              <a:t>The challenges of developing a vision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dirty="0"/>
              <a:t>Reaching agreement on a viable vision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dirty="0"/>
              <a:t>Multiple disciplines in department/school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dirty="0"/>
              <a:t>Temporary leadership can hinder mission development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3200" dirty="0"/>
              <a:t>Overpromise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sz="3200" dirty="0"/>
              <a:t>The rewards of developing a vision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Strategic direction/focus on outcomes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Strengthen chair leadership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Faculty mentoring/satisfaction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Faculty development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Framing faculty evaluation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Student success (enrollment and retention)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Broader benefits to institution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700" dirty="0"/>
              <a:t>Fundraising and generating additional resources for the academic unit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4" y="640630"/>
            <a:ext cx="5134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Visioning vs. Managing… 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3302" y="5200073"/>
            <a:ext cx="1522064" cy="152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7520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71348" y="1403604"/>
            <a:ext cx="7472097" cy="36744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Breakout in groups (participants reflect on the following within the context of their own academic unit):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Potential challenges in developing a vision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Potential benefits in developing a vision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Groups report out to all participants.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4" y="640630"/>
            <a:ext cx="4319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Session Interactivity…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256" y="5078027"/>
            <a:ext cx="1644109" cy="164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583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9814" y="1403604"/>
            <a:ext cx="7823631" cy="4269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University Strategic Plan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College Strategic Plan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Other Institutional Initiatives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Diversity, equity, and inclusion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Innovation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Faculty research areas (cluster/focal)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Undergraduate research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Community based engaged learning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Internationalization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4" y="640630"/>
            <a:ext cx="4319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Planning Initiatives…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3302" y="5200073"/>
            <a:ext cx="1522064" cy="152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783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50000"/>
              <a:lumOff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71348" y="1403604"/>
            <a:ext cx="7472097" cy="3674423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Lead with a collaborative stance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/>
              <a:t>Pursue </a:t>
            </a:r>
            <a:r>
              <a:rPr lang="en-US" dirty="0"/>
              <a:t>inclusivity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Creating a list of potential institutional initiatives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Timeline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Thematic orientation if multiple disciplines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Role of faculty subcommittees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Student/staff participation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Finalizing and approving the vision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3" y="640630"/>
            <a:ext cx="8635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Constructing a departmental vision…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256" y="5078027"/>
            <a:ext cx="1644109" cy="164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554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/>
          </a:fgClr>
          <a:bgClr>
            <a:schemeClr val="accent2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71348" y="1403604"/>
            <a:ext cx="7472097" cy="367442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Breakout in groups (participants reflect on the following within the context of their own academic unit):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Institutional initiatives that could contribute to a vision</a:t>
            </a:r>
          </a:p>
          <a:p>
            <a:pPr marL="0" lv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Groups report out to all participants.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Discussion &amp; reflections (All)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2E0B5E-2693-404D-AC24-CED8E4F2DCC6}"/>
              </a:ext>
            </a:extLst>
          </p:cNvPr>
          <p:cNvSpPr txBox="1"/>
          <p:nvPr/>
        </p:nvSpPr>
        <p:spPr>
          <a:xfrm>
            <a:off x="1219814" y="640630"/>
            <a:ext cx="4319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Session Interactivity…</a:t>
            </a:r>
          </a:p>
        </p:txBody>
      </p:sp>
      <p:pic>
        <p:nvPicPr>
          <p:cNvPr id="9" name="Picture 2" descr="38th Academic Chairpersons Conference: Schedule">
            <a:extLst>
              <a:ext uri="{FF2B5EF4-FFF2-40B4-BE49-F238E27FC236}">
                <a16:creationId xmlns:a16="http://schemas.microsoft.com/office/drawing/2014/main" id="{35D3FDD4-1260-44B1-81CE-8E2F33CC47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256" y="5078027"/>
            <a:ext cx="1644109" cy="164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529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{100F64A2-E557-1A4A-B3E7-151B2F2A4351}tf10001062</Template>
  <TotalTime>2812</TotalTime>
  <Words>383</Words>
  <Application>Microsoft Macintosh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 Cofer</dc:creator>
  <cp:lastModifiedBy>Costas Spirou</cp:lastModifiedBy>
  <cp:revision>43</cp:revision>
  <dcterms:created xsi:type="dcterms:W3CDTF">2020-04-15T20:22:16Z</dcterms:created>
  <dcterms:modified xsi:type="dcterms:W3CDTF">2022-08-04T22:33:48Z</dcterms:modified>
</cp:coreProperties>
</file>