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D8A567-DDAD-42FC-9636-0A1E62F9F21D}" v="39" dt="2022-08-24T14:34:30.4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73"/>
    <p:restoredTop sz="79407"/>
  </p:normalViewPr>
  <p:slideViewPr>
    <p:cSldViewPr snapToGrid="0">
      <p:cViewPr varScale="1">
        <p:scale>
          <a:sx n="84" d="100"/>
          <a:sy n="84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w, Yu Kay" userId="d8b294a8-5875-48e2-8be6-f27cf7c4d7a7" providerId="ADAL" clId="{4AD8A567-DDAD-42FC-9636-0A1E62F9F21D}"/>
    <pc:docChg chg="custSel addSld modSld sldOrd">
      <pc:chgData name="Law, Yu Kay" userId="d8b294a8-5875-48e2-8be6-f27cf7c4d7a7" providerId="ADAL" clId="{4AD8A567-DDAD-42FC-9636-0A1E62F9F21D}" dt="2022-08-24T19:09:22.209" v="5747" actId="20577"/>
      <pc:docMkLst>
        <pc:docMk/>
      </pc:docMkLst>
      <pc:sldChg chg="modSp mod">
        <pc:chgData name="Law, Yu Kay" userId="d8b294a8-5875-48e2-8be6-f27cf7c4d7a7" providerId="ADAL" clId="{4AD8A567-DDAD-42FC-9636-0A1E62F9F21D}" dt="2022-08-24T14:17:14.834" v="854" actId="20577"/>
        <pc:sldMkLst>
          <pc:docMk/>
          <pc:sldMk cId="1199680145" sldId="259"/>
        </pc:sldMkLst>
        <pc:spChg chg="mod">
          <ac:chgData name="Law, Yu Kay" userId="d8b294a8-5875-48e2-8be6-f27cf7c4d7a7" providerId="ADAL" clId="{4AD8A567-DDAD-42FC-9636-0A1E62F9F21D}" dt="2022-08-24T14:17:14.834" v="854" actId="20577"/>
          <ac:spMkLst>
            <pc:docMk/>
            <pc:sldMk cId="1199680145" sldId="259"/>
            <ac:spMk id="3" creationId="{08473FB2-FBF1-596F-9D0C-D42607340E97}"/>
          </ac:spMkLst>
        </pc:spChg>
      </pc:sldChg>
      <pc:sldChg chg="addSp delSp modSp new mod ord modClrScheme chgLayout modNotesTx">
        <pc:chgData name="Law, Yu Kay" userId="d8b294a8-5875-48e2-8be6-f27cf7c4d7a7" providerId="ADAL" clId="{4AD8A567-DDAD-42FC-9636-0A1E62F9F21D}" dt="2022-08-24T14:06:25.643" v="207" actId="20577"/>
        <pc:sldMkLst>
          <pc:docMk/>
          <pc:sldMk cId="836013339" sldId="260"/>
        </pc:sldMkLst>
        <pc:spChg chg="mod ord">
          <ac:chgData name="Law, Yu Kay" userId="d8b294a8-5875-48e2-8be6-f27cf7c4d7a7" providerId="ADAL" clId="{4AD8A567-DDAD-42FC-9636-0A1E62F9F21D}" dt="2022-08-24T13:44:02.502" v="21" actId="700"/>
          <ac:spMkLst>
            <pc:docMk/>
            <pc:sldMk cId="836013339" sldId="260"/>
            <ac:spMk id="2" creationId="{98E39CCA-7695-8698-753B-431C3F2F3741}"/>
          </ac:spMkLst>
        </pc:spChg>
        <pc:spChg chg="del mod ord">
          <ac:chgData name="Law, Yu Kay" userId="d8b294a8-5875-48e2-8be6-f27cf7c4d7a7" providerId="ADAL" clId="{4AD8A567-DDAD-42FC-9636-0A1E62F9F21D}" dt="2022-08-24T13:44:02.502" v="21" actId="700"/>
          <ac:spMkLst>
            <pc:docMk/>
            <pc:sldMk cId="836013339" sldId="260"/>
            <ac:spMk id="3" creationId="{27E1AD83-F27C-266A-87E2-30C3AAE4248A}"/>
          </ac:spMkLst>
        </pc:spChg>
        <pc:spChg chg="add del mod ord">
          <ac:chgData name="Law, Yu Kay" userId="d8b294a8-5875-48e2-8be6-f27cf7c4d7a7" providerId="ADAL" clId="{4AD8A567-DDAD-42FC-9636-0A1E62F9F21D}" dt="2022-08-24T13:44:03.909" v="23"/>
          <ac:spMkLst>
            <pc:docMk/>
            <pc:sldMk cId="836013339" sldId="260"/>
            <ac:spMk id="4" creationId="{7DD3ECE3-677B-33A3-A5D3-1F98EBC0967B}"/>
          </ac:spMkLst>
        </pc:spChg>
        <pc:spChg chg="add del mod ord">
          <ac:chgData name="Law, Yu Kay" userId="d8b294a8-5875-48e2-8be6-f27cf7c4d7a7" providerId="ADAL" clId="{4AD8A567-DDAD-42FC-9636-0A1E62F9F21D}" dt="2022-08-24T13:44:27.413" v="25"/>
          <ac:spMkLst>
            <pc:docMk/>
            <pc:sldMk cId="836013339" sldId="260"/>
            <ac:spMk id="5" creationId="{80E1D4C0-D563-5E2A-6B01-94D1B76EB2E6}"/>
          </ac:spMkLst>
        </pc:spChg>
        <pc:graphicFrameChg chg="add mod">
          <ac:chgData name="Law, Yu Kay" userId="d8b294a8-5875-48e2-8be6-f27cf7c4d7a7" providerId="ADAL" clId="{4AD8A567-DDAD-42FC-9636-0A1E62F9F21D}" dt="2022-08-24T13:44:42.140" v="35" actId="403"/>
          <ac:graphicFrameMkLst>
            <pc:docMk/>
            <pc:sldMk cId="836013339" sldId="260"/>
            <ac:graphicFrameMk id="6" creationId="{9605EB2F-D01B-C16B-47E6-C1FAF95D2634}"/>
          </ac:graphicFrameMkLst>
        </pc:graphicFrameChg>
        <pc:graphicFrameChg chg="add mod">
          <ac:chgData name="Law, Yu Kay" userId="d8b294a8-5875-48e2-8be6-f27cf7c4d7a7" providerId="ADAL" clId="{4AD8A567-DDAD-42FC-9636-0A1E62F9F21D}" dt="2022-08-24T13:45:08.152" v="71" actId="20577"/>
          <ac:graphicFrameMkLst>
            <pc:docMk/>
            <pc:sldMk cId="836013339" sldId="260"/>
            <ac:graphicFrameMk id="7" creationId="{8B9EF047-9C1F-7155-EC57-4A40AFF838BB}"/>
          </ac:graphicFrameMkLst>
        </pc:graphicFrameChg>
      </pc:sldChg>
      <pc:sldChg chg="modSp new mod">
        <pc:chgData name="Law, Yu Kay" userId="d8b294a8-5875-48e2-8be6-f27cf7c4d7a7" providerId="ADAL" clId="{4AD8A567-DDAD-42FC-9636-0A1E62F9F21D}" dt="2022-08-24T14:18:12.558" v="1006" actId="20577"/>
        <pc:sldMkLst>
          <pc:docMk/>
          <pc:sldMk cId="2745063056" sldId="261"/>
        </pc:sldMkLst>
        <pc:spChg chg="mod">
          <ac:chgData name="Law, Yu Kay" userId="d8b294a8-5875-48e2-8be6-f27cf7c4d7a7" providerId="ADAL" clId="{4AD8A567-DDAD-42FC-9636-0A1E62F9F21D}" dt="2022-08-24T14:06:56.002" v="331" actId="20577"/>
          <ac:spMkLst>
            <pc:docMk/>
            <pc:sldMk cId="2745063056" sldId="261"/>
            <ac:spMk id="2" creationId="{56DA36BC-8C61-B95D-7289-5CA5E9ED72F3}"/>
          </ac:spMkLst>
        </pc:spChg>
        <pc:spChg chg="mod">
          <ac:chgData name="Law, Yu Kay" userId="d8b294a8-5875-48e2-8be6-f27cf7c4d7a7" providerId="ADAL" clId="{4AD8A567-DDAD-42FC-9636-0A1E62F9F21D}" dt="2022-08-24T14:18:12.558" v="1006" actId="20577"/>
          <ac:spMkLst>
            <pc:docMk/>
            <pc:sldMk cId="2745063056" sldId="261"/>
            <ac:spMk id="3" creationId="{F804825F-B560-CF88-CADE-ABFC5F12A0C4}"/>
          </ac:spMkLst>
        </pc:spChg>
      </pc:sldChg>
      <pc:sldChg chg="addSp delSp modSp new mod setBg modNotesTx">
        <pc:chgData name="Law, Yu Kay" userId="d8b294a8-5875-48e2-8be6-f27cf7c4d7a7" providerId="ADAL" clId="{4AD8A567-DDAD-42FC-9636-0A1E62F9F21D}" dt="2022-08-24T14:37:29.997" v="1777" actId="20577"/>
        <pc:sldMkLst>
          <pc:docMk/>
          <pc:sldMk cId="757334442" sldId="262"/>
        </pc:sldMkLst>
        <pc:spChg chg="mod">
          <ac:chgData name="Law, Yu Kay" userId="d8b294a8-5875-48e2-8be6-f27cf7c4d7a7" providerId="ADAL" clId="{4AD8A567-DDAD-42FC-9636-0A1E62F9F21D}" dt="2022-08-24T14:34:34.733" v="1483" actId="26606"/>
          <ac:spMkLst>
            <pc:docMk/>
            <pc:sldMk cId="757334442" sldId="262"/>
            <ac:spMk id="2" creationId="{A8EDB5DE-123D-DDE4-E94F-64EB8FD3C47E}"/>
          </ac:spMkLst>
        </pc:spChg>
        <pc:spChg chg="del mod">
          <ac:chgData name="Law, Yu Kay" userId="d8b294a8-5875-48e2-8be6-f27cf7c4d7a7" providerId="ADAL" clId="{4AD8A567-DDAD-42FC-9636-0A1E62F9F21D}" dt="2022-08-24T14:34:30.414" v="1482"/>
          <ac:spMkLst>
            <pc:docMk/>
            <pc:sldMk cId="757334442" sldId="262"/>
            <ac:spMk id="3" creationId="{D631E9D8-E22A-388B-9663-106861C30749}"/>
          </ac:spMkLst>
        </pc:spChg>
        <pc:spChg chg="add">
          <ac:chgData name="Law, Yu Kay" userId="d8b294a8-5875-48e2-8be6-f27cf7c4d7a7" providerId="ADAL" clId="{4AD8A567-DDAD-42FC-9636-0A1E62F9F21D}" dt="2022-08-24T14:34:34.733" v="1483" actId="26606"/>
          <ac:spMkLst>
            <pc:docMk/>
            <pc:sldMk cId="757334442" sldId="262"/>
            <ac:spMk id="11" creationId="{A4AC5506-6312-4701-8D3C-40187889A947}"/>
          </ac:spMkLst>
        </pc:spChg>
        <pc:picChg chg="add del mod">
          <ac:chgData name="Law, Yu Kay" userId="d8b294a8-5875-48e2-8be6-f27cf7c4d7a7" providerId="ADAL" clId="{4AD8A567-DDAD-42FC-9636-0A1E62F9F21D}" dt="2022-08-24T14:34:28.895" v="1481" actId="21"/>
          <ac:picMkLst>
            <pc:docMk/>
            <pc:sldMk cId="757334442" sldId="262"/>
            <ac:picMk id="5" creationId="{44173AFB-082A-1157-33BB-C9205A090580}"/>
          </ac:picMkLst>
        </pc:picChg>
        <pc:picChg chg="add mod">
          <ac:chgData name="Law, Yu Kay" userId="d8b294a8-5875-48e2-8be6-f27cf7c4d7a7" providerId="ADAL" clId="{4AD8A567-DDAD-42FC-9636-0A1E62F9F21D}" dt="2022-08-24T14:34:34.733" v="1483" actId="26606"/>
          <ac:picMkLst>
            <pc:docMk/>
            <pc:sldMk cId="757334442" sldId="262"/>
            <ac:picMk id="6" creationId="{C183B0E3-F8DD-0B1D-2760-8E80062B8F16}"/>
          </ac:picMkLst>
        </pc:picChg>
      </pc:sldChg>
      <pc:sldChg chg="modSp new mod modNotesTx">
        <pc:chgData name="Law, Yu Kay" userId="d8b294a8-5875-48e2-8be6-f27cf7c4d7a7" providerId="ADAL" clId="{4AD8A567-DDAD-42FC-9636-0A1E62F9F21D}" dt="2022-08-24T14:41:28.071" v="2400" actId="20577"/>
        <pc:sldMkLst>
          <pc:docMk/>
          <pc:sldMk cId="3461043822" sldId="263"/>
        </pc:sldMkLst>
        <pc:spChg chg="mod">
          <ac:chgData name="Law, Yu Kay" userId="d8b294a8-5875-48e2-8be6-f27cf7c4d7a7" providerId="ADAL" clId="{4AD8A567-DDAD-42FC-9636-0A1E62F9F21D}" dt="2022-08-24T14:35:21.693" v="1650" actId="20577"/>
          <ac:spMkLst>
            <pc:docMk/>
            <pc:sldMk cId="3461043822" sldId="263"/>
            <ac:spMk id="2" creationId="{69D17E0D-CF75-5020-0C23-219861B15659}"/>
          </ac:spMkLst>
        </pc:spChg>
        <pc:spChg chg="mod">
          <ac:chgData name="Law, Yu Kay" userId="d8b294a8-5875-48e2-8be6-f27cf7c4d7a7" providerId="ADAL" clId="{4AD8A567-DDAD-42FC-9636-0A1E62F9F21D}" dt="2022-08-24T14:41:28.071" v="2400" actId="20577"/>
          <ac:spMkLst>
            <pc:docMk/>
            <pc:sldMk cId="3461043822" sldId="263"/>
            <ac:spMk id="3" creationId="{55F1AE0B-6F49-79FA-6466-5BA70C0D0677}"/>
          </ac:spMkLst>
        </pc:spChg>
      </pc:sldChg>
      <pc:sldChg chg="modSp new mod modNotesTx">
        <pc:chgData name="Law, Yu Kay" userId="d8b294a8-5875-48e2-8be6-f27cf7c4d7a7" providerId="ADAL" clId="{4AD8A567-DDAD-42FC-9636-0A1E62F9F21D}" dt="2022-08-24T18:51:26.291" v="3518" actId="20577"/>
        <pc:sldMkLst>
          <pc:docMk/>
          <pc:sldMk cId="1814385132" sldId="264"/>
        </pc:sldMkLst>
        <pc:spChg chg="mod">
          <ac:chgData name="Law, Yu Kay" userId="d8b294a8-5875-48e2-8be6-f27cf7c4d7a7" providerId="ADAL" clId="{4AD8A567-DDAD-42FC-9636-0A1E62F9F21D}" dt="2022-08-24T18:50:34.681" v="3389" actId="20577"/>
          <ac:spMkLst>
            <pc:docMk/>
            <pc:sldMk cId="1814385132" sldId="264"/>
            <ac:spMk id="2" creationId="{298672B9-8DC5-C1B8-7D78-C6FA63AD638D}"/>
          </ac:spMkLst>
        </pc:spChg>
        <pc:spChg chg="mod">
          <ac:chgData name="Law, Yu Kay" userId="d8b294a8-5875-48e2-8be6-f27cf7c4d7a7" providerId="ADAL" clId="{4AD8A567-DDAD-42FC-9636-0A1E62F9F21D}" dt="2022-08-24T18:50:28.950" v="3374" actId="20577"/>
          <ac:spMkLst>
            <pc:docMk/>
            <pc:sldMk cId="1814385132" sldId="264"/>
            <ac:spMk id="3" creationId="{81EE3262-8DE8-C588-568D-6483FF4C64D4}"/>
          </ac:spMkLst>
        </pc:spChg>
      </pc:sldChg>
      <pc:sldChg chg="modSp new mod">
        <pc:chgData name="Law, Yu Kay" userId="d8b294a8-5875-48e2-8be6-f27cf7c4d7a7" providerId="ADAL" clId="{4AD8A567-DDAD-42FC-9636-0A1E62F9F21D}" dt="2022-08-24T18:54:57.326" v="4135" actId="20577"/>
        <pc:sldMkLst>
          <pc:docMk/>
          <pc:sldMk cId="3918371244" sldId="265"/>
        </pc:sldMkLst>
        <pc:spChg chg="mod">
          <ac:chgData name="Law, Yu Kay" userId="d8b294a8-5875-48e2-8be6-f27cf7c4d7a7" providerId="ADAL" clId="{4AD8A567-DDAD-42FC-9636-0A1E62F9F21D}" dt="2022-08-24T18:50:46.710" v="3414" actId="20577"/>
          <ac:spMkLst>
            <pc:docMk/>
            <pc:sldMk cId="3918371244" sldId="265"/>
            <ac:spMk id="2" creationId="{FE6AC729-811F-EE82-A6CF-2047F06442B7}"/>
          </ac:spMkLst>
        </pc:spChg>
        <pc:spChg chg="mod">
          <ac:chgData name="Law, Yu Kay" userId="d8b294a8-5875-48e2-8be6-f27cf7c4d7a7" providerId="ADAL" clId="{4AD8A567-DDAD-42FC-9636-0A1E62F9F21D}" dt="2022-08-24T18:54:57.326" v="4135" actId="20577"/>
          <ac:spMkLst>
            <pc:docMk/>
            <pc:sldMk cId="3918371244" sldId="265"/>
            <ac:spMk id="3" creationId="{3DBC9926-8072-84C0-226E-D9B28E911D05}"/>
          </ac:spMkLst>
        </pc:spChg>
      </pc:sldChg>
      <pc:sldChg chg="addSp delSp modSp new mod modNotesTx">
        <pc:chgData name="Law, Yu Kay" userId="d8b294a8-5875-48e2-8be6-f27cf7c4d7a7" providerId="ADAL" clId="{4AD8A567-DDAD-42FC-9636-0A1E62F9F21D}" dt="2022-08-24T19:03:06.897" v="4412" actId="20577"/>
        <pc:sldMkLst>
          <pc:docMk/>
          <pc:sldMk cId="820783030" sldId="266"/>
        </pc:sldMkLst>
        <pc:spChg chg="mod">
          <ac:chgData name="Law, Yu Kay" userId="d8b294a8-5875-48e2-8be6-f27cf7c4d7a7" providerId="ADAL" clId="{4AD8A567-DDAD-42FC-9636-0A1E62F9F21D}" dt="2022-08-24T18:59:45.624" v="4190" actId="20577"/>
          <ac:spMkLst>
            <pc:docMk/>
            <pc:sldMk cId="820783030" sldId="266"/>
            <ac:spMk id="2" creationId="{DEFE3612-DCF6-28B9-34C8-957BF28DC0FC}"/>
          </ac:spMkLst>
        </pc:spChg>
        <pc:spChg chg="del">
          <ac:chgData name="Law, Yu Kay" userId="d8b294a8-5875-48e2-8be6-f27cf7c4d7a7" providerId="ADAL" clId="{4AD8A567-DDAD-42FC-9636-0A1E62F9F21D}" dt="2022-08-24T18:59:49.379" v="4191" actId="478"/>
          <ac:spMkLst>
            <pc:docMk/>
            <pc:sldMk cId="820783030" sldId="266"/>
            <ac:spMk id="3" creationId="{95E6F42F-D537-6048-E9F0-36E1FB074CA1}"/>
          </ac:spMkLst>
        </pc:spChg>
        <pc:picChg chg="add mod">
          <ac:chgData name="Law, Yu Kay" userId="d8b294a8-5875-48e2-8be6-f27cf7c4d7a7" providerId="ADAL" clId="{4AD8A567-DDAD-42FC-9636-0A1E62F9F21D}" dt="2022-08-24T18:59:57.823" v="4194" actId="14100"/>
          <ac:picMkLst>
            <pc:docMk/>
            <pc:sldMk cId="820783030" sldId="266"/>
            <ac:picMk id="5" creationId="{8DF53A5B-3E61-B097-22F5-03F365959174}"/>
          </ac:picMkLst>
        </pc:picChg>
        <pc:picChg chg="add mod">
          <ac:chgData name="Law, Yu Kay" userId="d8b294a8-5875-48e2-8be6-f27cf7c4d7a7" providerId="ADAL" clId="{4AD8A567-DDAD-42FC-9636-0A1E62F9F21D}" dt="2022-08-24T19:02:20.467" v="4197" actId="14100"/>
          <ac:picMkLst>
            <pc:docMk/>
            <pc:sldMk cId="820783030" sldId="266"/>
            <ac:picMk id="7" creationId="{2E347265-285D-C001-9EEB-6403FBEBCBD0}"/>
          </ac:picMkLst>
        </pc:picChg>
      </pc:sldChg>
      <pc:sldChg chg="modSp new mod modNotesTx">
        <pc:chgData name="Law, Yu Kay" userId="d8b294a8-5875-48e2-8be6-f27cf7c4d7a7" providerId="ADAL" clId="{4AD8A567-DDAD-42FC-9636-0A1E62F9F21D}" dt="2022-08-24T19:08:53.086" v="5606" actId="20577"/>
        <pc:sldMkLst>
          <pc:docMk/>
          <pc:sldMk cId="20250171" sldId="267"/>
        </pc:sldMkLst>
        <pc:spChg chg="mod">
          <ac:chgData name="Law, Yu Kay" userId="d8b294a8-5875-48e2-8be6-f27cf7c4d7a7" providerId="ADAL" clId="{4AD8A567-DDAD-42FC-9636-0A1E62F9F21D}" dt="2022-08-24T19:04:17.592" v="4678" actId="20577"/>
          <ac:spMkLst>
            <pc:docMk/>
            <pc:sldMk cId="20250171" sldId="267"/>
            <ac:spMk id="2" creationId="{3B649921-0D5E-CAB1-861B-DC574C0A0540}"/>
          </ac:spMkLst>
        </pc:spChg>
        <pc:spChg chg="mod">
          <ac:chgData name="Law, Yu Kay" userId="d8b294a8-5875-48e2-8be6-f27cf7c4d7a7" providerId="ADAL" clId="{4AD8A567-DDAD-42FC-9636-0A1E62F9F21D}" dt="2022-08-24T19:04:06.394" v="4657" actId="20577"/>
          <ac:spMkLst>
            <pc:docMk/>
            <pc:sldMk cId="20250171" sldId="267"/>
            <ac:spMk id="3" creationId="{80C5D5C4-BD9A-161B-6735-AEBB2C5EAC0E}"/>
          </ac:spMkLst>
        </pc:spChg>
      </pc:sldChg>
      <pc:sldChg chg="modSp new mod">
        <pc:chgData name="Law, Yu Kay" userId="d8b294a8-5875-48e2-8be6-f27cf7c4d7a7" providerId="ADAL" clId="{4AD8A567-DDAD-42FC-9636-0A1E62F9F21D}" dt="2022-08-24T19:07:53.424" v="5269" actId="6549"/>
        <pc:sldMkLst>
          <pc:docMk/>
          <pc:sldMk cId="3812355983" sldId="268"/>
        </pc:sldMkLst>
        <pc:spChg chg="mod">
          <ac:chgData name="Law, Yu Kay" userId="d8b294a8-5875-48e2-8be6-f27cf7c4d7a7" providerId="ADAL" clId="{4AD8A567-DDAD-42FC-9636-0A1E62F9F21D}" dt="2022-08-24T19:07:03.028" v="5095" actId="20577"/>
          <ac:spMkLst>
            <pc:docMk/>
            <pc:sldMk cId="3812355983" sldId="268"/>
            <ac:spMk id="2" creationId="{8E77339F-6914-12C5-0B0C-59B9035BB2E0}"/>
          </ac:spMkLst>
        </pc:spChg>
        <pc:spChg chg="mod">
          <ac:chgData name="Law, Yu Kay" userId="d8b294a8-5875-48e2-8be6-f27cf7c4d7a7" providerId="ADAL" clId="{4AD8A567-DDAD-42FC-9636-0A1E62F9F21D}" dt="2022-08-24T19:07:53.424" v="5269" actId="6549"/>
          <ac:spMkLst>
            <pc:docMk/>
            <pc:sldMk cId="3812355983" sldId="268"/>
            <ac:spMk id="3" creationId="{E8D32775-AA1F-AA29-1550-42AE6C7D1FA9}"/>
          </ac:spMkLst>
        </pc:spChg>
      </pc:sldChg>
      <pc:sldChg chg="modSp new mod">
        <pc:chgData name="Law, Yu Kay" userId="d8b294a8-5875-48e2-8be6-f27cf7c4d7a7" providerId="ADAL" clId="{4AD8A567-DDAD-42FC-9636-0A1E62F9F21D}" dt="2022-08-24T19:09:22.209" v="5747" actId="20577"/>
        <pc:sldMkLst>
          <pc:docMk/>
          <pc:sldMk cId="45867272" sldId="269"/>
        </pc:sldMkLst>
        <pc:spChg chg="mod">
          <ac:chgData name="Law, Yu Kay" userId="d8b294a8-5875-48e2-8be6-f27cf7c4d7a7" providerId="ADAL" clId="{4AD8A567-DDAD-42FC-9636-0A1E62F9F21D}" dt="2022-08-24T19:08:58.718" v="5626" actId="20577"/>
          <ac:spMkLst>
            <pc:docMk/>
            <pc:sldMk cId="45867272" sldId="269"/>
            <ac:spMk id="2" creationId="{432DD283-153E-735E-D92C-3D88BFCBEACD}"/>
          </ac:spMkLst>
        </pc:spChg>
        <pc:spChg chg="mod">
          <ac:chgData name="Law, Yu Kay" userId="d8b294a8-5875-48e2-8be6-f27cf7c4d7a7" providerId="ADAL" clId="{4AD8A567-DDAD-42FC-9636-0A1E62F9F21D}" dt="2022-08-24T19:09:22.209" v="5747" actId="20577"/>
          <ac:spMkLst>
            <pc:docMk/>
            <pc:sldMk cId="45867272" sldId="269"/>
            <ac:spMk id="3" creationId="{821953EA-CB7A-9B49-2305-8CA0277828FB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indiana-my.sharepoint.com/personal/lawy_iu_edu/Documents/Service/acc%20plot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indiana-my.sharepoint.com/personal/lawy_iu_edu/Documents/Service/acc%20plot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Anatomy/Physiology</c:v>
                </c:pt>
              </c:strCache>
            </c:strRef>
          </c:tx>
          <c:spPr>
            <a:pattFill prst="ltUpDiag">
              <a:fgClr>
                <a:schemeClr val="accent1"/>
              </a:fgClr>
              <a:bgClr>
                <a:schemeClr val="accent1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1"/>
              </a:innerShdw>
            </a:effectLst>
          </c:spPr>
          <c:cat>
            <c:strRef>
              <c:f>Sheet1!$B$1:$F$1</c:f>
              <c:strCache>
                <c:ptCount val="5"/>
                <c:pt idx="0">
                  <c:v>Fall 2018</c:v>
                </c:pt>
                <c:pt idx="1">
                  <c:v>Fall 2019</c:v>
                </c:pt>
                <c:pt idx="2">
                  <c:v>Fall 2020</c:v>
                </c:pt>
                <c:pt idx="3">
                  <c:v>Fall 2021</c:v>
                </c:pt>
                <c:pt idx="4">
                  <c:v>Fall 2022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600</c:v>
                </c:pt>
                <c:pt idx="1">
                  <c:v>500</c:v>
                </c:pt>
                <c:pt idx="2">
                  <c:v>540</c:v>
                </c:pt>
                <c:pt idx="3">
                  <c:v>410</c:v>
                </c:pt>
                <c:pt idx="4">
                  <c:v>600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F2-450D-ABD3-4802176A952D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Astronomy</c:v>
                </c:pt>
              </c:strCache>
            </c:strRef>
          </c:tx>
          <c:spPr>
            <a:pattFill prst="ltUpDiag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cat>
            <c:strRef>
              <c:f>Sheet1!$B$1:$F$1</c:f>
              <c:strCache>
                <c:ptCount val="5"/>
                <c:pt idx="0">
                  <c:v>Fall 2018</c:v>
                </c:pt>
                <c:pt idx="1">
                  <c:v>Fall 2019</c:v>
                </c:pt>
                <c:pt idx="2">
                  <c:v>Fall 2020</c:v>
                </c:pt>
                <c:pt idx="3">
                  <c:v>Fall 2021</c:v>
                </c:pt>
                <c:pt idx="4">
                  <c:v>Fall 2022</c:v>
                </c:pt>
              </c:strCache>
            </c:strRef>
          </c:cat>
          <c:val>
            <c:numRef>
              <c:f>Sheet1!$B$3:$F$3</c:f>
              <c:numCache>
                <c:formatCode>General</c:formatCode>
                <c:ptCount val="5"/>
                <c:pt idx="0">
                  <c:v>205</c:v>
                </c:pt>
                <c:pt idx="1">
                  <c:v>411</c:v>
                </c:pt>
                <c:pt idx="2">
                  <c:v>699</c:v>
                </c:pt>
                <c:pt idx="3">
                  <c:v>741</c:v>
                </c:pt>
                <c:pt idx="4">
                  <c:v>231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1F2-450D-ABD3-4802176A952D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Biology</c:v>
                </c:pt>
              </c:strCache>
            </c:strRef>
          </c:tx>
          <c:spPr>
            <a:pattFill prst="ltUpDiag">
              <a:fgClr>
                <a:schemeClr val="accent3"/>
              </a:fgClr>
              <a:bgClr>
                <a:schemeClr val="accent3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3"/>
              </a:innerShdw>
            </a:effectLst>
          </c:spPr>
          <c:cat>
            <c:strRef>
              <c:f>Sheet1!$B$1:$F$1</c:f>
              <c:strCache>
                <c:ptCount val="5"/>
                <c:pt idx="0">
                  <c:v>Fall 2018</c:v>
                </c:pt>
                <c:pt idx="1">
                  <c:v>Fall 2019</c:v>
                </c:pt>
                <c:pt idx="2">
                  <c:v>Fall 2020</c:v>
                </c:pt>
                <c:pt idx="3">
                  <c:v>Fall 2021</c:v>
                </c:pt>
                <c:pt idx="4">
                  <c:v>Fall 2022</c:v>
                </c:pt>
              </c:strCache>
            </c:strRef>
          </c:cat>
          <c:val>
            <c:numRef>
              <c:f>Sheet1!$B$4:$F$4</c:f>
              <c:numCache>
                <c:formatCode>General</c:formatCode>
                <c:ptCount val="5"/>
                <c:pt idx="0">
                  <c:v>2017</c:v>
                </c:pt>
                <c:pt idx="1">
                  <c:v>1869</c:v>
                </c:pt>
                <c:pt idx="2">
                  <c:v>1827</c:v>
                </c:pt>
                <c:pt idx="3">
                  <c:v>1810</c:v>
                </c:pt>
                <c:pt idx="4">
                  <c:v>1781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1F2-450D-ABD3-4802176A952D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Chemistry</c:v>
                </c:pt>
              </c:strCache>
            </c:strRef>
          </c:tx>
          <c:spPr>
            <a:pattFill prst="ltUpDiag">
              <a:fgClr>
                <a:schemeClr val="accent4"/>
              </a:fgClr>
              <a:bgClr>
                <a:schemeClr val="accent4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4"/>
              </a:innerShdw>
            </a:effectLst>
          </c:spPr>
          <c:cat>
            <c:strRef>
              <c:f>Sheet1!$B$1:$F$1</c:f>
              <c:strCache>
                <c:ptCount val="5"/>
                <c:pt idx="0">
                  <c:v>Fall 2018</c:v>
                </c:pt>
                <c:pt idx="1">
                  <c:v>Fall 2019</c:v>
                </c:pt>
                <c:pt idx="2">
                  <c:v>Fall 2020</c:v>
                </c:pt>
                <c:pt idx="3">
                  <c:v>Fall 2021</c:v>
                </c:pt>
                <c:pt idx="4">
                  <c:v>Fall 2022</c:v>
                </c:pt>
              </c:strCache>
            </c:strRef>
          </c:cat>
          <c:val>
            <c:numRef>
              <c:f>Sheet1!$B$5:$F$5</c:f>
              <c:numCache>
                <c:formatCode>General</c:formatCode>
                <c:ptCount val="5"/>
                <c:pt idx="0">
                  <c:v>1077</c:v>
                </c:pt>
                <c:pt idx="1">
                  <c:v>871</c:v>
                </c:pt>
                <c:pt idx="2">
                  <c:v>1088</c:v>
                </c:pt>
                <c:pt idx="3">
                  <c:v>880</c:v>
                </c:pt>
                <c:pt idx="4">
                  <c:v>672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1F2-450D-ABD3-4802176A952D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Geology</c:v>
                </c:pt>
              </c:strCache>
            </c:strRef>
          </c:tx>
          <c:spPr>
            <a:pattFill prst="ltUpDiag">
              <a:fgClr>
                <a:schemeClr val="accent5"/>
              </a:fgClr>
              <a:bgClr>
                <a:schemeClr val="accent5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5"/>
              </a:innerShdw>
            </a:effectLst>
          </c:spPr>
          <c:cat>
            <c:strRef>
              <c:f>Sheet1!$B$1:$F$1</c:f>
              <c:strCache>
                <c:ptCount val="5"/>
                <c:pt idx="0">
                  <c:v>Fall 2018</c:v>
                </c:pt>
                <c:pt idx="1">
                  <c:v>Fall 2019</c:v>
                </c:pt>
                <c:pt idx="2">
                  <c:v>Fall 2020</c:v>
                </c:pt>
                <c:pt idx="3">
                  <c:v>Fall 2021</c:v>
                </c:pt>
                <c:pt idx="4">
                  <c:v>Fall 2022</c:v>
                </c:pt>
              </c:strCache>
            </c:strRef>
          </c:cat>
          <c:val>
            <c:numRef>
              <c:f>Sheet1!$B$6:$F$6</c:f>
              <c:numCache>
                <c:formatCode>General</c:formatCode>
                <c:ptCount val="5"/>
                <c:pt idx="0">
                  <c:v>75</c:v>
                </c:pt>
                <c:pt idx="1">
                  <c:v>99</c:v>
                </c:pt>
                <c:pt idx="2">
                  <c:v>72</c:v>
                </c:pt>
                <c:pt idx="3">
                  <c:v>102</c:v>
                </c:pt>
                <c:pt idx="4">
                  <c:v>207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1F2-450D-ABD3-4802176A952D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Physics</c:v>
                </c:pt>
              </c:strCache>
            </c:strRef>
          </c:tx>
          <c:spPr>
            <a:pattFill prst="ltUpDiag">
              <a:fgClr>
                <a:schemeClr val="accent6"/>
              </a:fgClr>
              <a:bgClr>
                <a:schemeClr val="accent6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6"/>
              </a:innerShdw>
            </a:effectLst>
          </c:spPr>
          <c:cat>
            <c:strRef>
              <c:f>Sheet1!$B$1:$F$1</c:f>
              <c:strCache>
                <c:ptCount val="5"/>
                <c:pt idx="0">
                  <c:v>Fall 2018</c:v>
                </c:pt>
                <c:pt idx="1">
                  <c:v>Fall 2019</c:v>
                </c:pt>
                <c:pt idx="2">
                  <c:v>Fall 2020</c:v>
                </c:pt>
                <c:pt idx="3">
                  <c:v>Fall 2021</c:v>
                </c:pt>
                <c:pt idx="4">
                  <c:v>Fall 2022</c:v>
                </c:pt>
              </c:strCache>
            </c:strRef>
          </c:cat>
          <c:val>
            <c:numRef>
              <c:f>Sheet1!$B$7:$F$7</c:f>
              <c:numCache>
                <c:formatCode>General</c:formatCode>
                <c:ptCount val="5"/>
                <c:pt idx="0">
                  <c:v>195</c:v>
                </c:pt>
                <c:pt idx="1">
                  <c:v>200</c:v>
                </c:pt>
                <c:pt idx="2">
                  <c:v>195</c:v>
                </c:pt>
                <c:pt idx="3">
                  <c:v>213</c:v>
                </c:pt>
                <c:pt idx="4">
                  <c:v>180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1F2-450D-ABD3-4802176A95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597554064"/>
        <c:axId val="597555712"/>
      </c:areaChart>
      <c:catAx>
        <c:axId val="59755406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Semester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out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7555712"/>
        <c:crosses val="autoZero"/>
        <c:auto val="1"/>
        <c:lblAlgn val="ctr"/>
        <c:lblOffset val="100"/>
        <c:noMultiLvlLbl val="0"/>
      </c:catAx>
      <c:valAx>
        <c:axId val="5975557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Credit Hours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7554064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1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Sheet1!$I$2</c:f>
              <c:strCache>
                <c:ptCount val="1"/>
                <c:pt idx="0">
                  <c:v>General Chemistry Lecture</c:v>
                </c:pt>
              </c:strCache>
            </c:strRef>
          </c:tx>
          <c:spPr>
            <a:ln w="22225" cap="rnd">
              <a:solidFill>
                <a:schemeClr val="accent1"/>
              </a:solidFill>
              <a:round/>
            </a:ln>
            <a:effectLst/>
          </c:spPr>
          <c:marker>
            <c:symbol val="diamond"/>
            <c:size val="6"/>
            <c:spPr>
              <a:solidFill>
                <a:schemeClr val="accent1"/>
              </a:solidFill>
              <a:ln w="9525">
                <a:solidFill>
                  <a:schemeClr val="accent1"/>
                </a:solidFill>
                <a:round/>
              </a:ln>
              <a:effectLst/>
            </c:spPr>
          </c:marker>
          <c:dLbls>
            <c:delete val="1"/>
          </c:dLbls>
          <c:cat>
            <c:strRef>
              <c:f>Sheet1!$J$1:$N$1</c:f>
              <c:strCache>
                <c:ptCount val="5"/>
                <c:pt idx="0">
                  <c:v>Fall 2018</c:v>
                </c:pt>
                <c:pt idx="1">
                  <c:v>Fall 2019</c:v>
                </c:pt>
                <c:pt idx="2">
                  <c:v>Fall 2020</c:v>
                </c:pt>
                <c:pt idx="3">
                  <c:v>Fall 2021</c:v>
                </c:pt>
                <c:pt idx="4">
                  <c:v>Fall 2022</c:v>
                </c:pt>
              </c:strCache>
            </c:strRef>
          </c:cat>
          <c:val>
            <c:numRef>
              <c:f>Sheet1!$J$2:$N$2</c:f>
              <c:numCache>
                <c:formatCode>General</c:formatCode>
                <c:ptCount val="5"/>
                <c:pt idx="0">
                  <c:v>210</c:v>
                </c:pt>
                <c:pt idx="1">
                  <c:v>159</c:v>
                </c:pt>
                <c:pt idx="2">
                  <c:v>213</c:v>
                </c:pt>
                <c:pt idx="3">
                  <c:v>138</c:v>
                </c:pt>
                <c:pt idx="4">
                  <c:v>111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FB8-4824-9777-D42660AFFAD0}"/>
            </c:ext>
          </c:extLst>
        </c:ser>
        <c:ser>
          <c:idx val="1"/>
          <c:order val="1"/>
          <c:tx>
            <c:strRef>
              <c:f>Sheet1!$I$3</c:f>
              <c:strCache>
                <c:ptCount val="1"/>
                <c:pt idx="0">
                  <c:v>Organic Chemistry Lecture</c:v>
                </c:pt>
              </c:strCache>
            </c:strRef>
          </c:tx>
          <c:spPr>
            <a:ln w="22225" cap="rnd">
              <a:solidFill>
                <a:schemeClr val="accent2"/>
              </a:solidFill>
              <a:round/>
            </a:ln>
            <a:effectLst/>
          </c:spPr>
          <c:marker>
            <c:symbol val="square"/>
            <c:size val="6"/>
            <c:spPr>
              <a:solidFill>
                <a:schemeClr val="accent2"/>
              </a:solidFill>
              <a:ln w="9525">
                <a:solidFill>
                  <a:schemeClr val="accent2"/>
                </a:solidFill>
                <a:round/>
              </a:ln>
              <a:effectLst/>
            </c:spPr>
          </c:marker>
          <c:dLbls>
            <c:delete val="1"/>
          </c:dLbls>
          <c:cat>
            <c:strRef>
              <c:f>Sheet1!$J$1:$N$1</c:f>
              <c:strCache>
                <c:ptCount val="5"/>
                <c:pt idx="0">
                  <c:v>Fall 2018</c:v>
                </c:pt>
                <c:pt idx="1">
                  <c:v>Fall 2019</c:v>
                </c:pt>
                <c:pt idx="2">
                  <c:v>Fall 2020</c:v>
                </c:pt>
                <c:pt idx="3">
                  <c:v>Fall 2021</c:v>
                </c:pt>
                <c:pt idx="4">
                  <c:v>Fall 2022</c:v>
                </c:pt>
              </c:strCache>
            </c:strRef>
          </c:cat>
          <c:val>
            <c:numRef>
              <c:f>Sheet1!$J$3:$N$3</c:f>
              <c:numCache>
                <c:formatCode>General</c:formatCode>
                <c:ptCount val="5"/>
                <c:pt idx="0">
                  <c:v>114</c:v>
                </c:pt>
                <c:pt idx="1">
                  <c:v>99</c:v>
                </c:pt>
                <c:pt idx="2">
                  <c:v>93</c:v>
                </c:pt>
                <c:pt idx="3">
                  <c:v>93</c:v>
                </c:pt>
                <c:pt idx="4">
                  <c:v>84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FB8-4824-9777-D42660AFFAD0}"/>
            </c:ext>
          </c:extLst>
        </c:ser>
        <c:ser>
          <c:idx val="2"/>
          <c:order val="2"/>
          <c:tx>
            <c:strRef>
              <c:f>Sheet1!$I$4</c:f>
              <c:strCache>
                <c:ptCount val="1"/>
                <c:pt idx="0">
                  <c:v>Biochemistry Lecture</c:v>
                </c:pt>
              </c:strCache>
            </c:strRef>
          </c:tx>
          <c:spPr>
            <a:ln w="22225" cap="rnd">
              <a:solidFill>
                <a:schemeClr val="accent3"/>
              </a:solidFill>
              <a:round/>
            </a:ln>
            <a:effectLst/>
          </c:spPr>
          <c:marker>
            <c:symbol val="triangle"/>
            <c:size val="6"/>
            <c:spPr>
              <a:solidFill>
                <a:schemeClr val="accent3"/>
              </a:solidFill>
              <a:ln w="9525">
                <a:solidFill>
                  <a:schemeClr val="accent3"/>
                </a:solidFill>
                <a:round/>
              </a:ln>
              <a:effectLst/>
            </c:spPr>
          </c:marker>
          <c:dLbls>
            <c:delete val="1"/>
          </c:dLbls>
          <c:cat>
            <c:strRef>
              <c:f>Sheet1!$J$1:$N$1</c:f>
              <c:strCache>
                <c:ptCount val="5"/>
                <c:pt idx="0">
                  <c:v>Fall 2018</c:v>
                </c:pt>
                <c:pt idx="1">
                  <c:v>Fall 2019</c:v>
                </c:pt>
                <c:pt idx="2">
                  <c:v>Fall 2020</c:v>
                </c:pt>
                <c:pt idx="3">
                  <c:v>Fall 2021</c:v>
                </c:pt>
                <c:pt idx="4">
                  <c:v>Fall 2022</c:v>
                </c:pt>
              </c:strCache>
            </c:strRef>
          </c:cat>
          <c:val>
            <c:numRef>
              <c:f>Sheet1!$J$4:$N$4</c:f>
              <c:numCache>
                <c:formatCode>General</c:formatCode>
                <c:ptCount val="5"/>
                <c:pt idx="0">
                  <c:v>63</c:v>
                </c:pt>
                <c:pt idx="1">
                  <c:v>63</c:v>
                </c:pt>
                <c:pt idx="2">
                  <c:v>60</c:v>
                </c:pt>
                <c:pt idx="3">
                  <c:v>54</c:v>
                </c:pt>
                <c:pt idx="4">
                  <c:v>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FB8-4824-9777-D42660AFFAD0}"/>
            </c:ext>
          </c:extLst>
        </c:ser>
        <c:ser>
          <c:idx val="3"/>
          <c:order val="3"/>
          <c:tx>
            <c:strRef>
              <c:f>Sheet1!$I$5</c:f>
              <c:strCache>
                <c:ptCount val="1"/>
                <c:pt idx="0">
                  <c:v>Genetics</c:v>
                </c:pt>
              </c:strCache>
            </c:strRef>
          </c:tx>
          <c:spPr>
            <a:ln w="22225" cap="rnd">
              <a:solidFill>
                <a:schemeClr val="accent4"/>
              </a:solidFill>
              <a:round/>
            </a:ln>
            <a:effectLst/>
          </c:spPr>
          <c:marker>
            <c:symbol val="x"/>
            <c:size val="6"/>
            <c:spPr>
              <a:noFill/>
              <a:ln w="9525">
                <a:solidFill>
                  <a:schemeClr val="accent4"/>
                </a:solidFill>
                <a:round/>
              </a:ln>
              <a:effectLst/>
            </c:spPr>
          </c:marker>
          <c:dLbls>
            <c:delete val="1"/>
          </c:dLbls>
          <c:cat>
            <c:strRef>
              <c:f>Sheet1!$J$1:$N$1</c:f>
              <c:strCache>
                <c:ptCount val="5"/>
                <c:pt idx="0">
                  <c:v>Fall 2018</c:v>
                </c:pt>
                <c:pt idx="1">
                  <c:v>Fall 2019</c:v>
                </c:pt>
                <c:pt idx="2">
                  <c:v>Fall 2020</c:v>
                </c:pt>
                <c:pt idx="3">
                  <c:v>Fall 2021</c:v>
                </c:pt>
                <c:pt idx="4">
                  <c:v>Fall 2022</c:v>
                </c:pt>
              </c:strCache>
            </c:strRef>
          </c:cat>
          <c:val>
            <c:numRef>
              <c:f>Sheet1!$J$5:$N$5</c:f>
              <c:numCache>
                <c:formatCode>General</c:formatCode>
                <c:ptCount val="5"/>
                <c:pt idx="0">
                  <c:v>116</c:v>
                </c:pt>
                <c:pt idx="1">
                  <c:v>124</c:v>
                </c:pt>
                <c:pt idx="2">
                  <c:v>104</c:v>
                </c:pt>
                <c:pt idx="3">
                  <c:v>124</c:v>
                </c:pt>
                <c:pt idx="4">
                  <c:v>112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FB8-4824-9777-D42660AFFAD0}"/>
            </c:ext>
          </c:extLst>
        </c:ser>
        <c:ser>
          <c:idx val="4"/>
          <c:order val="4"/>
          <c:tx>
            <c:strRef>
              <c:f>Sheet1!$I$6</c:f>
              <c:strCache>
                <c:ptCount val="1"/>
                <c:pt idx="0">
                  <c:v>Basic Human Anatomy - in person</c:v>
                </c:pt>
              </c:strCache>
            </c:strRef>
          </c:tx>
          <c:spPr>
            <a:ln w="22225" cap="rnd">
              <a:solidFill>
                <a:schemeClr val="accent5"/>
              </a:solidFill>
              <a:round/>
            </a:ln>
            <a:effectLst/>
          </c:spPr>
          <c:marker>
            <c:symbol val="star"/>
            <c:size val="6"/>
            <c:spPr>
              <a:noFill/>
              <a:ln w="9525">
                <a:solidFill>
                  <a:schemeClr val="accent5"/>
                </a:solidFill>
                <a:round/>
              </a:ln>
              <a:effectLst/>
            </c:spPr>
          </c:marker>
          <c:dLbls>
            <c:delete val="1"/>
          </c:dLbls>
          <c:cat>
            <c:strRef>
              <c:f>Sheet1!$J$1:$N$1</c:f>
              <c:strCache>
                <c:ptCount val="5"/>
                <c:pt idx="0">
                  <c:v>Fall 2018</c:v>
                </c:pt>
                <c:pt idx="1">
                  <c:v>Fall 2019</c:v>
                </c:pt>
                <c:pt idx="2">
                  <c:v>Fall 2020</c:v>
                </c:pt>
                <c:pt idx="3">
                  <c:v>Fall 2021</c:v>
                </c:pt>
                <c:pt idx="4">
                  <c:v>Fall 2022</c:v>
                </c:pt>
              </c:strCache>
            </c:strRef>
          </c:cat>
          <c:val>
            <c:numRef>
              <c:f>Sheet1!$J$6:$N$6</c:f>
              <c:numCache>
                <c:formatCode>General</c:formatCode>
                <c:ptCount val="5"/>
                <c:pt idx="0">
                  <c:v>445</c:v>
                </c:pt>
                <c:pt idx="1">
                  <c:v>430</c:v>
                </c:pt>
                <c:pt idx="3">
                  <c:v>315</c:v>
                </c:pt>
                <c:pt idx="4">
                  <c:v>185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2FB8-4824-9777-D42660AFFAD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597386320"/>
        <c:axId val="551659056"/>
      </c:lineChart>
      <c:catAx>
        <c:axId val="59738632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1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Semester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1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51659056"/>
        <c:crosses val="autoZero"/>
        <c:auto val="1"/>
        <c:lblAlgn val="ctr"/>
        <c:lblOffset val="100"/>
        <c:noMultiLvlLbl val="0"/>
      </c:catAx>
      <c:valAx>
        <c:axId val="55165905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Credit</a:t>
                </a:r>
                <a:r>
                  <a:rPr lang="en-US" baseline="0" dirty="0"/>
                  <a:t> Hours</a:t>
                </a:r>
                <a:endParaRPr lang="en-US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7386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1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7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b="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tx1"/>
    </cs:fontRef>
    <cs:spPr>
      <a:pattFill prst="ltUp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>
      <cs:styleClr val="auto"/>
    </cs:effectRef>
    <cs:fontRef idx="minor">
      <a:schemeClr val="tx1"/>
    </cs:fontRef>
    <cs:spPr>
      <a:pattFill prst="ltUpDiag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tx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solidFill>
        <a:schemeClr val="lt1"/>
      </a:solidFill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solidFill>
        <a:schemeClr val="lt1"/>
      </a:solidFill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3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800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8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CB60D8-E2D2-D747-807F-1341E84645C4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386F95-75AE-704C-825E-29FE35C473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697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386F95-75AE-704C-825E-29FE35C4738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4766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exasperated by (a) increasing # transfer students (less time to degree, but less intro classes and need to cram in sequences faster) and (b) decreasing enrollments.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386F95-75AE-704C-825E-29FE35C4738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2247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Big Picture: even if the enrollment is fairly flat overall, course-by-course variation can be significant.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386F95-75AE-704C-825E-29FE35C4738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1257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Previously – course offering frequency was ad-hoc; no structure – depends on faculty member making the call.  </a:t>
            </a:r>
          </a:p>
          <a:p>
            <a:endParaRPr lang="en-US" dirty="0"/>
          </a:p>
          <a:p>
            <a:r>
              <a:rPr lang="en-US" dirty="0"/>
              <a:t>Fall 2020: Convened committee to review enrollments in courses to:</a:t>
            </a:r>
          </a:p>
          <a:p>
            <a:pPr lvl="1"/>
            <a:r>
              <a:rPr lang="en-US" dirty="0"/>
              <a:t>Figure out what offerings are really in demand – and how much.</a:t>
            </a:r>
          </a:p>
          <a:p>
            <a:pPr lvl="1"/>
            <a:endParaRPr lang="en-US" dirty="0"/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Looked at historical enrollment #s, and aligned with program requirements/projected faculty availability.</a:t>
            </a:r>
          </a:p>
          <a:p>
            <a:endParaRPr lang="en-US" dirty="0"/>
          </a:p>
          <a:p>
            <a:r>
              <a:rPr lang="en-US" dirty="0"/>
              <a:t>What conclusions would you reach about these classes?</a:t>
            </a:r>
          </a:p>
          <a:p>
            <a:endParaRPr lang="en-US" dirty="0"/>
          </a:p>
          <a:p>
            <a:r>
              <a:rPr lang="en-US" dirty="0"/>
              <a:t>Faculty in committee – discussed with advisors before report sent to faculty (so input can be had e.g. about impact on time to degree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386F95-75AE-704C-825E-29FE35C4738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743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Some of the conclusions were not adopted in full as staffing was available and enrollment was still positive.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386F95-75AE-704C-825E-29FE35C4738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8244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Known changes/adjustments:</a:t>
            </a:r>
          </a:p>
          <a:p>
            <a:pPr marL="171450" indent="-171450">
              <a:buFontTx/>
              <a:buChar char="-"/>
            </a:pPr>
            <a:r>
              <a:rPr lang="en-US" dirty="0"/>
              <a:t>Based on cycle, enrollments.  For online classes (async): usually cancel all but one section (since we can add another relatively easily).</a:t>
            </a:r>
          </a:p>
          <a:p>
            <a:pPr marL="171450" indent="-171450">
              <a:buFontTx/>
              <a:buChar char="-"/>
            </a:pPr>
            <a:endParaRPr lang="en-US" dirty="0"/>
          </a:p>
          <a:p>
            <a:pPr marL="171450" indent="-171450">
              <a:buFontTx/>
              <a:buChar char="-"/>
            </a:pPr>
            <a:r>
              <a:rPr lang="en-US" dirty="0"/>
              <a:t>Big principle: conservative scheduling – rather have to add sections than ever have to cancel them.</a:t>
            </a:r>
          </a:p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386F95-75AE-704C-825E-29FE35C4738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0127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would you interpret this?  Interactive Discussion.,  Note importance of your own knowledge/sense of how fast enrollments change for X course, when course enrollment ends, collaboration with advisors.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386F95-75AE-704C-825E-29FE35C4738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4022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e.g. this year – planning for corequisite chemistry workshop next year to help more students get into gen chem their first year.  May also reconvene strategic scheduling committee after degree map changes.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386F95-75AE-704C-825E-29FE35C4738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723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50AAC-61B2-A643-24E5-4AE6E58615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7003B0-C3B1-6C97-0D47-28D71C975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04932E-B0B0-AD3C-5F2E-09B5D87074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6AAEA-5E59-E24F-9FA4-6B5BEA558126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F7C54B-28BB-DD35-C732-EC9BABD359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4624E5-56E7-A4F0-D7FD-0DDB80103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319BD-6614-1F41-87CE-60C6E7801E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993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F230E-7978-229E-3DB3-C111161AD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62D207-2B5D-B3D9-9B18-E9B876BBCC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2A1CD4-FE23-1D1B-926D-6067C7469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6AAEA-5E59-E24F-9FA4-6B5BEA558126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0D849D-418B-3E59-C316-732C52805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0A1A66-C89A-0304-2D5D-3CFC14352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319BD-6614-1F41-87CE-60C6E7801E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172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6BDFB2-0564-B81F-D261-23E998284A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E31F6C-8766-0038-DD59-DD6120CDA6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05F291-CBAD-0B09-FAE3-C7380B7168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6AAEA-5E59-E24F-9FA4-6B5BEA558126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7BE26-56E1-5496-47BD-C21DA71F5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097F1B-6B9D-A9F1-EBC6-E8347A35F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319BD-6614-1F41-87CE-60C6E7801E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230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CA8E6-E810-4E72-4579-204874ACA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9ED1D6-5D22-7647-B792-3A889331E6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CBBC75-A65D-251F-DD45-C586D0B20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6AAEA-5E59-E24F-9FA4-6B5BEA558126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D47E32-2890-B242-205C-7B2EC7117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B2582-F99D-3BB0-821A-26F20E75C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319BD-6614-1F41-87CE-60C6E7801E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746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F0272C-B590-2F91-E6C6-BE4010407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601275-5097-F227-F13F-F164AC501C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2599DA-EF10-F5A9-81F8-821D8CFED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6AAEA-5E59-E24F-9FA4-6B5BEA558126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BBA01C-03F6-A9E1-6938-2D6B9BE69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55B2CC-4C47-E946-E68C-473CE72B0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319BD-6614-1F41-87CE-60C6E7801E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864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CAEBC-ED14-4BC7-D3FB-8F1460037C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7C76CA-0F04-2FF1-8556-BF8264D94E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D5E738-9231-8E71-835D-217C6CF63E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64A334-40C1-5BA3-A360-6282AECB8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6AAEA-5E59-E24F-9FA4-6B5BEA558126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328F0D-B66B-4181-CB93-15977B0AA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A43346-3A2C-0C54-2A49-B26CB2666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319BD-6614-1F41-87CE-60C6E7801E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316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A36271-D19B-40EE-1FA0-831F5B04CD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DC8D94-2EDB-4852-4708-C7EF082994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D9312B-B76D-B0D5-A865-0D13D0E05B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8E8F5C-9A82-9C62-A87B-C5E1C3C8A2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E0A689-03D8-1BFB-0700-3907D2B6B6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8A5ABA-9BCC-1885-76D6-CCD44864C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6AAEA-5E59-E24F-9FA4-6B5BEA558126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13DE4A5-7942-41AD-AD54-0EDB252B5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B68744-7CE9-E7A6-9E56-09EDF3122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319BD-6614-1F41-87CE-60C6E7801E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682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66AD6-A8D0-A6C6-EA51-A59E49FB8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C71933-4A42-DC9E-D8BA-177386EF7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6AAEA-5E59-E24F-9FA4-6B5BEA558126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3316C15-7B90-A5E2-BBBF-373560D599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F42F269-D643-2CEB-339A-65E564879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319BD-6614-1F41-87CE-60C6E7801E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5447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035528-F766-9ADB-E2FE-9C491DBC7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6AAEA-5E59-E24F-9FA4-6B5BEA558126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C4E319-EA31-0267-AD33-936C513BC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EC3B3D-7CAD-D13B-4C72-B81615D1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319BD-6614-1F41-87CE-60C6E7801E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261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24C980-85CF-B02E-76E4-1B5CCA664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8ABBC6-BE36-5D7D-C6EA-E2C73944C6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160E99-3442-93C8-9942-9F857C463D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345768-C5DF-AA96-AF74-534E993E5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6AAEA-5E59-E24F-9FA4-6B5BEA558126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D7A001-5205-003A-0264-39E5B3C6DF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3609DD-7025-99F8-19F5-FFC36BE37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319BD-6614-1F41-87CE-60C6E7801E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007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DAC5F5-53F3-59DC-B4A1-B1B822D39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E3E78A-03AC-BA28-CED6-5AE119FEB9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256397-3062-857D-41FD-75D1B91A4D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6A7C0D-D41E-3224-1601-929D91A8C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6AAEA-5E59-E24F-9FA4-6B5BEA558126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663D12-9C0B-467D-E5B3-E7D347382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3D377B-CD98-AFE6-2455-E820B8C34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319BD-6614-1F41-87CE-60C6E7801E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728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ABE55B-5AA2-D9C1-5130-A68E54020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F2D73F-3EDF-2CC4-912B-C9A2A191E1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D34DF6-BC3B-EFAB-03F1-2595C3E95F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F6AAEA-5E59-E24F-9FA4-6B5BEA558126}" type="datetimeFigureOut">
              <a:rPr lang="en-US" smtClean="0"/>
              <a:t>8/24/2022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B9A176-CDC3-7178-8AE1-FA92CCE31F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A57158-2A74-4BEA-68EE-AEA364FDF5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319BD-6614-1F41-87CE-60C6E7801E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516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E2D3C-4801-9EA4-4DC4-2CBEE846063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Optimizing Course Offerings in a Science Department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E0763C5-BBC8-2407-0EBA-93252BFB6A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Yu Kay Law</a:t>
            </a:r>
          </a:p>
          <a:p>
            <a:r>
              <a:rPr lang="en-US" dirty="0"/>
              <a:t>Department of Natural Science, Indiana University East</a:t>
            </a:r>
          </a:p>
        </p:txBody>
      </p:sp>
    </p:spTree>
    <p:extLst>
      <p:ext uri="{BB962C8B-B14F-4D97-AF65-F5344CB8AC3E}">
        <p14:creationId xmlns:p14="http://schemas.microsoft.com/office/powerpoint/2010/main" val="24767628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AC729-811F-EE82-A6CF-2047F0644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Tweaks Along The Way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BC9926-8072-84C0-226E-D9B28E911D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Throughout: adjust staffing/assignments as needed</a:t>
            </a:r>
          </a:p>
          <a:p>
            <a:endParaRPr lang="en-US" dirty="0"/>
          </a:p>
          <a:p>
            <a:r>
              <a:rPr lang="en-US" dirty="0"/>
              <a:t>Using experience, project what enrollments are like + potential for additional enrollment.</a:t>
            </a:r>
          </a:p>
          <a:p>
            <a:pPr lvl="1"/>
            <a:r>
              <a:rPr lang="en-US" dirty="0"/>
              <a:t>Where possible, discuss with affected instructors</a:t>
            </a:r>
          </a:p>
          <a:p>
            <a:pPr lvl="1"/>
            <a:r>
              <a:rPr lang="en-US" dirty="0"/>
              <a:t>If section is filling up + there is time for enrollment minimum to be met </a:t>
            </a:r>
            <a:r>
              <a:rPr lang="en-US" dirty="0">
                <a:sym typeface="Wingdings" panose="05000000000000000000" pitchFamily="2" charset="2"/>
              </a:rPr>
              <a:t> add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If section fills up + students need it to graduate – discuss with instructor or add section</a:t>
            </a:r>
          </a:p>
          <a:p>
            <a:r>
              <a:rPr lang="en-US" dirty="0"/>
              <a:t>If necessary – may need to cancel sections (work with advisors and discuss as needed)</a:t>
            </a:r>
          </a:p>
          <a:p>
            <a:r>
              <a:rPr lang="en-US" dirty="0"/>
              <a:t>Iterative Process – use this to influence future semesters’ schedule</a:t>
            </a:r>
          </a:p>
        </p:txBody>
      </p:sp>
    </p:spTree>
    <p:extLst>
      <p:ext uri="{BB962C8B-B14F-4D97-AF65-F5344CB8AC3E}">
        <p14:creationId xmlns:p14="http://schemas.microsoft.com/office/powerpoint/2010/main" val="39183712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FE3612-DCF6-28B9-34C8-957BF28DC0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June 22, 2022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DF53A5B-3E61-B097-22F5-03F3659591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199" y="1566508"/>
            <a:ext cx="10257019" cy="173676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E347265-285D-C001-9EEB-6403FBEBCBD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199" y="3644184"/>
            <a:ext cx="10152992" cy="2127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7830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649921-0D5E-CAB1-861B-DC574C0A0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Reflection After Classes Start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C5D5C4-BD9A-161B-6735-AEBB2C5EAC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were the major changes in enrollment this year vs last?</a:t>
            </a:r>
          </a:p>
          <a:p>
            <a:r>
              <a:rPr lang="en-US" dirty="0"/>
              <a:t>If there are significant changes in pattern, are these “one-off” or likely permanent?</a:t>
            </a:r>
          </a:p>
          <a:p>
            <a:pPr lvl="1"/>
            <a:r>
              <a:rPr lang="en-US" dirty="0"/>
              <a:t>If permanent, what do we do about it, particularly if it affects our program?</a:t>
            </a:r>
          </a:p>
        </p:txBody>
      </p:sp>
    </p:spTree>
    <p:extLst>
      <p:ext uri="{BB962C8B-B14F-4D97-AF65-F5344CB8AC3E}">
        <p14:creationId xmlns:p14="http://schemas.microsoft.com/office/powerpoint/2010/main" val="202501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77339F-6914-12C5-0B0C-59B9035BB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Principles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D32775-AA1F-AA29-1550-42AE6C7D1F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Affected faculty must be consulted/notified – no one should be surprised by changes</a:t>
            </a:r>
          </a:p>
          <a:p>
            <a:r>
              <a:rPr lang="en-US" dirty="0"/>
              <a:t>Do not overwork folks:</a:t>
            </a:r>
          </a:p>
          <a:p>
            <a:pPr lvl="1"/>
            <a:r>
              <a:rPr lang="en-US" dirty="0"/>
              <a:t>If overloads needed – discuss with them how best to address</a:t>
            </a:r>
          </a:p>
          <a:p>
            <a:pPr lvl="1"/>
            <a:r>
              <a:rPr lang="en-US" dirty="0"/>
              <a:t>Try avoiding adding to caps unless you must (and if so, discuss with relevant faculty)</a:t>
            </a:r>
          </a:p>
          <a:p>
            <a:pPr lvl="2"/>
            <a:r>
              <a:rPr lang="en-US" dirty="0"/>
              <a:t>You will never avoid completely shutting students out</a:t>
            </a:r>
          </a:p>
          <a:p>
            <a:r>
              <a:rPr lang="en-US" dirty="0"/>
              <a:t>Avoid negatively affecting students – avoid canceling in person classes/synchronous classes</a:t>
            </a:r>
          </a:p>
        </p:txBody>
      </p:sp>
    </p:spTree>
    <p:extLst>
      <p:ext uri="{BB962C8B-B14F-4D97-AF65-F5344CB8AC3E}">
        <p14:creationId xmlns:p14="http://schemas.microsoft.com/office/powerpoint/2010/main" val="38123559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2DD283-153E-735E-D92C-3D88BFCBEA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1953EA-CB7A-9B49-2305-8CA0277828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Dr. Parul Khurana (now at Central Connecticut State University)</a:t>
            </a:r>
          </a:p>
          <a:p>
            <a:r>
              <a:rPr lang="en-US" dirty="0"/>
              <a:t>Dr. Markus Pomper</a:t>
            </a:r>
          </a:p>
          <a:p>
            <a:endParaRPr lang="en-US" dirty="0"/>
          </a:p>
          <a:p>
            <a:r>
              <a:rPr lang="en-US" dirty="0"/>
              <a:t>Department of Natural Science, IU East</a:t>
            </a:r>
          </a:p>
        </p:txBody>
      </p:sp>
    </p:spTree>
    <p:extLst>
      <p:ext uri="{BB962C8B-B14F-4D97-AF65-F5344CB8AC3E}">
        <p14:creationId xmlns:p14="http://schemas.microsoft.com/office/powerpoint/2010/main" val="45867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7EEC21-7788-35EF-4EC8-EB0C0CA7A9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81E0BC-DEB9-DCB1-1E13-A2948E6A44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of the most complicated parts of our lives … particularly when enrollments fluctuate.</a:t>
            </a:r>
          </a:p>
          <a:p>
            <a:r>
              <a:rPr lang="en-US" dirty="0"/>
              <a:t>What do we need to consider?</a:t>
            </a:r>
          </a:p>
        </p:txBody>
      </p:sp>
    </p:spTree>
    <p:extLst>
      <p:ext uri="{BB962C8B-B14F-4D97-AF65-F5344CB8AC3E}">
        <p14:creationId xmlns:p14="http://schemas.microsoft.com/office/powerpoint/2010/main" val="3349719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6F19C-7C37-F067-2E3B-671488B828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Issues 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BFA9E4-645E-F8DB-6C0D-75697DBBD4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Student A needs to graduate this year, but he can’t take required course Y!</a:t>
            </a:r>
          </a:p>
          <a:p>
            <a:r>
              <a:rPr lang="en-US" dirty="0"/>
              <a:t>Courses A and B are scheduled at the same time, and students need to take it at the same time!</a:t>
            </a:r>
          </a:p>
          <a:p>
            <a:r>
              <a:rPr lang="en-US" dirty="0"/>
              <a:t>Course D has 5 students in it … it won’t pay the bills.  But we’ve not offered any electives in organismal biology for the last three years …</a:t>
            </a:r>
          </a:p>
          <a:p>
            <a:r>
              <a:rPr lang="en-US" dirty="0"/>
              <a:t>Dr. Bloggs doesn’t teach past 3pm … but students need it to be in the late afternoon!</a:t>
            </a:r>
          </a:p>
          <a:p>
            <a:r>
              <a:rPr lang="en-US" dirty="0"/>
              <a:t>Students want to take this face to face (or faculty believe it’s much better in person) … yet enrollments are much better online</a:t>
            </a:r>
          </a:p>
        </p:txBody>
      </p:sp>
    </p:spTree>
    <p:extLst>
      <p:ext uri="{BB962C8B-B14F-4D97-AF65-F5344CB8AC3E}">
        <p14:creationId xmlns:p14="http://schemas.microsoft.com/office/powerpoint/2010/main" val="898689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39CCA-7695-8698-753B-431C3F2F3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Enrollment Picture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9605EB2F-D01B-C16B-47E6-C1FAF95D2634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534086348"/>
              </p:ext>
            </p:extLst>
          </p:nvPr>
        </p:nvGraphicFramePr>
        <p:xfrm>
          <a:off x="838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8B9EF047-9C1F-7155-EC57-4A40AFF838BB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930049309"/>
              </p:ext>
            </p:extLst>
          </p:nvPr>
        </p:nvGraphicFramePr>
        <p:xfrm>
          <a:off x="6172200" y="1825625"/>
          <a:ext cx="5181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836013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701ED-2956-E137-03CC-FCBB1F5BA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473FB2-FBF1-596F-9D0C-D42607340E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Biology-focused science department; many courses online.</a:t>
            </a:r>
          </a:p>
          <a:p>
            <a:r>
              <a:rPr lang="en-US" dirty="0"/>
              <a:t>Regional campus – commuter campus in rural area, diverse student body.</a:t>
            </a:r>
          </a:p>
          <a:p>
            <a:r>
              <a:rPr lang="en-US" dirty="0"/>
              <a:t>BS in Biochemistry, Biology, Human Life Science; General Education; courses for nursing students.</a:t>
            </a:r>
          </a:p>
          <a:p>
            <a:r>
              <a:rPr lang="en-US" dirty="0"/>
              <a:t>Lots of athletes, non-traditional students.  Most students have other commitments.</a:t>
            </a:r>
          </a:p>
          <a:p>
            <a:r>
              <a:rPr lang="en-US" dirty="0"/>
              <a:t>Professional (staff) advisors.</a:t>
            </a:r>
          </a:p>
          <a:p>
            <a:r>
              <a:rPr lang="en-US" dirty="0"/>
              <a:t>Several recent retirements/resignations of full time faculty.</a:t>
            </a:r>
          </a:p>
          <a:p>
            <a:r>
              <a:rPr lang="en-US" dirty="0"/>
              <a:t>RCM and upper administration – significant pressure to minimize low enrolled course sections.</a:t>
            </a:r>
          </a:p>
        </p:txBody>
      </p:sp>
    </p:spTree>
    <p:extLst>
      <p:ext uri="{BB962C8B-B14F-4D97-AF65-F5344CB8AC3E}">
        <p14:creationId xmlns:p14="http://schemas.microsoft.com/office/powerpoint/2010/main" val="1199680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A36BC-8C61-B95D-7289-5CA5E9ED7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Core Principles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04825F-B560-CF88-CADE-ABFC5F12A0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ym typeface="Wingdings" panose="05000000000000000000" pitchFamily="2" charset="2"/>
              </a:rPr>
              <a:t>Ensure students can graduate on time with </a:t>
            </a:r>
            <a:r>
              <a:rPr lang="en-US" b="1" dirty="0">
                <a:sym typeface="Wingdings" panose="05000000000000000000" pitchFamily="2" charset="2"/>
              </a:rPr>
              <a:t>regular course sections</a:t>
            </a:r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Transparency: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Faculty: know what is offered when and why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Advisors/students: predictability</a:t>
            </a:r>
          </a:p>
          <a:p>
            <a:r>
              <a:rPr lang="en-US" dirty="0">
                <a:sym typeface="Wingdings" panose="05000000000000000000" pitchFamily="2" charset="2"/>
              </a:rPr>
              <a:t>Maximize enrollment</a:t>
            </a:r>
          </a:p>
          <a:p>
            <a:r>
              <a:rPr lang="en-US" dirty="0">
                <a:sym typeface="Wingdings" panose="05000000000000000000" pitchFamily="2" charset="2"/>
              </a:rPr>
              <a:t>Allow possibility for new/needed courses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50630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EDB5DE-123D-DDE4-E94F-64EB8FD3C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Reviewing Enrollments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C183B0E3-F8DD-0B1D-2760-8E80062B8F1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643467" y="1745839"/>
            <a:ext cx="10905066" cy="4252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3344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17E0D-CF75-5020-0C23-219861B15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Committee Conclusions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F1AE0B-6F49-79FA-6466-5BA70C0D06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Report of recommendations to faculty:</a:t>
            </a:r>
          </a:p>
          <a:p>
            <a:pPr lvl="1"/>
            <a:r>
              <a:rPr lang="en-US" dirty="0"/>
              <a:t>Cut many summer core classes</a:t>
            </a:r>
          </a:p>
          <a:p>
            <a:pPr lvl="1"/>
            <a:r>
              <a:rPr lang="en-US" dirty="0"/>
              <a:t>Some courses reduced to 1x per year, or once every other year (with similar courses to be offered in alternating pattern)</a:t>
            </a:r>
          </a:p>
          <a:p>
            <a:pPr lvl="1"/>
            <a:r>
              <a:rPr lang="en-US" dirty="0"/>
              <a:t>Some courses offered online instead of/in addition to in person.</a:t>
            </a:r>
          </a:p>
          <a:p>
            <a:pPr lvl="1"/>
            <a:r>
              <a:rPr lang="en-US" dirty="0"/>
              <a:t>Some electives/general education offerings canceled.</a:t>
            </a:r>
          </a:p>
          <a:p>
            <a:pPr lvl="1"/>
            <a:r>
              <a:rPr lang="en-US" dirty="0"/>
              <a:t>Electives to be optimized to provide a range of courses.</a:t>
            </a:r>
          </a:p>
          <a:p>
            <a:r>
              <a:rPr lang="en-US" dirty="0"/>
              <a:t>Discussed with faculty; much of this adopted.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0438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672B9-8DC5-C1B8-7D78-C6FA63AD6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Scheduling Process: Initial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EE3262-8DE8-C588-568D-6483FF4C64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Institution: two cycles: Sept </a:t>
            </a:r>
            <a:r>
              <a:rPr lang="en-US" dirty="0">
                <a:sym typeface="Wingdings" panose="05000000000000000000" pitchFamily="2" charset="2"/>
              </a:rPr>
              <a:t> fall schedule; Feb  Spring/Summer</a:t>
            </a:r>
          </a:p>
          <a:p>
            <a:r>
              <a:rPr lang="en-US" dirty="0">
                <a:sym typeface="Wingdings" panose="05000000000000000000" pitchFamily="2" charset="2"/>
              </a:rPr>
              <a:t>Start with last year’s schedule, known changes/adjustments added in.</a:t>
            </a:r>
          </a:p>
          <a:p>
            <a:r>
              <a:rPr lang="en-US" dirty="0"/>
              <a:t>Create grid schedule of F2F classes, work with Chair of Math/Dean to ensure initial structure doesn’t create significant conflicts.</a:t>
            </a:r>
          </a:p>
          <a:p>
            <a:r>
              <a:rPr lang="en-US" dirty="0"/>
              <a:t>Meet with faculty in subdiscipline (lab room) groups to work out schedule.</a:t>
            </a:r>
          </a:p>
          <a:p>
            <a:r>
              <a:rPr lang="en-US" dirty="0"/>
              <a:t>Discuss overall schedule with advisors and send to faculty members for corrections.</a:t>
            </a:r>
          </a:p>
          <a:p>
            <a:r>
              <a:rPr lang="en-US" dirty="0"/>
              <a:t>Send for implementation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385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996</Words>
  <Application>Microsoft Office PowerPoint</Application>
  <PresentationFormat>Widescreen</PresentationFormat>
  <Paragraphs>102</Paragraphs>
  <Slides>14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Optimizing Course Offerings in a Science Department</vt:lpstr>
      <vt:lpstr>Scheduling</vt:lpstr>
      <vt:lpstr>Issues …</vt:lpstr>
      <vt:lpstr>Enrollment Picture</vt:lpstr>
      <vt:lpstr>Context</vt:lpstr>
      <vt:lpstr>Core Principles</vt:lpstr>
      <vt:lpstr>Reviewing Enrollments</vt:lpstr>
      <vt:lpstr>Committee Conclusions</vt:lpstr>
      <vt:lpstr>Scheduling Process: Initial</vt:lpstr>
      <vt:lpstr>Tweaks Along The Way</vt:lpstr>
      <vt:lpstr>Example: June 22, 2022</vt:lpstr>
      <vt:lpstr>Reflection After Classes Start</vt:lpstr>
      <vt:lpstr>Key Principles</vt:lpstr>
      <vt:lpstr>Acknowledgements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Optimizing Course Offerings in a Science Department</dc:title>
  <dc:creator>Law, Yu Kay</dc:creator>
  <cp:lastModifiedBy>Law, Yu Kay</cp:lastModifiedBy>
  <cp:revision>1</cp:revision>
  <dcterms:created xsi:type="dcterms:W3CDTF">2022-08-24T03:39:34Z</dcterms:created>
  <dcterms:modified xsi:type="dcterms:W3CDTF">2022-08-24T19:09:24Z</dcterms:modified>
</cp:coreProperties>
</file>