
<file path=[Content_Types].xml><?xml version="1.0" encoding="utf-8"?>
<Types xmlns="http://schemas.openxmlformats.org/package/2006/content-types">
  <Default Extension="fntdata" ContentType="application/x-fontdata"/>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6"/>
  </p:notesMasterIdLst>
  <p:sldIdLst>
    <p:sldId id="256" r:id="rId2"/>
    <p:sldId id="257" r:id="rId3"/>
    <p:sldId id="258" r:id="rId4"/>
    <p:sldId id="259" r:id="rId5"/>
    <p:sldId id="260" r:id="rId6"/>
    <p:sldId id="277" r:id="rId7"/>
    <p:sldId id="279" r:id="rId8"/>
    <p:sldId id="261" r:id="rId9"/>
    <p:sldId id="262" r:id="rId10"/>
    <p:sldId id="263" r:id="rId11"/>
    <p:sldId id="268" r:id="rId12"/>
    <p:sldId id="280" r:id="rId13"/>
    <p:sldId id="281" r:id="rId14"/>
    <p:sldId id="282" r:id="rId15"/>
    <p:sldId id="283" r:id="rId16"/>
    <p:sldId id="292" r:id="rId17"/>
    <p:sldId id="284" r:id="rId18"/>
    <p:sldId id="285" r:id="rId19"/>
    <p:sldId id="286" r:id="rId20"/>
    <p:sldId id="291" r:id="rId21"/>
    <p:sldId id="287" r:id="rId22"/>
    <p:sldId id="288" r:id="rId23"/>
    <p:sldId id="289" r:id="rId24"/>
    <p:sldId id="290" r:id="rId25"/>
  </p:sldIdLst>
  <p:sldSz cx="12192000" cy="6858000"/>
  <p:notesSz cx="6858000" cy="9144000"/>
  <p:embeddedFontLst>
    <p:embeddedFont>
      <p:font typeface="Calibri" panose="020F0502020204030204" pitchFamily="34" charset="0"/>
      <p:regular r:id="rId27"/>
      <p:bold r:id="rId28"/>
      <p:italic r:id="rId29"/>
      <p:boldItalic r:id="rId30"/>
    </p:embeddedFont>
    <p:embeddedFont>
      <p:font typeface="Oswald" pitchFamily="2" charset="77"/>
      <p:regular r:id="rId31"/>
      <p:bold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3" roundtripDataSignature="AMtx7mjUDdsgGFXdGrrC+9Fjod8zxqnDi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6"/>
  </p:normalViewPr>
  <p:slideViewPr>
    <p:cSldViewPr snapToGrid="0" snapToObjects="1">
      <p:cViewPr varScale="1">
        <p:scale>
          <a:sx n="105" d="100"/>
          <a:sy n="105" d="100"/>
        </p:scale>
        <p:origin x="84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0569307d1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g20569307d11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fad4b8bacd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g1fad4b8bacd_0_1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22882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fad4b8bacd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g1fad4b8bacd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89253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33f98807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g2033f9880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0108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fad4b8bacd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g1fad4b8bacd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309929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fad4b8bacd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g1fad4b8bacd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092720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5ca2fcd1f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g205ca2fcd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463184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5ca2fcd1f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g205ca2fcd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535846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33f98807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g2033f9880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3458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1fad4b8bacd_0_2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9" name="Google Shape;89;g1fad4b8bacd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33f98807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g2033f9880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92654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0569307d1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20569307d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915077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05ca2fcd1f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g205ca2fcd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25449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0569307d11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g20569307d11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39409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fad4b8bacd_0_1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6" name="Google Shape;156;g1fad4b8bacd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41683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33f98807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g2033f9880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fad4b8bacd_0_10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g1fad4b8bacd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5ca2fcd1f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g205ca2fcd1f_0_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205ca2fcd1f_0_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g205ca2fcd1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7148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2033f98807f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g2033f98807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10492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0569307d11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20569307d11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05ca2fcd1f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2" name="Google Shape;122;g205ca2fcd1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 name="Google Shape;1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3"/>
        <p:cNvGrpSpPr/>
        <p:nvPr/>
      </p:nvGrpSpPr>
      <p:grpSpPr>
        <a:xfrm>
          <a:off x="0" y="0"/>
          <a:ext cx="0" cy="0"/>
          <a:chOff x="0" y="0"/>
          <a:chExt cx="0" cy="0"/>
        </a:xfrm>
      </p:grpSpPr>
      <p:sp>
        <p:nvSpPr>
          <p:cNvPr id="24" name="Google Shape;2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7"/>
        <p:cNvGrpSpPr/>
        <p:nvPr/>
      </p:nvGrpSpPr>
      <p:grpSpPr>
        <a:xfrm>
          <a:off x="0" y="0"/>
          <a:ext cx="0" cy="0"/>
          <a:chOff x="0" y="0"/>
          <a:chExt cx="0" cy="0"/>
        </a:xfrm>
      </p:grpSpPr>
      <p:sp>
        <p:nvSpPr>
          <p:cNvPr id="28" name="Google Shape;28;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0" name="Google Shape;30;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1" name="Google Shape;3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1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1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1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1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6"/>
          <p:cNvSpPr>
            <a:spLocks noGrp="1"/>
          </p:cNvSpPr>
          <p:nvPr>
            <p:ph type="pic" idx="2"/>
          </p:nvPr>
        </p:nvSpPr>
        <p:spPr>
          <a:xfrm>
            <a:off x="5183188" y="987425"/>
            <a:ext cx="6172200" cy="4873625"/>
          </a:xfrm>
          <a:prstGeom prst="rect">
            <a:avLst/>
          </a:prstGeom>
          <a:noFill/>
          <a:ln>
            <a:noFill/>
          </a:ln>
        </p:spPr>
      </p:sp>
      <p:sp>
        <p:nvSpPr>
          <p:cNvPr id="64" name="Google Shape;64;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2"/>
          <p:cNvSpPr txBox="1"/>
          <p:nvPr/>
        </p:nvSpPr>
        <p:spPr>
          <a:xfrm>
            <a:off x="1524000" y="1122363"/>
            <a:ext cx="9144000" cy="2387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8000"/>
              <a:buFont typeface="Oswald"/>
              <a:buNone/>
            </a:pPr>
            <a:endParaRPr sz="8000" b="0" i="0" u="none" strike="noStrike" cap="none">
              <a:solidFill>
                <a:schemeClr val="lt1"/>
              </a:solidFill>
              <a:latin typeface="Oswald"/>
              <a:ea typeface="Oswald"/>
              <a:cs typeface="Oswald"/>
              <a:sym typeface="Oswald"/>
            </a:endParaRPr>
          </a:p>
        </p:txBody>
      </p:sp>
      <p:sp>
        <p:nvSpPr>
          <p:cNvPr id="85" name="Google Shape;85;p2"/>
          <p:cNvSpPr txBo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600"/>
              <a:buFont typeface="Arial"/>
              <a:buNone/>
            </a:pPr>
            <a:r>
              <a:rPr lang="en-US" sz="3000" b="0" i="0" u="none" strike="noStrike" cap="none">
                <a:solidFill>
                  <a:schemeClr val="lt1"/>
                </a:solidFill>
                <a:latin typeface="Arial"/>
                <a:ea typeface="Arial"/>
                <a:cs typeface="Arial"/>
                <a:sym typeface="Arial"/>
              </a:rPr>
              <a:t>Professor Gretchen Alterowitz</a:t>
            </a:r>
            <a:endParaRPr sz="3000">
              <a:solidFill>
                <a:schemeClr val="lt1"/>
              </a:solidFill>
            </a:endParaRPr>
          </a:p>
          <a:p>
            <a:pPr marL="0" marR="0" lvl="0" indent="0" algn="ctr" rtl="0">
              <a:lnSpc>
                <a:spcPct val="90000"/>
              </a:lnSpc>
              <a:spcBef>
                <a:spcPts val="0"/>
              </a:spcBef>
              <a:spcAft>
                <a:spcPts val="0"/>
              </a:spcAft>
              <a:buClr>
                <a:schemeClr val="lt1"/>
              </a:buClr>
              <a:buSzPts val="3600"/>
              <a:buFont typeface="Arial"/>
              <a:buNone/>
            </a:pPr>
            <a:r>
              <a:rPr lang="en-US" sz="3000">
                <a:solidFill>
                  <a:schemeClr val="lt1"/>
                </a:solidFill>
              </a:rPr>
              <a:t>Dr. Michelle Reinken</a:t>
            </a:r>
            <a:endParaRPr sz="3000">
              <a:solidFill>
                <a:schemeClr val="lt1"/>
              </a:solidFill>
            </a:endParaRPr>
          </a:p>
          <a:p>
            <a:pPr marL="0" marR="0" lvl="0" indent="0" algn="ctr" rtl="0">
              <a:lnSpc>
                <a:spcPct val="90000"/>
              </a:lnSpc>
              <a:spcBef>
                <a:spcPts val="0"/>
              </a:spcBef>
              <a:spcAft>
                <a:spcPts val="0"/>
              </a:spcAft>
              <a:buClr>
                <a:schemeClr val="lt1"/>
              </a:buClr>
              <a:buSzPts val="3600"/>
              <a:buFont typeface="Arial"/>
              <a:buNone/>
            </a:pPr>
            <a:r>
              <a:rPr lang="en-US" sz="3000">
                <a:solidFill>
                  <a:schemeClr val="lt1"/>
                </a:solidFill>
              </a:rPr>
              <a:t>Dr. Joseph Skillen</a:t>
            </a:r>
            <a:endParaRPr sz="3000">
              <a:solidFill>
                <a:schemeClr val="lt1"/>
              </a:solidFill>
            </a:endParaRPr>
          </a:p>
        </p:txBody>
      </p:sp>
      <p:sp>
        <p:nvSpPr>
          <p:cNvPr id="86" name="Google Shape;86;p2"/>
          <p:cNvSpPr txBox="1"/>
          <p:nvPr/>
        </p:nvSpPr>
        <p:spPr>
          <a:xfrm>
            <a:off x="1524000" y="1122363"/>
            <a:ext cx="9144000" cy="2387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8000"/>
              <a:buFont typeface="Oswald"/>
              <a:buNone/>
            </a:pPr>
            <a:r>
              <a:rPr lang="en-US" sz="4500">
                <a:solidFill>
                  <a:schemeClr val="lt1"/>
                </a:solidFill>
                <a:latin typeface="Oswald"/>
                <a:ea typeface="Oswald"/>
                <a:cs typeface="Oswald"/>
                <a:sym typeface="Oswald"/>
              </a:rPr>
              <a:t>Why so Touchy? </a:t>
            </a:r>
            <a:br>
              <a:rPr lang="en-US" sz="4500">
                <a:solidFill>
                  <a:schemeClr val="lt1"/>
                </a:solidFill>
                <a:latin typeface="Oswald"/>
                <a:ea typeface="Oswald"/>
                <a:cs typeface="Oswald"/>
                <a:sym typeface="Oswald"/>
              </a:rPr>
            </a:br>
            <a:r>
              <a:rPr lang="en-US" sz="4500">
                <a:solidFill>
                  <a:schemeClr val="lt1"/>
                </a:solidFill>
                <a:latin typeface="Oswald"/>
                <a:ea typeface="Oswald"/>
                <a:cs typeface="Oswald"/>
                <a:sym typeface="Oswald"/>
              </a:rPr>
              <a:t>Navigating the Necessity of Physical Touch </a:t>
            </a:r>
            <a:br>
              <a:rPr lang="en-US" sz="4500">
                <a:solidFill>
                  <a:schemeClr val="lt1"/>
                </a:solidFill>
                <a:latin typeface="Oswald"/>
                <a:ea typeface="Oswald"/>
                <a:cs typeface="Oswald"/>
                <a:sym typeface="Oswald"/>
              </a:rPr>
            </a:br>
            <a:r>
              <a:rPr lang="en-US" sz="4500">
                <a:solidFill>
                  <a:schemeClr val="lt1"/>
                </a:solidFill>
                <a:latin typeface="Oswald"/>
                <a:ea typeface="Oswald"/>
                <a:cs typeface="Oswald"/>
                <a:sym typeface="Oswald"/>
              </a:rPr>
              <a:t>in the Performing Arts</a:t>
            </a:r>
            <a:endParaRPr sz="4500">
              <a:solidFill>
                <a:schemeClr val="lt1"/>
              </a:solidFill>
              <a:latin typeface="Oswald"/>
              <a:ea typeface="Oswald"/>
              <a:cs typeface="Oswald"/>
              <a:sym typeface="Oswa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g20569307d11_0_9"/>
          <p:cNvSpPr txBox="1">
            <a:spLocks noGrp="1"/>
          </p:cNvSpPr>
          <p:nvPr>
            <p:ph type="ctrTitle"/>
          </p:nvPr>
        </p:nvSpPr>
        <p:spPr>
          <a:xfrm>
            <a:off x="2151200" y="288025"/>
            <a:ext cx="10041000" cy="13866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6210"/>
              <a:buNone/>
            </a:pPr>
            <a:r>
              <a:rPr lang="en-US" sz="4050" b="1">
                <a:latin typeface="Arial"/>
                <a:ea typeface="Arial"/>
                <a:cs typeface="Arial"/>
                <a:sym typeface="Arial"/>
              </a:rPr>
              <a:t>Best Practices: </a:t>
            </a:r>
            <a:endParaRPr sz="4050" b="1">
              <a:latin typeface="Arial"/>
              <a:ea typeface="Arial"/>
              <a:cs typeface="Arial"/>
              <a:sym typeface="Arial"/>
            </a:endParaRPr>
          </a:p>
          <a:p>
            <a:pPr marL="0" lvl="0" indent="0" algn="ctr" rtl="0">
              <a:lnSpc>
                <a:spcPct val="100000"/>
              </a:lnSpc>
              <a:spcBef>
                <a:spcPts val="0"/>
              </a:spcBef>
              <a:spcAft>
                <a:spcPts val="0"/>
              </a:spcAft>
              <a:buSzPts val="6210"/>
              <a:buNone/>
            </a:pPr>
            <a:r>
              <a:rPr lang="en-US" sz="4050" b="1">
                <a:latin typeface="Arial"/>
                <a:ea typeface="Arial"/>
                <a:cs typeface="Arial"/>
                <a:sym typeface="Arial"/>
              </a:rPr>
              <a:t>Title IX Coordinator Edition</a:t>
            </a:r>
            <a:endParaRPr sz="4050" b="1">
              <a:latin typeface="Arial"/>
              <a:ea typeface="Arial"/>
              <a:cs typeface="Arial"/>
              <a:sym typeface="Arial"/>
            </a:endParaRPr>
          </a:p>
        </p:txBody>
      </p:sp>
      <p:sp>
        <p:nvSpPr>
          <p:cNvPr id="130" name="Google Shape;130;g20569307d11_0_9"/>
          <p:cNvSpPr txBox="1"/>
          <p:nvPr/>
        </p:nvSpPr>
        <p:spPr>
          <a:xfrm>
            <a:off x="2394275" y="1665000"/>
            <a:ext cx="927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1" name="Google Shape;131;g20569307d11_0_9"/>
          <p:cNvSpPr txBox="1"/>
          <p:nvPr/>
        </p:nvSpPr>
        <p:spPr>
          <a:xfrm>
            <a:off x="2585250" y="2000925"/>
            <a:ext cx="9271200" cy="49656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US" sz="2800"/>
              <a:t>Seek to Build Trust and Rapport</a:t>
            </a:r>
            <a:endParaRPr sz="2800"/>
          </a:p>
          <a:p>
            <a:pPr marL="914400" lvl="1" indent="-406400" algn="l" rtl="0">
              <a:spcBef>
                <a:spcPts val="0"/>
              </a:spcBef>
              <a:spcAft>
                <a:spcPts val="0"/>
              </a:spcAft>
              <a:buSzPts val="2800"/>
              <a:buChar char="○"/>
            </a:pPr>
            <a:r>
              <a:rPr lang="en-US" sz="2800"/>
              <a:t>We’re not scary</a:t>
            </a:r>
            <a:endParaRPr sz="2800"/>
          </a:p>
          <a:p>
            <a:pPr marL="914400" lvl="1" indent="-406400" algn="l" rtl="0">
              <a:spcBef>
                <a:spcPts val="0"/>
              </a:spcBef>
              <a:spcAft>
                <a:spcPts val="0"/>
              </a:spcAft>
              <a:buSzPts val="2800"/>
              <a:buChar char="○"/>
            </a:pPr>
            <a:r>
              <a:rPr lang="en-US" sz="2800"/>
              <a:t>We want to see you and your department succeed</a:t>
            </a:r>
            <a:endParaRPr sz="2800"/>
          </a:p>
          <a:p>
            <a:pPr marL="457200" lvl="0" indent="-406400" algn="l" rtl="0">
              <a:spcBef>
                <a:spcPts val="0"/>
              </a:spcBef>
              <a:spcAft>
                <a:spcPts val="0"/>
              </a:spcAft>
              <a:buSzPts val="2800"/>
              <a:buChar char="➢"/>
            </a:pPr>
            <a:r>
              <a:rPr lang="en-US" sz="2800"/>
              <a:t>Transparency = More Effective Thought Partner</a:t>
            </a:r>
            <a:endParaRPr sz="2800"/>
          </a:p>
          <a:p>
            <a:pPr marL="457200" lvl="0" indent="-406400" algn="l" rtl="0">
              <a:spcBef>
                <a:spcPts val="0"/>
              </a:spcBef>
              <a:spcAft>
                <a:spcPts val="0"/>
              </a:spcAft>
              <a:buSzPts val="2800"/>
              <a:buChar char="➢"/>
            </a:pPr>
            <a:r>
              <a:rPr lang="en-US" sz="2800"/>
              <a:t>Ask Questions!</a:t>
            </a:r>
            <a:endParaRPr sz="2800"/>
          </a:p>
          <a:p>
            <a:pPr marL="457200" lvl="0" indent="-406400" algn="l" rtl="0">
              <a:spcBef>
                <a:spcPts val="0"/>
              </a:spcBef>
              <a:spcAft>
                <a:spcPts val="0"/>
              </a:spcAft>
              <a:buSzPts val="2800"/>
              <a:buChar char="➢"/>
            </a:pPr>
            <a:r>
              <a:rPr lang="en-US" sz="2800"/>
              <a:t>Proactive vs. Reactive Communication</a:t>
            </a:r>
            <a:endParaRPr sz="2800"/>
          </a:p>
          <a:p>
            <a:pPr marL="457200" lvl="0" indent="-406400" algn="l" rtl="0">
              <a:spcBef>
                <a:spcPts val="0"/>
              </a:spcBef>
              <a:spcAft>
                <a:spcPts val="0"/>
              </a:spcAft>
              <a:buSzPts val="2800"/>
              <a:buChar char="➢"/>
            </a:pPr>
            <a:r>
              <a:rPr lang="en-US" sz="2800"/>
              <a:t>Commit to Ongoing Training</a:t>
            </a:r>
            <a:endParaRPr sz="2800"/>
          </a:p>
          <a:p>
            <a:pPr marL="457200" lvl="0" indent="-406400" algn="l" rtl="0">
              <a:spcBef>
                <a:spcPts val="0"/>
              </a:spcBef>
              <a:spcAft>
                <a:spcPts val="0"/>
              </a:spcAft>
              <a:buSzPts val="2800"/>
              <a:buChar char="➢"/>
            </a:pPr>
            <a:r>
              <a:rPr lang="en-US" sz="2800"/>
              <a:t>Embrace Difficult Conversations/Content</a:t>
            </a:r>
            <a:endParaRPr sz="2800"/>
          </a:p>
          <a:p>
            <a:pPr marL="457200" lvl="0" indent="-406400" algn="l" rtl="0">
              <a:spcBef>
                <a:spcPts val="0"/>
              </a:spcBef>
              <a:spcAft>
                <a:spcPts val="0"/>
              </a:spcAft>
              <a:buSzPts val="2800"/>
              <a:buChar char="➢"/>
            </a:pPr>
            <a:r>
              <a:rPr lang="en-US" sz="2800"/>
              <a:t>Embrace and Model Change </a:t>
            </a:r>
            <a:endParaRPr sz="2800"/>
          </a:p>
          <a:p>
            <a:pPr marL="457200" lvl="0" indent="-406400" algn="l" rtl="0">
              <a:spcBef>
                <a:spcPts val="0"/>
              </a:spcBef>
              <a:spcAft>
                <a:spcPts val="0"/>
              </a:spcAft>
              <a:buSzPts val="2800"/>
              <a:buChar char="➢"/>
            </a:pPr>
            <a:r>
              <a:rPr lang="en-US" sz="2800"/>
              <a:t>Be Willing to Hold Others Accountable</a:t>
            </a:r>
            <a:endParaRPr sz="2800"/>
          </a:p>
          <a:p>
            <a:pPr marL="0" lvl="0" indent="0" algn="l" rtl="0">
              <a:spcBef>
                <a:spcPts val="0"/>
              </a:spcBef>
              <a:spcAft>
                <a:spcPts val="0"/>
              </a:spcAft>
              <a:buNone/>
            </a:pPr>
            <a:endParaRPr sz="28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g1fad4b8bacd_0_111"/>
          <p:cNvSpPr txBox="1"/>
          <p:nvPr/>
        </p:nvSpPr>
        <p:spPr>
          <a:xfrm>
            <a:off x="936325" y="392250"/>
            <a:ext cx="10983000" cy="207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References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US" sz="1200">
                <a:solidFill>
                  <a:schemeClr val="dk1"/>
                </a:solidFill>
              </a:rPr>
              <a:t>Keira A. Cristobal, “Power of Touch: Working with Survivors of Sexual Abuse Within Dance/Movement Therapy,” </a:t>
            </a:r>
            <a:r>
              <a:rPr lang="en-US" sz="1200" i="1">
                <a:solidFill>
                  <a:schemeClr val="dk1"/>
                </a:solidFill>
              </a:rPr>
              <a:t>American Journal of Dance Therapy</a:t>
            </a:r>
            <a:r>
              <a:rPr lang="en-US" sz="1200">
                <a:solidFill>
                  <a:schemeClr val="dk1"/>
                </a:solidFill>
              </a:rPr>
              <a:t>, (2018) 40:68-86.</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rPr>
              <a:t>Miriam Giguere, “Dance Trends: Touch as a Teaching Tool in Dance Class: When and How to Use Tactile Feedback,” </a:t>
            </a:r>
            <a:r>
              <a:rPr lang="en-US" sz="1200" i="1">
                <a:solidFill>
                  <a:schemeClr val="dk1"/>
                </a:solidFill>
              </a:rPr>
              <a:t>Dance Education in Practice</a:t>
            </a:r>
            <a:r>
              <a:rPr lang="en-US" sz="1200">
                <a:solidFill>
                  <a:schemeClr val="dk1"/>
                </a:solidFill>
              </a:rPr>
              <a:t>, (2019) 5:4, 30-32.</a:t>
            </a:r>
            <a:endParaRPr sz="1200">
              <a:solidFill>
                <a:schemeClr val="dk1"/>
              </a:solidFill>
            </a:endParaRPr>
          </a:p>
          <a:p>
            <a:pPr marL="0" lvl="0" indent="0" algn="l" rtl="0">
              <a:lnSpc>
                <a:spcPct val="115000"/>
              </a:lnSpc>
              <a:spcBef>
                <a:spcPts val="0"/>
              </a:spcBef>
              <a:spcAft>
                <a:spcPts val="0"/>
              </a:spcAft>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2"/>
          <p:cNvSpPr txBox="1"/>
          <p:nvPr/>
        </p:nvSpPr>
        <p:spPr>
          <a:xfrm>
            <a:off x="1524000" y="1122363"/>
            <a:ext cx="9144000" cy="2387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8000"/>
              <a:buFont typeface="Oswald"/>
              <a:buNone/>
            </a:pPr>
            <a:endParaRPr sz="8000" b="0" i="0" u="none" strike="noStrike" cap="none">
              <a:solidFill>
                <a:schemeClr val="lt1"/>
              </a:solidFill>
              <a:latin typeface="Oswald"/>
              <a:ea typeface="Oswald"/>
              <a:cs typeface="Oswald"/>
              <a:sym typeface="Oswald"/>
            </a:endParaRPr>
          </a:p>
        </p:txBody>
      </p:sp>
      <p:sp>
        <p:nvSpPr>
          <p:cNvPr id="85" name="Google Shape;85;p2"/>
          <p:cNvSpPr txBo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3600"/>
              <a:buFont typeface="Arial"/>
              <a:buNone/>
            </a:pPr>
            <a:r>
              <a:rPr lang="en-US" sz="3000" b="0" i="0" u="none" strike="noStrike" cap="none">
                <a:solidFill>
                  <a:schemeClr val="lt1"/>
                </a:solidFill>
                <a:latin typeface="Arial"/>
                <a:ea typeface="Arial"/>
                <a:cs typeface="Arial"/>
                <a:sym typeface="Arial"/>
              </a:rPr>
              <a:t>Professor Gretchen Alterowitz</a:t>
            </a:r>
            <a:endParaRPr sz="3000">
              <a:solidFill>
                <a:schemeClr val="lt1"/>
              </a:solidFill>
            </a:endParaRPr>
          </a:p>
          <a:p>
            <a:pPr marL="0" marR="0" lvl="0" indent="0" algn="ctr" rtl="0">
              <a:lnSpc>
                <a:spcPct val="90000"/>
              </a:lnSpc>
              <a:spcBef>
                <a:spcPts val="0"/>
              </a:spcBef>
              <a:spcAft>
                <a:spcPts val="0"/>
              </a:spcAft>
              <a:buClr>
                <a:schemeClr val="lt1"/>
              </a:buClr>
              <a:buSzPts val="3600"/>
              <a:buFont typeface="Arial"/>
              <a:buNone/>
            </a:pPr>
            <a:r>
              <a:rPr lang="en-US" sz="3000">
                <a:solidFill>
                  <a:schemeClr val="lt1"/>
                </a:solidFill>
              </a:rPr>
              <a:t>Dr. Michelle Reinken</a:t>
            </a:r>
            <a:endParaRPr sz="3000">
              <a:solidFill>
                <a:schemeClr val="lt1"/>
              </a:solidFill>
            </a:endParaRPr>
          </a:p>
          <a:p>
            <a:pPr marL="0" marR="0" lvl="0" indent="0" algn="ctr" rtl="0">
              <a:lnSpc>
                <a:spcPct val="90000"/>
              </a:lnSpc>
              <a:spcBef>
                <a:spcPts val="0"/>
              </a:spcBef>
              <a:spcAft>
                <a:spcPts val="0"/>
              </a:spcAft>
              <a:buClr>
                <a:schemeClr val="lt1"/>
              </a:buClr>
              <a:buSzPts val="3600"/>
              <a:buFont typeface="Arial"/>
              <a:buNone/>
            </a:pPr>
            <a:r>
              <a:rPr lang="en-US" sz="3000">
                <a:solidFill>
                  <a:schemeClr val="lt1"/>
                </a:solidFill>
              </a:rPr>
              <a:t>Dr. Joseph Skillen</a:t>
            </a:r>
            <a:endParaRPr sz="3000">
              <a:solidFill>
                <a:schemeClr val="lt1"/>
              </a:solidFill>
            </a:endParaRPr>
          </a:p>
        </p:txBody>
      </p:sp>
      <p:sp>
        <p:nvSpPr>
          <p:cNvPr id="86" name="Google Shape;86;p2"/>
          <p:cNvSpPr txBox="1"/>
          <p:nvPr/>
        </p:nvSpPr>
        <p:spPr>
          <a:xfrm>
            <a:off x="1524000" y="1122363"/>
            <a:ext cx="9144000" cy="2387700"/>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lt1"/>
              </a:buClr>
              <a:buSzPts val="8000"/>
              <a:buFont typeface="Oswald"/>
              <a:buNone/>
            </a:pPr>
            <a:r>
              <a:rPr lang="en-US" sz="4500">
                <a:solidFill>
                  <a:schemeClr val="lt1"/>
                </a:solidFill>
                <a:latin typeface="Oswald"/>
                <a:ea typeface="Oswald"/>
                <a:cs typeface="Oswald"/>
                <a:sym typeface="Oswald"/>
              </a:rPr>
              <a:t>Why so Touchy? </a:t>
            </a:r>
            <a:br>
              <a:rPr lang="en-US" sz="4500">
                <a:solidFill>
                  <a:schemeClr val="lt1"/>
                </a:solidFill>
                <a:latin typeface="Oswald"/>
                <a:ea typeface="Oswald"/>
                <a:cs typeface="Oswald"/>
                <a:sym typeface="Oswald"/>
              </a:rPr>
            </a:br>
            <a:r>
              <a:rPr lang="en-US" sz="4500">
                <a:solidFill>
                  <a:schemeClr val="lt1"/>
                </a:solidFill>
                <a:latin typeface="Oswald"/>
                <a:ea typeface="Oswald"/>
                <a:cs typeface="Oswald"/>
                <a:sym typeface="Oswald"/>
              </a:rPr>
              <a:t>Navigating the Necessity of Physical Touch </a:t>
            </a:r>
            <a:br>
              <a:rPr lang="en-US" sz="4500">
                <a:solidFill>
                  <a:schemeClr val="lt1"/>
                </a:solidFill>
                <a:latin typeface="Oswald"/>
                <a:ea typeface="Oswald"/>
                <a:cs typeface="Oswald"/>
                <a:sym typeface="Oswald"/>
              </a:rPr>
            </a:br>
            <a:r>
              <a:rPr lang="en-US" sz="4500">
                <a:solidFill>
                  <a:schemeClr val="lt1"/>
                </a:solidFill>
                <a:latin typeface="Oswald"/>
                <a:ea typeface="Oswald"/>
                <a:cs typeface="Oswald"/>
                <a:sym typeface="Oswald"/>
              </a:rPr>
              <a:t>in the Performing Arts</a:t>
            </a:r>
            <a:endParaRPr sz="4500">
              <a:solidFill>
                <a:schemeClr val="lt1"/>
              </a:solidFill>
              <a:latin typeface="Oswald"/>
              <a:ea typeface="Oswald"/>
              <a:cs typeface="Oswald"/>
              <a:sym typeface="Oswald"/>
            </a:endParaRPr>
          </a:p>
        </p:txBody>
      </p:sp>
    </p:spTree>
    <p:extLst>
      <p:ext uri="{BB962C8B-B14F-4D97-AF65-F5344CB8AC3E}">
        <p14:creationId xmlns:p14="http://schemas.microsoft.com/office/powerpoint/2010/main" val="2952990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g1fad4b8bacd_0_210"/>
          <p:cNvSpPr txBox="1">
            <a:spLocks noGrp="1"/>
          </p:cNvSpPr>
          <p:nvPr>
            <p:ph type="ctrTitle"/>
          </p:nvPr>
        </p:nvSpPr>
        <p:spPr>
          <a:xfrm>
            <a:off x="831700" y="1018250"/>
            <a:ext cx="10851300" cy="5399400"/>
          </a:xfrm>
          <a:prstGeom prst="rect">
            <a:avLst/>
          </a:prstGeom>
          <a:noFill/>
          <a:ln>
            <a:noFill/>
          </a:ln>
        </p:spPr>
        <p:txBody>
          <a:bodyPr spcFirstLastPara="1" wrap="square" lIns="121900" tIns="121900" rIns="121900" bIns="121900" anchor="ctr" anchorCtr="0">
            <a:normAutofit/>
          </a:bodyPr>
          <a:lstStyle/>
          <a:p>
            <a:pPr marL="0" lvl="0" indent="0" algn="ctr" rtl="0">
              <a:lnSpc>
                <a:spcPct val="100000"/>
              </a:lnSpc>
              <a:spcBef>
                <a:spcPts val="0"/>
              </a:spcBef>
              <a:spcAft>
                <a:spcPts val="0"/>
              </a:spcAft>
              <a:buSzPts val="6900"/>
              <a:buNone/>
            </a:pPr>
            <a:r>
              <a:rPr lang="en-US" sz="4500">
                <a:solidFill>
                  <a:srgbClr val="005035"/>
                </a:solidFill>
                <a:latin typeface="Arial"/>
                <a:ea typeface="Arial"/>
                <a:cs typeface="Arial"/>
                <a:sym typeface="Arial"/>
              </a:rPr>
              <a:t>This session shares two performing arts chairpersons’ experience with providing workshops with an Intimacy Coordinator to faculty and students. </a:t>
            </a:r>
            <a:endParaRPr sz="4500">
              <a:solidFill>
                <a:srgbClr val="005035"/>
              </a:solidFill>
              <a:latin typeface="Arial"/>
              <a:ea typeface="Arial"/>
              <a:cs typeface="Arial"/>
              <a:sym typeface="Arial"/>
            </a:endParaRPr>
          </a:p>
        </p:txBody>
      </p:sp>
    </p:spTree>
    <p:extLst>
      <p:ext uri="{BB962C8B-B14F-4D97-AF65-F5344CB8AC3E}">
        <p14:creationId xmlns:p14="http://schemas.microsoft.com/office/powerpoint/2010/main" val="166500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g2033f98807f_0_0"/>
          <p:cNvSpPr txBox="1">
            <a:spLocks noGrp="1"/>
          </p:cNvSpPr>
          <p:nvPr>
            <p:ph type="ctrTitle"/>
          </p:nvPr>
        </p:nvSpPr>
        <p:spPr>
          <a:xfrm>
            <a:off x="1524000" y="1018249"/>
            <a:ext cx="9144000" cy="5399400"/>
          </a:xfrm>
          <a:prstGeom prst="rect">
            <a:avLst/>
          </a:prstGeom>
          <a:noFill/>
          <a:ln>
            <a:noFill/>
          </a:ln>
        </p:spPr>
        <p:txBody>
          <a:bodyPr spcFirstLastPara="1" wrap="square" lIns="121900" tIns="121900" rIns="121900" bIns="121900" anchor="ctr" anchorCtr="0">
            <a:normAutofit/>
          </a:bodyPr>
          <a:lstStyle/>
          <a:p>
            <a:pPr marL="0" lvl="0" indent="0" algn="ctr" rtl="0">
              <a:lnSpc>
                <a:spcPct val="100000"/>
              </a:lnSpc>
              <a:spcBef>
                <a:spcPts val="0"/>
              </a:spcBef>
              <a:spcAft>
                <a:spcPts val="0"/>
              </a:spcAft>
              <a:buSzPts val="6900"/>
              <a:buNone/>
            </a:pPr>
            <a:r>
              <a:rPr lang="en-US" sz="3000" b="1">
                <a:solidFill>
                  <a:srgbClr val="101820"/>
                </a:solidFill>
                <a:latin typeface="Arial"/>
                <a:ea typeface="Arial"/>
                <a:cs typeface="Arial"/>
                <a:sym typeface="Arial"/>
              </a:rPr>
              <a:t>Performing Arts within Higher Education institutions</a:t>
            </a:r>
            <a:endParaRPr sz="3000">
              <a:solidFill>
                <a:srgbClr val="101820"/>
              </a:solidFill>
              <a:latin typeface="Arial"/>
              <a:ea typeface="Arial"/>
              <a:cs typeface="Arial"/>
              <a:sym typeface="Arial"/>
            </a:endParaRPr>
          </a:p>
          <a:p>
            <a:pPr marL="0" lvl="0" indent="0" algn="ctr" rtl="0">
              <a:lnSpc>
                <a:spcPct val="100000"/>
              </a:lnSpc>
              <a:spcBef>
                <a:spcPts val="0"/>
              </a:spcBef>
              <a:spcAft>
                <a:spcPts val="0"/>
              </a:spcAft>
              <a:buSzPts val="6900"/>
              <a:buNone/>
            </a:pPr>
            <a:endParaRPr sz="3000">
              <a:solidFill>
                <a:srgbClr val="101820"/>
              </a:solidFill>
              <a:latin typeface="Arial"/>
              <a:ea typeface="Arial"/>
              <a:cs typeface="Arial"/>
              <a:sym typeface="Arial"/>
            </a:endParaRPr>
          </a:p>
          <a:p>
            <a:pPr marL="0" lvl="0" indent="0" algn="ctr" rtl="0">
              <a:lnSpc>
                <a:spcPct val="100000"/>
              </a:lnSpc>
              <a:spcBef>
                <a:spcPts val="0"/>
              </a:spcBef>
              <a:spcAft>
                <a:spcPts val="0"/>
              </a:spcAft>
              <a:buSzPts val="6900"/>
              <a:buNone/>
            </a:pPr>
            <a:r>
              <a:rPr lang="en-US" sz="3000">
                <a:solidFill>
                  <a:srgbClr val="101820"/>
                </a:solidFill>
                <a:latin typeface="Arial"/>
                <a:ea typeface="Arial"/>
                <a:cs typeface="Arial"/>
                <a:sym typeface="Arial"/>
              </a:rPr>
              <a:t>Balancing discipline-specific needs and practices with university life, policies, and procedures.</a:t>
            </a:r>
            <a:endParaRPr sz="3000">
              <a:solidFill>
                <a:srgbClr val="101820"/>
              </a:solidFill>
              <a:latin typeface="Arial"/>
              <a:ea typeface="Arial"/>
              <a:cs typeface="Arial"/>
              <a:sym typeface="Arial"/>
            </a:endParaRPr>
          </a:p>
        </p:txBody>
      </p:sp>
    </p:spTree>
    <p:extLst>
      <p:ext uri="{BB962C8B-B14F-4D97-AF65-F5344CB8AC3E}">
        <p14:creationId xmlns:p14="http://schemas.microsoft.com/office/powerpoint/2010/main" val="3739158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g1fad4b8bacd_0_107"/>
          <p:cNvSpPr txBox="1">
            <a:spLocks noGrp="1"/>
          </p:cNvSpPr>
          <p:nvPr>
            <p:ph type="title"/>
          </p:nvPr>
        </p:nvSpPr>
        <p:spPr>
          <a:xfrm>
            <a:off x="839800" y="987425"/>
            <a:ext cx="3932100" cy="1070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2500">
                <a:solidFill>
                  <a:srgbClr val="101820"/>
                </a:solidFill>
                <a:latin typeface="Arial"/>
                <a:ea typeface="Arial"/>
                <a:cs typeface="Arial"/>
                <a:sym typeface="Arial"/>
              </a:rPr>
              <a:t>Tactile cueing as a pedagogical tool in dance</a:t>
            </a:r>
            <a:endParaRPr sz="2500">
              <a:solidFill>
                <a:srgbClr val="101820"/>
              </a:solidFill>
              <a:latin typeface="Arial"/>
              <a:ea typeface="Arial"/>
              <a:cs typeface="Arial"/>
              <a:sym typeface="Arial"/>
            </a:endParaRPr>
          </a:p>
        </p:txBody>
      </p:sp>
      <p:sp>
        <p:nvSpPr>
          <p:cNvPr id="102" name="Google Shape;102;g1fad4b8bacd_0_107"/>
          <p:cNvSpPr txBox="1">
            <a:spLocks noGrp="1"/>
          </p:cNvSpPr>
          <p:nvPr>
            <p:ph type="body" idx="1"/>
          </p:nvPr>
        </p:nvSpPr>
        <p:spPr>
          <a:xfrm>
            <a:off x="5208488" y="1341725"/>
            <a:ext cx="6172200" cy="48735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endParaRPr sz="2500">
              <a:solidFill>
                <a:srgbClr val="101820"/>
              </a:solidFill>
              <a:latin typeface="Arial"/>
              <a:ea typeface="Arial"/>
              <a:cs typeface="Arial"/>
              <a:sym typeface="Arial"/>
            </a:endParaRPr>
          </a:p>
          <a:p>
            <a:pPr marL="0" lvl="0" indent="0" algn="l" rtl="0">
              <a:lnSpc>
                <a:spcPct val="115000"/>
              </a:lnSpc>
              <a:spcBef>
                <a:spcPts val="0"/>
              </a:spcBef>
              <a:spcAft>
                <a:spcPts val="0"/>
              </a:spcAft>
              <a:buNone/>
            </a:pPr>
            <a:r>
              <a:rPr lang="en-US" sz="2500">
                <a:solidFill>
                  <a:srgbClr val="101820"/>
                </a:solidFill>
                <a:latin typeface="Arial"/>
                <a:ea typeface="Arial"/>
                <a:cs typeface="Arial"/>
                <a:sym typeface="Arial"/>
              </a:rPr>
              <a:t>“Instructors should also realize that the use of touch is part of their dynamic relationship with their students. A forceful or unwanted touch reinforces the idea that the teacher is in charge of the student’s body, that the student does not have autonomy over his or her own physicality. This is why consent from the student is such an important element of using touch.” (Giguere, 2019)</a:t>
            </a:r>
            <a:endParaRPr sz="2500">
              <a:solidFill>
                <a:srgbClr val="101820"/>
              </a:solidFill>
              <a:latin typeface="Arial"/>
              <a:ea typeface="Arial"/>
              <a:cs typeface="Arial"/>
              <a:sym typeface="Arial"/>
            </a:endParaRPr>
          </a:p>
          <a:p>
            <a:pPr marL="0" lvl="0" indent="0" algn="l" rtl="0">
              <a:spcBef>
                <a:spcPts val="1000"/>
              </a:spcBef>
              <a:spcAft>
                <a:spcPts val="0"/>
              </a:spcAft>
              <a:buNone/>
            </a:pPr>
            <a:endParaRPr>
              <a:solidFill>
                <a:srgbClr val="101820"/>
              </a:solidFill>
            </a:endParaRPr>
          </a:p>
        </p:txBody>
      </p:sp>
      <p:sp>
        <p:nvSpPr>
          <p:cNvPr id="103" name="Google Shape;103;g1fad4b8bacd_0_107"/>
          <p:cNvSpPr txBox="1">
            <a:spLocks noGrp="1"/>
          </p:cNvSpPr>
          <p:nvPr>
            <p:ph type="body" idx="2"/>
          </p:nvPr>
        </p:nvSpPr>
        <p:spPr>
          <a:xfrm>
            <a:off x="839788" y="2285150"/>
            <a:ext cx="3932100" cy="3811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rgbClr val="101820"/>
                </a:solidFill>
                <a:latin typeface="Arial"/>
                <a:ea typeface="Arial"/>
                <a:cs typeface="Arial"/>
                <a:sym typeface="Arial"/>
              </a:rPr>
              <a:t>Pros:</a:t>
            </a:r>
            <a:endParaRPr>
              <a:solidFill>
                <a:srgbClr val="101820"/>
              </a:solidFill>
              <a:latin typeface="Arial"/>
              <a:ea typeface="Arial"/>
              <a:cs typeface="Arial"/>
              <a:sym typeface="Arial"/>
            </a:endParaRPr>
          </a:p>
          <a:p>
            <a:pPr marL="457200" lvl="0" indent="-330200" algn="l" rtl="0">
              <a:spcBef>
                <a:spcPts val="1000"/>
              </a:spcBef>
              <a:spcAft>
                <a:spcPts val="0"/>
              </a:spcAft>
              <a:buSzPts val="1600"/>
              <a:buFont typeface="Arial"/>
              <a:buChar char="●"/>
            </a:pPr>
            <a:r>
              <a:rPr lang="en-US">
                <a:solidFill>
                  <a:srgbClr val="101820"/>
                </a:solidFill>
                <a:latin typeface="Arial"/>
                <a:ea typeface="Arial"/>
                <a:cs typeface="Arial"/>
                <a:sym typeface="Arial"/>
              </a:rPr>
              <a:t>build awareness of alignment, movement</a:t>
            </a:r>
            <a:endParaRPr>
              <a:solidFill>
                <a:srgbClr val="101820"/>
              </a:solidFill>
              <a:latin typeface="Arial"/>
              <a:ea typeface="Arial"/>
              <a:cs typeface="Arial"/>
              <a:sym typeface="Arial"/>
            </a:endParaRPr>
          </a:p>
          <a:p>
            <a:pPr marL="457200" lvl="0" indent="-330200" algn="l" rtl="0">
              <a:spcBef>
                <a:spcPts val="0"/>
              </a:spcBef>
              <a:spcAft>
                <a:spcPts val="0"/>
              </a:spcAft>
              <a:buSzPts val="1600"/>
              <a:buFont typeface="Arial"/>
              <a:buChar char="●"/>
            </a:pPr>
            <a:r>
              <a:rPr lang="en-US">
                <a:solidFill>
                  <a:srgbClr val="101820"/>
                </a:solidFill>
                <a:latin typeface="Arial"/>
                <a:ea typeface="Arial"/>
                <a:cs typeface="Arial"/>
                <a:sym typeface="Arial"/>
              </a:rPr>
              <a:t>guide repatterning and recovery from injury</a:t>
            </a:r>
            <a:endParaRPr>
              <a:solidFill>
                <a:srgbClr val="101820"/>
              </a:solidFill>
              <a:latin typeface="Arial"/>
              <a:ea typeface="Arial"/>
              <a:cs typeface="Arial"/>
              <a:sym typeface="Arial"/>
            </a:endParaRPr>
          </a:p>
          <a:p>
            <a:pPr marL="457200" lvl="0" indent="-330200" algn="l" rtl="0">
              <a:spcBef>
                <a:spcPts val="0"/>
              </a:spcBef>
              <a:spcAft>
                <a:spcPts val="0"/>
              </a:spcAft>
              <a:buSzPts val="1600"/>
              <a:buFont typeface="Arial"/>
              <a:buChar char="●"/>
            </a:pPr>
            <a:r>
              <a:rPr lang="en-US">
                <a:solidFill>
                  <a:srgbClr val="101820"/>
                </a:solidFill>
                <a:latin typeface="Arial"/>
                <a:ea typeface="Arial"/>
                <a:cs typeface="Arial"/>
                <a:sym typeface="Arial"/>
              </a:rPr>
              <a:t>support learning new movements </a:t>
            </a:r>
            <a:endParaRPr>
              <a:solidFill>
                <a:srgbClr val="101820"/>
              </a:solidFill>
              <a:latin typeface="Arial"/>
              <a:ea typeface="Arial"/>
              <a:cs typeface="Arial"/>
              <a:sym typeface="Arial"/>
            </a:endParaRPr>
          </a:p>
          <a:p>
            <a:pPr marL="0" lvl="0" indent="0" algn="l" rtl="0">
              <a:spcBef>
                <a:spcPts val="1000"/>
              </a:spcBef>
              <a:spcAft>
                <a:spcPts val="0"/>
              </a:spcAft>
              <a:buNone/>
            </a:pPr>
            <a:endParaRPr>
              <a:solidFill>
                <a:srgbClr val="101820"/>
              </a:solidFill>
              <a:latin typeface="Arial"/>
              <a:ea typeface="Arial"/>
              <a:cs typeface="Arial"/>
              <a:sym typeface="Arial"/>
            </a:endParaRPr>
          </a:p>
          <a:p>
            <a:pPr marL="0" lvl="0" indent="0" algn="l" rtl="0">
              <a:spcBef>
                <a:spcPts val="1000"/>
              </a:spcBef>
              <a:spcAft>
                <a:spcPts val="0"/>
              </a:spcAft>
              <a:buNone/>
            </a:pPr>
            <a:r>
              <a:rPr lang="en-US">
                <a:solidFill>
                  <a:srgbClr val="101820"/>
                </a:solidFill>
                <a:latin typeface="Arial"/>
                <a:ea typeface="Arial"/>
                <a:cs typeface="Arial"/>
                <a:sym typeface="Arial"/>
              </a:rPr>
              <a:t>Cons:</a:t>
            </a:r>
            <a:endParaRPr>
              <a:solidFill>
                <a:srgbClr val="101820"/>
              </a:solidFill>
              <a:latin typeface="Arial"/>
              <a:ea typeface="Arial"/>
              <a:cs typeface="Arial"/>
              <a:sym typeface="Arial"/>
            </a:endParaRPr>
          </a:p>
          <a:p>
            <a:pPr marL="457200" lvl="0" indent="-330200" algn="l" rtl="0">
              <a:spcBef>
                <a:spcPts val="1000"/>
              </a:spcBef>
              <a:spcAft>
                <a:spcPts val="0"/>
              </a:spcAft>
              <a:buClr>
                <a:srgbClr val="101820"/>
              </a:buClr>
              <a:buSzPts val="1600"/>
              <a:buFont typeface="Arial"/>
              <a:buChar char="●"/>
            </a:pPr>
            <a:r>
              <a:rPr lang="en-US">
                <a:solidFill>
                  <a:srgbClr val="101820"/>
                </a:solidFill>
                <a:latin typeface="Arial"/>
                <a:ea typeface="Arial"/>
                <a:cs typeface="Arial"/>
                <a:sym typeface="Arial"/>
              </a:rPr>
              <a:t>can force students’ bodies</a:t>
            </a:r>
            <a:endParaRPr>
              <a:solidFill>
                <a:srgbClr val="101820"/>
              </a:solidFill>
              <a:latin typeface="Arial"/>
              <a:ea typeface="Arial"/>
              <a:cs typeface="Arial"/>
              <a:sym typeface="Arial"/>
            </a:endParaRPr>
          </a:p>
          <a:p>
            <a:pPr marL="457200" lvl="0" indent="-330200" algn="l" rtl="0">
              <a:spcBef>
                <a:spcPts val="0"/>
              </a:spcBef>
              <a:spcAft>
                <a:spcPts val="0"/>
              </a:spcAft>
              <a:buClr>
                <a:srgbClr val="101820"/>
              </a:buClr>
              <a:buSzPts val="1600"/>
              <a:buFont typeface="Arial"/>
              <a:buChar char="●"/>
            </a:pPr>
            <a:r>
              <a:rPr lang="en-US">
                <a:solidFill>
                  <a:srgbClr val="101820"/>
                </a:solidFill>
                <a:latin typeface="Arial"/>
                <a:ea typeface="Arial"/>
                <a:cs typeface="Arial"/>
                <a:sym typeface="Arial"/>
              </a:rPr>
              <a:t>can trigger trauma </a:t>
            </a:r>
            <a:endParaRPr>
              <a:solidFill>
                <a:srgbClr val="101820"/>
              </a:solidFill>
              <a:latin typeface="Arial"/>
              <a:ea typeface="Arial"/>
              <a:cs typeface="Arial"/>
              <a:sym typeface="Arial"/>
            </a:endParaRPr>
          </a:p>
          <a:p>
            <a:pPr marL="457200" lvl="0" indent="-330200" algn="l" rtl="0">
              <a:spcBef>
                <a:spcPts val="0"/>
              </a:spcBef>
              <a:spcAft>
                <a:spcPts val="0"/>
              </a:spcAft>
              <a:buClr>
                <a:srgbClr val="101820"/>
              </a:buClr>
              <a:buSzPts val="1600"/>
              <a:buFont typeface="Arial"/>
              <a:buChar char="●"/>
            </a:pPr>
            <a:r>
              <a:rPr lang="en-US">
                <a:solidFill>
                  <a:srgbClr val="101820"/>
                </a:solidFill>
                <a:latin typeface="Arial"/>
                <a:ea typeface="Arial"/>
                <a:cs typeface="Arial"/>
                <a:sym typeface="Arial"/>
              </a:rPr>
              <a:t>can reinforce power dynamics</a:t>
            </a:r>
            <a:endParaRPr>
              <a:solidFill>
                <a:srgbClr val="101820"/>
              </a:solidFill>
              <a:latin typeface="Arial"/>
              <a:ea typeface="Arial"/>
              <a:cs typeface="Arial"/>
              <a:sym typeface="Arial"/>
            </a:endParaRPr>
          </a:p>
        </p:txBody>
      </p:sp>
    </p:spTree>
    <p:extLst>
      <p:ext uri="{BB962C8B-B14F-4D97-AF65-F5344CB8AC3E}">
        <p14:creationId xmlns:p14="http://schemas.microsoft.com/office/powerpoint/2010/main" val="331474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g1fad4b8bacd_0_107"/>
          <p:cNvSpPr txBox="1">
            <a:spLocks noGrp="1"/>
          </p:cNvSpPr>
          <p:nvPr>
            <p:ph type="title"/>
          </p:nvPr>
        </p:nvSpPr>
        <p:spPr>
          <a:xfrm>
            <a:off x="839800" y="987425"/>
            <a:ext cx="3932100" cy="1070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2500">
                <a:solidFill>
                  <a:srgbClr val="101820"/>
                </a:solidFill>
                <a:latin typeface="Arial"/>
                <a:ea typeface="Arial"/>
                <a:cs typeface="Arial"/>
                <a:sym typeface="Arial"/>
              </a:rPr>
              <a:t>Tactile cueing as a pedagogical tool in dance</a:t>
            </a:r>
            <a:endParaRPr sz="2500">
              <a:solidFill>
                <a:srgbClr val="101820"/>
              </a:solidFill>
              <a:latin typeface="Arial"/>
              <a:ea typeface="Arial"/>
              <a:cs typeface="Arial"/>
              <a:sym typeface="Arial"/>
            </a:endParaRPr>
          </a:p>
        </p:txBody>
      </p:sp>
      <p:sp>
        <p:nvSpPr>
          <p:cNvPr id="102" name="Google Shape;102;g1fad4b8bacd_0_107"/>
          <p:cNvSpPr txBox="1">
            <a:spLocks noGrp="1"/>
          </p:cNvSpPr>
          <p:nvPr>
            <p:ph type="body" idx="1"/>
          </p:nvPr>
        </p:nvSpPr>
        <p:spPr>
          <a:xfrm>
            <a:off x="5208488" y="1341725"/>
            <a:ext cx="6172200" cy="48735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endParaRPr sz="2500" dirty="0">
              <a:solidFill>
                <a:srgbClr val="101820"/>
              </a:solidFill>
              <a:latin typeface="Arial"/>
              <a:ea typeface="Arial"/>
              <a:cs typeface="Arial"/>
              <a:sym typeface="Arial"/>
            </a:endParaRPr>
          </a:p>
          <a:p>
            <a:pPr marL="0" lvl="0" indent="0" algn="l" rtl="0">
              <a:lnSpc>
                <a:spcPct val="115000"/>
              </a:lnSpc>
              <a:spcBef>
                <a:spcPts val="0"/>
              </a:spcBef>
              <a:spcAft>
                <a:spcPts val="0"/>
              </a:spcAft>
              <a:buNone/>
            </a:pPr>
            <a:r>
              <a:rPr lang="en-US" sz="2500" dirty="0">
                <a:solidFill>
                  <a:srgbClr val="101820"/>
                </a:solidFill>
                <a:latin typeface="Arial"/>
                <a:ea typeface="Arial"/>
                <a:cs typeface="Arial"/>
                <a:sym typeface="Arial"/>
              </a:rPr>
              <a:t>“Instructors should also realize that the use of touch is part of their dynamic relationship with their students. </a:t>
            </a:r>
            <a:r>
              <a:rPr lang="en-US" sz="2500">
                <a:solidFill>
                  <a:srgbClr val="101820"/>
                </a:solidFill>
                <a:latin typeface="Arial"/>
                <a:ea typeface="Arial"/>
                <a:cs typeface="Arial"/>
                <a:sym typeface="Arial"/>
              </a:rPr>
              <a:t>A forceful or unwanted touch reinforces the idea that the teacher is in charge of the student’s body, that the student does not have autonomy over his or her own physicality. </a:t>
            </a:r>
            <a:r>
              <a:rPr lang="en-US" sz="2500" dirty="0">
                <a:solidFill>
                  <a:srgbClr val="101820"/>
                </a:solidFill>
                <a:latin typeface="Arial"/>
                <a:ea typeface="Arial"/>
                <a:cs typeface="Arial"/>
                <a:sym typeface="Arial"/>
              </a:rPr>
              <a:t>This is why consent from the student is such an important element of using touch.” (</a:t>
            </a:r>
            <a:r>
              <a:rPr lang="en-US" sz="2500" dirty="0" err="1">
                <a:solidFill>
                  <a:srgbClr val="101820"/>
                </a:solidFill>
                <a:latin typeface="Arial"/>
                <a:ea typeface="Arial"/>
                <a:cs typeface="Arial"/>
                <a:sym typeface="Arial"/>
              </a:rPr>
              <a:t>Giguere</a:t>
            </a:r>
            <a:r>
              <a:rPr lang="en-US" sz="2500" dirty="0">
                <a:solidFill>
                  <a:srgbClr val="101820"/>
                </a:solidFill>
                <a:latin typeface="Arial"/>
                <a:ea typeface="Arial"/>
                <a:cs typeface="Arial"/>
                <a:sym typeface="Arial"/>
              </a:rPr>
              <a:t>, 2019)</a:t>
            </a:r>
            <a:endParaRPr sz="2500" dirty="0">
              <a:solidFill>
                <a:srgbClr val="101820"/>
              </a:solidFill>
              <a:latin typeface="Arial"/>
              <a:ea typeface="Arial"/>
              <a:cs typeface="Arial"/>
              <a:sym typeface="Arial"/>
            </a:endParaRPr>
          </a:p>
          <a:p>
            <a:pPr marL="0" lvl="0" indent="0" algn="l" rtl="0">
              <a:spcBef>
                <a:spcPts val="1000"/>
              </a:spcBef>
              <a:spcAft>
                <a:spcPts val="0"/>
              </a:spcAft>
              <a:buNone/>
            </a:pPr>
            <a:endParaRPr dirty="0">
              <a:solidFill>
                <a:srgbClr val="101820"/>
              </a:solidFill>
            </a:endParaRPr>
          </a:p>
        </p:txBody>
      </p:sp>
      <p:sp>
        <p:nvSpPr>
          <p:cNvPr id="103" name="Google Shape;103;g1fad4b8bacd_0_107"/>
          <p:cNvSpPr txBox="1">
            <a:spLocks noGrp="1"/>
          </p:cNvSpPr>
          <p:nvPr>
            <p:ph type="body" idx="2"/>
          </p:nvPr>
        </p:nvSpPr>
        <p:spPr>
          <a:xfrm>
            <a:off x="839788" y="2285150"/>
            <a:ext cx="3932100" cy="3811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rgbClr val="101820"/>
                </a:solidFill>
                <a:latin typeface="Arial"/>
                <a:ea typeface="Arial"/>
                <a:cs typeface="Arial"/>
                <a:sym typeface="Arial"/>
              </a:rPr>
              <a:t>Pros:</a:t>
            </a:r>
            <a:endParaRPr>
              <a:solidFill>
                <a:srgbClr val="101820"/>
              </a:solidFill>
              <a:latin typeface="Arial"/>
              <a:ea typeface="Arial"/>
              <a:cs typeface="Arial"/>
              <a:sym typeface="Arial"/>
            </a:endParaRPr>
          </a:p>
          <a:p>
            <a:pPr marL="457200" lvl="0" indent="-330200" algn="l" rtl="0">
              <a:spcBef>
                <a:spcPts val="1000"/>
              </a:spcBef>
              <a:spcAft>
                <a:spcPts val="0"/>
              </a:spcAft>
              <a:buSzPts val="1600"/>
              <a:buFont typeface="Arial"/>
              <a:buChar char="●"/>
            </a:pPr>
            <a:r>
              <a:rPr lang="en-US">
                <a:solidFill>
                  <a:srgbClr val="101820"/>
                </a:solidFill>
                <a:latin typeface="Arial"/>
                <a:ea typeface="Arial"/>
                <a:cs typeface="Arial"/>
                <a:sym typeface="Arial"/>
              </a:rPr>
              <a:t>build awareness of alignment, movement</a:t>
            </a:r>
            <a:endParaRPr>
              <a:solidFill>
                <a:srgbClr val="101820"/>
              </a:solidFill>
              <a:latin typeface="Arial"/>
              <a:ea typeface="Arial"/>
              <a:cs typeface="Arial"/>
              <a:sym typeface="Arial"/>
            </a:endParaRPr>
          </a:p>
          <a:p>
            <a:pPr marL="457200" lvl="0" indent="-330200" algn="l" rtl="0">
              <a:spcBef>
                <a:spcPts val="0"/>
              </a:spcBef>
              <a:spcAft>
                <a:spcPts val="0"/>
              </a:spcAft>
              <a:buSzPts val="1600"/>
              <a:buFont typeface="Arial"/>
              <a:buChar char="●"/>
            </a:pPr>
            <a:r>
              <a:rPr lang="en-US">
                <a:solidFill>
                  <a:srgbClr val="101820"/>
                </a:solidFill>
                <a:latin typeface="Arial"/>
                <a:ea typeface="Arial"/>
                <a:cs typeface="Arial"/>
                <a:sym typeface="Arial"/>
              </a:rPr>
              <a:t>guide repatterning and recovery from injury</a:t>
            </a:r>
            <a:endParaRPr>
              <a:solidFill>
                <a:srgbClr val="101820"/>
              </a:solidFill>
              <a:latin typeface="Arial"/>
              <a:ea typeface="Arial"/>
              <a:cs typeface="Arial"/>
              <a:sym typeface="Arial"/>
            </a:endParaRPr>
          </a:p>
          <a:p>
            <a:pPr marL="457200" lvl="0" indent="-330200" algn="l" rtl="0">
              <a:spcBef>
                <a:spcPts val="0"/>
              </a:spcBef>
              <a:spcAft>
                <a:spcPts val="0"/>
              </a:spcAft>
              <a:buSzPts val="1600"/>
              <a:buFont typeface="Arial"/>
              <a:buChar char="●"/>
            </a:pPr>
            <a:r>
              <a:rPr lang="en-US">
                <a:solidFill>
                  <a:srgbClr val="101820"/>
                </a:solidFill>
                <a:latin typeface="Arial"/>
                <a:ea typeface="Arial"/>
                <a:cs typeface="Arial"/>
                <a:sym typeface="Arial"/>
              </a:rPr>
              <a:t>support learning new movements </a:t>
            </a:r>
            <a:endParaRPr>
              <a:solidFill>
                <a:srgbClr val="101820"/>
              </a:solidFill>
              <a:latin typeface="Arial"/>
              <a:ea typeface="Arial"/>
              <a:cs typeface="Arial"/>
              <a:sym typeface="Arial"/>
            </a:endParaRPr>
          </a:p>
          <a:p>
            <a:pPr marL="0" lvl="0" indent="0" algn="l" rtl="0">
              <a:spcBef>
                <a:spcPts val="1000"/>
              </a:spcBef>
              <a:spcAft>
                <a:spcPts val="0"/>
              </a:spcAft>
              <a:buNone/>
            </a:pPr>
            <a:endParaRPr>
              <a:solidFill>
                <a:srgbClr val="101820"/>
              </a:solidFill>
              <a:latin typeface="Arial"/>
              <a:ea typeface="Arial"/>
              <a:cs typeface="Arial"/>
              <a:sym typeface="Arial"/>
            </a:endParaRPr>
          </a:p>
          <a:p>
            <a:pPr marL="0" lvl="0" indent="0" algn="l" rtl="0">
              <a:spcBef>
                <a:spcPts val="1000"/>
              </a:spcBef>
              <a:spcAft>
                <a:spcPts val="0"/>
              </a:spcAft>
              <a:buNone/>
            </a:pPr>
            <a:r>
              <a:rPr lang="en-US">
                <a:solidFill>
                  <a:srgbClr val="101820"/>
                </a:solidFill>
                <a:latin typeface="Arial"/>
                <a:ea typeface="Arial"/>
                <a:cs typeface="Arial"/>
                <a:sym typeface="Arial"/>
              </a:rPr>
              <a:t>Cons:</a:t>
            </a:r>
            <a:endParaRPr>
              <a:solidFill>
                <a:srgbClr val="101820"/>
              </a:solidFill>
              <a:latin typeface="Arial"/>
              <a:ea typeface="Arial"/>
              <a:cs typeface="Arial"/>
              <a:sym typeface="Arial"/>
            </a:endParaRPr>
          </a:p>
          <a:p>
            <a:pPr marL="457200" lvl="0" indent="-330200" algn="l" rtl="0">
              <a:spcBef>
                <a:spcPts val="1000"/>
              </a:spcBef>
              <a:spcAft>
                <a:spcPts val="0"/>
              </a:spcAft>
              <a:buClr>
                <a:srgbClr val="101820"/>
              </a:buClr>
              <a:buSzPts val="1600"/>
              <a:buFont typeface="Arial"/>
              <a:buChar char="●"/>
            </a:pPr>
            <a:r>
              <a:rPr lang="en-US">
                <a:solidFill>
                  <a:srgbClr val="101820"/>
                </a:solidFill>
                <a:latin typeface="Arial"/>
                <a:ea typeface="Arial"/>
                <a:cs typeface="Arial"/>
                <a:sym typeface="Arial"/>
              </a:rPr>
              <a:t>can force students’ bodies</a:t>
            </a:r>
            <a:endParaRPr>
              <a:solidFill>
                <a:srgbClr val="101820"/>
              </a:solidFill>
              <a:latin typeface="Arial"/>
              <a:ea typeface="Arial"/>
              <a:cs typeface="Arial"/>
              <a:sym typeface="Arial"/>
            </a:endParaRPr>
          </a:p>
          <a:p>
            <a:pPr marL="457200" lvl="0" indent="-330200" algn="l" rtl="0">
              <a:spcBef>
                <a:spcPts val="0"/>
              </a:spcBef>
              <a:spcAft>
                <a:spcPts val="0"/>
              </a:spcAft>
              <a:buClr>
                <a:srgbClr val="101820"/>
              </a:buClr>
              <a:buSzPts val="1600"/>
              <a:buFont typeface="Arial"/>
              <a:buChar char="●"/>
            </a:pPr>
            <a:r>
              <a:rPr lang="en-US">
                <a:solidFill>
                  <a:srgbClr val="101820"/>
                </a:solidFill>
                <a:latin typeface="Arial"/>
                <a:ea typeface="Arial"/>
                <a:cs typeface="Arial"/>
                <a:sym typeface="Arial"/>
              </a:rPr>
              <a:t>can trigger trauma </a:t>
            </a:r>
            <a:endParaRPr>
              <a:solidFill>
                <a:srgbClr val="101820"/>
              </a:solidFill>
              <a:latin typeface="Arial"/>
              <a:ea typeface="Arial"/>
              <a:cs typeface="Arial"/>
              <a:sym typeface="Arial"/>
            </a:endParaRPr>
          </a:p>
          <a:p>
            <a:pPr marL="457200" lvl="0" indent="-330200" algn="l" rtl="0">
              <a:spcBef>
                <a:spcPts val="0"/>
              </a:spcBef>
              <a:spcAft>
                <a:spcPts val="0"/>
              </a:spcAft>
              <a:buClr>
                <a:srgbClr val="101820"/>
              </a:buClr>
              <a:buSzPts val="1600"/>
              <a:buFont typeface="Arial"/>
              <a:buChar char="●"/>
            </a:pPr>
            <a:r>
              <a:rPr lang="en-US">
                <a:solidFill>
                  <a:srgbClr val="101820"/>
                </a:solidFill>
                <a:latin typeface="Arial"/>
                <a:ea typeface="Arial"/>
                <a:cs typeface="Arial"/>
                <a:sym typeface="Arial"/>
              </a:rPr>
              <a:t>can reinforce power dynamics</a:t>
            </a:r>
            <a:endParaRPr>
              <a:solidFill>
                <a:srgbClr val="101820"/>
              </a:solidFill>
              <a:latin typeface="Arial"/>
              <a:ea typeface="Arial"/>
              <a:cs typeface="Arial"/>
              <a:sym typeface="Arial"/>
            </a:endParaRPr>
          </a:p>
        </p:txBody>
      </p:sp>
    </p:spTree>
    <p:extLst>
      <p:ext uri="{BB962C8B-B14F-4D97-AF65-F5344CB8AC3E}">
        <p14:creationId xmlns:p14="http://schemas.microsoft.com/office/powerpoint/2010/main" val="1570741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g205ca2fcd1f_0_3"/>
          <p:cNvSpPr txBox="1">
            <a:spLocks noGrp="1"/>
          </p:cNvSpPr>
          <p:nvPr>
            <p:ph type="title"/>
          </p:nvPr>
        </p:nvSpPr>
        <p:spPr>
          <a:xfrm>
            <a:off x="839800" y="987425"/>
            <a:ext cx="3932100" cy="1070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2500">
                <a:solidFill>
                  <a:srgbClr val="101820"/>
                </a:solidFill>
                <a:latin typeface="Arial"/>
                <a:ea typeface="Arial"/>
                <a:cs typeface="Arial"/>
                <a:sym typeface="Arial"/>
              </a:rPr>
              <a:t>Dance and Movement Therapy (DMT)</a:t>
            </a:r>
            <a:endParaRPr sz="2500">
              <a:solidFill>
                <a:srgbClr val="101820"/>
              </a:solidFill>
              <a:latin typeface="Arial"/>
              <a:ea typeface="Arial"/>
              <a:cs typeface="Arial"/>
              <a:sym typeface="Arial"/>
            </a:endParaRPr>
          </a:p>
        </p:txBody>
      </p:sp>
      <p:sp>
        <p:nvSpPr>
          <p:cNvPr id="109" name="Google Shape;109;g205ca2fcd1f_0_3"/>
          <p:cNvSpPr txBox="1">
            <a:spLocks noGrp="1"/>
          </p:cNvSpPr>
          <p:nvPr>
            <p:ph type="body" idx="1"/>
          </p:nvPr>
        </p:nvSpPr>
        <p:spPr>
          <a:xfrm>
            <a:off x="5195838" y="1223150"/>
            <a:ext cx="6172200" cy="48735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2500">
              <a:solidFill>
                <a:srgbClr val="101820"/>
              </a:solidFill>
              <a:latin typeface="Arial"/>
              <a:ea typeface="Arial"/>
              <a:cs typeface="Arial"/>
              <a:sym typeface="Arial"/>
            </a:endParaRPr>
          </a:p>
          <a:p>
            <a:pPr marL="0" lvl="0" indent="0" algn="l" rtl="0">
              <a:lnSpc>
                <a:spcPct val="115000"/>
              </a:lnSpc>
              <a:spcBef>
                <a:spcPts val="0"/>
              </a:spcBef>
              <a:spcAft>
                <a:spcPts val="0"/>
              </a:spcAft>
              <a:buNone/>
            </a:pPr>
            <a:r>
              <a:rPr lang="en-US" sz="2500">
                <a:solidFill>
                  <a:srgbClr val="101820"/>
                </a:solidFill>
                <a:latin typeface="Arial"/>
                <a:ea typeface="Arial"/>
                <a:cs typeface="Arial"/>
                <a:sym typeface="Arial"/>
              </a:rPr>
              <a:t>‘‘Dance/movement therapists understand touch as fundamentally supportive to human growth and development, and inherently involved in dance and social interactions.’’ (in Cristobal, 2018)</a:t>
            </a:r>
            <a:endParaRPr sz="2500">
              <a:solidFill>
                <a:srgbClr val="101820"/>
              </a:solidFill>
              <a:latin typeface="Arial"/>
              <a:ea typeface="Arial"/>
              <a:cs typeface="Arial"/>
              <a:sym typeface="Arial"/>
            </a:endParaRPr>
          </a:p>
          <a:p>
            <a:pPr marL="0" lvl="0" indent="0" algn="l" rtl="0">
              <a:lnSpc>
                <a:spcPct val="115000"/>
              </a:lnSpc>
              <a:spcBef>
                <a:spcPts val="0"/>
              </a:spcBef>
              <a:spcAft>
                <a:spcPts val="0"/>
              </a:spcAft>
              <a:buNone/>
            </a:pPr>
            <a:endParaRPr sz="2500">
              <a:solidFill>
                <a:srgbClr val="101820"/>
              </a:solidFill>
              <a:latin typeface="Arial"/>
              <a:ea typeface="Arial"/>
              <a:cs typeface="Arial"/>
              <a:sym typeface="Arial"/>
            </a:endParaRPr>
          </a:p>
          <a:p>
            <a:pPr marL="0" lvl="0" indent="0" algn="l" rtl="0">
              <a:lnSpc>
                <a:spcPct val="115000"/>
              </a:lnSpc>
              <a:spcBef>
                <a:spcPts val="0"/>
              </a:spcBef>
              <a:spcAft>
                <a:spcPts val="0"/>
              </a:spcAft>
              <a:buNone/>
            </a:pPr>
            <a:r>
              <a:rPr lang="en-US" sz="1400">
                <a:solidFill>
                  <a:srgbClr val="101820"/>
                </a:solidFill>
                <a:latin typeface="Arial"/>
                <a:ea typeface="Arial"/>
                <a:cs typeface="Arial"/>
                <a:sym typeface="Arial"/>
              </a:rPr>
              <a:t>From The Code of Ethics and Standards of the American Dance Therapy Association (ADTA) and the Dance/Movement Therapy Certification Board (DMTCB), (https://adta.org/ethics/Ethics).</a:t>
            </a:r>
            <a:endParaRPr sz="1400">
              <a:latin typeface="Arial"/>
              <a:ea typeface="Arial"/>
              <a:cs typeface="Arial"/>
              <a:sym typeface="Arial"/>
            </a:endParaRPr>
          </a:p>
          <a:p>
            <a:pPr marL="0" lvl="0" indent="0" algn="l" rtl="0">
              <a:lnSpc>
                <a:spcPct val="115000"/>
              </a:lnSpc>
              <a:spcBef>
                <a:spcPts val="0"/>
              </a:spcBef>
              <a:spcAft>
                <a:spcPts val="0"/>
              </a:spcAft>
              <a:buNone/>
            </a:pPr>
            <a:endParaRPr sz="1800">
              <a:solidFill>
                <a:srgbClr val="101820"/>
              </a:solidFill>
              <a:latin typeface="Arial"/>
              <a:ea typeface="Arial"/>
              <a:cs typeface="Arial"/>
              <a:sym typeface="Arial"/>
            </a:endParaRPr>
          </a:p>
          <a:p>
            <a:pPr marL="0" lvl="0" indent="0" algn="l" rtl="0">
              <a:spcBef>
                <a:spcPts val="1000"/>
              </a:spcBef>
              <a:spcAft>
                <a:spcPts val="0"/>
              </a:spcAft>
              <a:buNone/>
            </a:pPr>
            <a:endParaRPr sz="2500">
              <a:solidFill>
                <a:srgbClr val="101820"/>
              </a:solidFill>
              <a:latin typeface="Arial"/>
              <a:ea typeface="Arial"/>
              <a:cs typeface="Arial"/>
              <a:sym typeface="Arial"/>
            </a:endParaRPr>
          </a:p>
        </p:txBody>
      </p:sp>
      <p:sp>
        <p:nvSpPr>
          <p:cNvPr id="110" name="Google Shape;110;g205ca2fcd1f_0_3"/>
          <p:cNvSpPr txBox="1">
            <a:spLocks noGrp="1"/>
          </p:cNvSpPr>
          <p:nvPr>
            <p:ph type="body" idx="2"/>
          </p:nvPr>
        </p:nvSpPr>
        <p:spPr>
          <a:xfrm>
            <a:off x="839788" y="2285150"/>
            <a:ext cx="3932100" cy="3811500"/>
          </a:xfrm>
          <a:prstGeom prst="rect">
            <a:avLst/>
          </a:prstGeom>
        </p:spPr>
        <p:txBody>
          <a:bodyPr spcFirstLastPara="1" wrap="square" lIns="91425" tIns="45700" rIns="91425" bIns="45700" anchor="t" anchorCtr="0">
            <a:normAutofit/>
          </a:bodyPr>
          <a:lstStyle/>
          <a:p>
            <a:pPr marL="457200" lvl="0" indent="-330200" algn="l" rtl="0">
              <a:spcBef>
                <a:spcPts val="1000"/>
              </a:spcBef>
              <a:spcAft>
                <a:spcPts val="0"/>
              </a:spcAft>
              <a:buClr>
                <a:srgbClr val="101820"/>
              </a:buClr>
              <a:buSzPts val="1600"/>
              <a:buFont typeface="Arial"/>
              <a:buChar char="●"/>
            </a:pPr>
            <a:r>
              <a:rPr lang="en-US">
                <a:solidFill>
                  <a:srgbClr val="101820"/>
                </a:solidFill>
                <a:latin typeface="Arial"/>
                <a:ea typeface="Arial"/>
                <a:cs typeface="Arial"/>
                <a:sym typeface="Arial"/>
              </a:rPr>
              <a:t>emphasis on ethical uses of touch</a:t>
            </a:r>
            <a:br>
              <a:rPr lang="en-US">
                <a:solidFill>
                  <a:srgbClr val="101820"/>
                </a:solidFill>
                <a:latin typeface="Arial"/>
                <a:ea typeface="Arial"/>
                <a:cs typeface="Arial"/>
                <a:sym typeface="Arial"/>
              </a:rPr>
            </a:br>
            <a:endParaRPr>
              <a:solidFill>
                <a:srgbClr val="101820"/>
              </a:solidFill>
              <a:latin typeface="Arial"/>
              <a:ea typeface="Arial"/>
              <a:cs typeface="Arial"/>
              <a:sym typeface="Arial"/>
            </a:endParaRPr>
          </a:p>
          <a:p>
            <a:pPr marL="457200" lvl="0" indent="-330200" algn="l" rtl="0">
              <a:spcBef>
                <a:spcPts val="0"/>
              </a:spcBef>
              <a:spcAft>
                <a:spcPts val="0"/>
              </a:spcAft>
              <a:buClr>
                <a:srgbClr val="101820"/>
              </a:buClr>
              <a:buSzPts val="1600"/>
              <a:buFont typeface="Arial"/>
              <a:buChar char="●"/>
            </a:pPr>
            <a:r>
              <a:rPr lang="en-US">
                <a:solidFill>
                  <a:srgbClr val="101820"/>
                </a:solidFill>
                <a:latin typeface="Arial"/>
                <a:ea typeface="Arial"/>
                <a:cs typeface="Arial"/>
                <a:sym typeface="Arial"/>
              </a:rPr>
              <a:t>supports idea that there is a place for touch in helping people learn</a:t>
            </a:r>
            <a:endParaRPr>
              <a:solidFill>
                <a:srgbClr val="101820"/>
              </a:solidFill>
              <a:latin typeface="Arial"/>
              <a:ea typeface="Arial"/>
              <a:cs typeface="Arial"/>
              <a:sym typeface="Arial"/>
            </a:endParaRPr>
          </a:p>
        </p:txBody>
      </p:sp>
    </p:spTree>
    <p:extLst>
      <p:ext uri="{BB962C8B-B14F-4D97-AF65-F5344CB8AC3E}">
        <p14:creationId xmlns:p14="http://schemas.microsoft.com/office/powerpoint/2010/main" val="2709705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g205ca2fcd1f_0_3"/>
          <p:cNvSpPr txBox="1">
            <a:spLocks noGrp="1"/>
          </p:cNvSpPr>
          <p:nvPr>
            <p:ph type="title"/>
          </p:nvPr>
        </p:nvSpPr>
        <p:spPr>
          <a:xfrm>
            <a:off x="839800" y="987425"/>
            <a:ext cx="3932100" cy="1070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2500" dirty="0">
                <a:solidFill>
                  <a:srgbClr val="101820"/>
                </a:solidFill>
                <a:latin typeface="Arial"/>
                <a:ea typeface="Arial"/>
                <a:cs typeface="Arial"/>
                <a:sym typeface="Arial"/>
              </a:rPr>
              <a:t>Musical Pedagogy and Physical Touch</a:t>
            </a:r>
            <a:endParaRPr sz="2500" dirty="0">
              <a:solidFill>
                <a:srgbClr val="101820"/>
              </a:solidFill>
              <a:latin typeface="Arial"/>
              <a:ea typeface="Arial"/>
              <a:cs typeface="Arial"/>
              <a:sym typeface="Arial"/>
            </a:endParaRPr>
          </a:p>
        </p:txBody>
      </p:sp>
      <p:sp>
        <p:nvSpPr>
          <p:cNvPr id="109" name="Google Shape;109;g205ca2fcd1f_0_3"/>
          <p:cNvSpPr txBox="1">
            <a:spLocks noGrp="1"/>
          </p:cNvSpPr>
          <p:nvPr>
            <p:ph type="body" idx="1"/>
          </p:nvPr>
        </p:nvSpPr>
        <p:spPr>
          <a:xfrm>
            <a:off x="5195838" y="1223150"/>
            <a:ext cx="6172200" cy="48735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2500" dirty="0">
              <a:solidFill>
                <a:srgbClr val="101820"/>
              </a:solidFill>
              <a:latin typeface="Arial"/>
              <a:ea typeface="Arial"/>
              <a:cs typeface="Arial"/>
              <a:sym typeface="Arial"/>
            </a:endParaRPr>
          </a:p>
          <a:p>
            <a:pPr marL="0" lvl="0" indent="0" algn="l" rtl="0">
              <a:lnSpc>
                <a:spcPct val="115000"/>
              </a:lnSpc>
              <a:spcBef>
                <a:spcPts val="0"/>
              </a:spcBef>
              <a:spcAft>
                <a:spcPts val="0"/>
              </a:spcAft>
              <a:buNone/>
            </a:pPr>
            <a:r>
              <a:rPr lang="en-US" sz="2800" dirty="0">
                <a:effectLst/>
                <a:latin typeface="Arial" panose="020B0604020202020204" pitchFamily="34" charset="0"/>
                <a:ea typeface="Arial" panose="020B0604020202020204" pitchFamily="34" charset="0"/>
              </a:rPr>
              <a:t>Because of the intermittent nature of physical touch in the various musical disciplines, the National Association of Schools of Music does not have specific recommendations or requirements regarding touch; leaving policies and procedures to individual institutions.</a:t>
            </a:r>
            <a:r>
              <a:rPr lang="en-US" sz="2800" dirty="0">
                <a:effectLst/>
              </a:rPr>
              <a:t> </a:t>
            </a:r>
            <a:endParaRPr sz="2800" dirty="0">
              <a:solidFill>
                <a:srgbClr val="101820"/>
              </a:solidFill>
              <a:latin typeface="Arial"/>
              <a:ea typeface="Arial"/>
              <a:cs typeface="Arial"/>
              <a:sym typeface="Arial"/>
            </a:endParaRPr>
          </a:p>
          <a:p>
            <a:pPr marL="0" lvl="0" indent="0" algn="l" rtl="0">
              <a:spcBef>
                <a:spcPts val="1000"/>
              </a:spcBef>
              <a:spcAft>
                <a:spcPts val="0"/>
              </a:spcAft>
              <a:buNone/>
            </a:pPr>
            <a:endParaRPr sz="2500" dirty="0">
              <a:solidFill>
                <a:srgbClr val="101820"/>
              </a:solidFill>
              <a:latin typeface="Arial"/>
              <a:ea typeface="Arial"/>
              <a:cs typeface="Arial"/>
              <a:sym typeface="Arial"/>
            </a:endParaRPr>
          </a:p>
        </p:txBody>
      </p:sp>
      <p:sp>
        <p:nvSpPr>
          <p:cNvPr id="110" name="Google Shape;110;g205ca2fcd1f_0_3"/>
          <p:cNvSpPr txBox="1">
            <a:spLocks noGrp="1"/>
          </p:cNvSpPr>
          <p:nvPr>
            <p:ph type="body" idx="2"/>
          </p:nvPr>
        </p:nvSpPr>
        <p:spPr>
          <a:xfrm>
            <a:off x="839788" y="2285150"/>
            <a:ext cx="3932100" cy="3811500"/>
          </a:xfrm>
          <a:prstGeom prst="rect">
            <a:avLst/>
          </a:prstGeom>
        </p:spPr>
        <p:txBody>
          <a:bodyPr spcFirstLastPara="1" wrap="square" lIns="91425" tIns="45700" rIns="91425" bIns="45700" anchor="t" anchorCtr="0">
            <a:normAutofit/>
          </a:bodyPr>
          <a:lstStyle/>
          <a:p>
            <a:pPr marL="457200" lvl="0" indent="-330200" algn="l" rtl="0">
              <a:spcBef>
                <a:spcPts val="1000"/>
              </a:spcBef>
              <a:spcAft>
                <a:spcPts val="0"/>
              </a:spcAft>
              <a:buClr>
                <a:srgbClr val="101820"/>
              </a:buClr>
              <a:buSzPts val="1600"/>
              <a:buFont typeface="Arial"/>
              <a:buChar char="●"/>
            </a:pPr>
            <a:r>
              <a:rPr lang="en-US" dirty="0">
                <a:solidFill>
                  <a:srgbClr val="101820"/>
                </a:solidFill>
                <a:latin typeface="Arial"/>
                <a:ea typeface="Arial"/>
                <a:cs typeface="Arial"/>
                <a:sym typeface="Arial"/>
              </a:rPr>
              <a:t>Most Pedagogical Literature, when it references physical touch, focuses on injury prevention</a:t>
            </a:r>
            <a:br>
              <a:rPr lang="en-US" dirty="0">
                <a:solidFill>
                  <a:srgbClr val="101820"/>
                </a:solidFill>
                <a:latin typeface="Arial"/>
                <a:ea typeface="Arial"/>
                <a:cs typeface="Arial"/>
                <a:sym typeface="Arial"/>
              </a:rPr>
            </a:br>
            <a:endParaRPr lang="en-US" dirty="0">
              <a:solidFill>
                <a:srgbClr val="101820"/>
              </a:solidFill>
              <a:latin typeface="Arial"/>
              <a:ea typeface="Arial"/>
              <a:cs typeface="Arial"/>
              <a:sym typeface="Arial"/>
            </a:endParaRPr>
          </a:p>
          <a:p>
            <a:pPr marL="457200" lvl="0" indent="-330200" algn="l" rtl="0">
              <a:spcBef>
                <a:spcPts val="1000"/>
              </a:spcBef>
              <a:spcAft>
                <a:spcPts val="0"/>
              </a:spcAft>
              <a:buClr>
                <a:srgbClr val="101820"/>
              </a:buClr>
              <a:buSzPts val="1600"/>
              <a:buFont typeface="Arial"/>
              <a:buChar char="●"/>
            </a:pPr>
            <a:r>
              <a:rPr lang="en-US" dirty="0">
                <a:solidFill>
                  <a:srgbClr val="101820"/>
                </a:solidFill>
                <a:latin typeface="Arial"/>
                <a:ea typeface="Arial"/>
                <a:cs typeface="Arial"/>
                <a:sym typeface="Arial"/>
              </a:rPr>
              <a:t>Learned pedagogies often incorporate physical touch to correct or offer suggestions more efficient physical motions</a:t>
            </a:r>
          </a:p>
          <a:p>
            <a:pPr marL="457200" lvl="0" indent="-330200" algn="l" rtl="0">
              <a:spcBef>
                <a:spcPts val="1000"/>
              </a:spcBef>
              <a:spcAft>
                <a:spcPts val="0"/>
              </a:spcAft>
              <a:buClr>
                <a:srgbClr val="101820"/>
              </a:buClr>
              <a:buSzPts val="1600"/>
              <a:buFont typeface="Arial"/>
              <a:buChar char="●"/>
            </a:pPr>
            <a:r>
              <a:rPr lang="en-US" dirty="0">
                <a:solidFill>
                  <a:srgbClr val="101820"/>
                </a:solidFill>
                <a:latin typeface="Arial"/>
                <a:ea typeface="Arial"/>
                <a:cs typeface="Arial"/>
                <a:sym typeface="Arial"/>
              </a:rPr>
              <a:t>Topics requiring touch include: tone production motions (bow arms, breathing apparatus, embouchure) and posture</a:t>
            </a:r>
            <a:endParaRPr dirty="0">
              <a:solidFill>
                <a:srgbClr val="101820"/>
              </a:solidFill>
              <a:latin typeface="Arial"/>
              <a:ea typeface="Arial"/>
              <a:cs typeface="Arial"/>
              <a:sym typeface="Arial"/>
            </a:endParaRPr>
          </a:p>
        </p:txBody>
      </p:sp>
    </p:spTree>
    <p:extLst>
      <p:ext uri="{BB962C8B-B14F-4D97-AF65-F5344CB8AC3E}">
        <p14:creationId xmlns:p14="http://schemas.microsoft.com/office/powerpoint/2010/main" val="13667927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g2033f98807f_0_0"/>
          <p:cNvSpPr txBox="1">
            <a:spLocks noGrp="1"/>
          </p:cNvSpPr>
          <p:nvPr>
            <p:ph type="ctrTitle"/>
          </p:nvPr>
        </p:nvSpPr>
        <p:spPr>
          <a:xfrm>
            <a:off x="1524000" y="1018249"/>
            <a:ext cx="9144000" cy="5399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6900"/>
              <a:buNone/>
            </a:pPr>
            <a:r>
              <a:rPr lang="en-US" sz="2400" dirty="0">
                <a:effectLst/>
                <a:latin typeface="Arial" panose="020B0604020202020204" pitchFamily="34" charset="0"/>
                <a:ea typeface="Arial" panose="020B0604020202020204" pitchFamily="34" charset="0"/>
              </a:rPr>
              <a:t>“</a:t>
            </a:r>
            <a:r>
              <a:rPr lang="en-US" sz="2400" b="1" dirty="0">
                <a:effectLst/>
                <a:latin typeface="Arial" panose="020B0604020202020204" pitchFamily="34" charset="0"/>
                <a:ea typeface="Arial" panose="020B0604020202020204" pitchFamily="34" charset="0"/>
              </a:rPr>
              <a:t>A NOTE ON THE ROLE OF INTIMACY DIRECTOR:</a:t>
            </a:r>
            <a:br>
              <a:rPr lang="en-US" sz="2400" dirty="0">
                <a:effectLst/>
                <a:latin typeface="Arial" panose="020B0604020202020204" pitchFamily="34" charset="0"/>
                <a:ea typeface="Arial" panose="020B0604020202020204" pitchFamily="34" charset="0"/>
              </a:rPr>
            </a:br>
            <a:br>
              <a:rPr lang="en-US" sz="2400" dirty="0">
                <a:effectLst/>
                <a:latin typeface="Arial" panose="020B0604020202020204" pitchFamily="34" charset="0"/>
                <a:ea typeface="Arial" panose="020B0604020202020204" pitchFamily="34" charset="0"/>
              </a:rPr>
            </a:br>
            <a:br>
              <a:rPr lang="en-US" sz="2400" dirty="0">
                <a:effectLst/>
                <a:latin typeface="Arial" panose="020B0604020202020204" pitchFamily="34" charset="0"/>
                <a:ea typeface="Arial" panose="020B0604020202020204" pitchFamily="34" charset="0"/>
              </a:rPr>
            </a:br>
            <a:r>
              <a:rPr lang="en-US" sz="2400" dirty="0">
                <a:effectLst/>
                <a:latin typeface="Arial" panose="020B0604020202020204" pitchFamily="34" charset="0"/>
                <a:ea typeface="Arial" panose="020B0604020202020204" pitchFamily="34" charset="0"/>
              </a:rPr>
              <a:t> Intimacy Directors with IDI are highly skilled collaborators trained in movement pedagogy, acting theory, directing, body language, consent, sexual harassment, Title IX, mental health first aid, and, of course, our best practices for Intimacy Direction. The Intimacy Director takes responsibility for the emotional safety of the actors and anyone else in the rehearsal hall while they are present. For this reason, we recommend seeking out a certified Intimacy Director with Intimacy Directors International.”</a:t>
            </a:r>
            <a:r>
              <a:rPr lang="en-US" sz="2400" dirty="0">
                <a:effectLst/>
              </a:rPr>
              <a:t> </a:t>
            </a:r>
            <a:endParaRPr sz="2400" dirty="0">
              <a:solidFill>
                <a:srgbClr val="101820"/>
              </a:solidFill>
              <a:latin typeface="Arial"/>
              <a:ea typeface="Arial"/>
              <a:cs typeface="Arial"/>
              <a:sym typeface="Arial"/>
            </a:endParaRPr>
          </a:p>
        </p:txBody>
      </p:sp>
    </p:spTree>
    <p:extLst>
      <p:ext uri="{BB962C8B-B14F-4D97-AF65-F5344CB8AC3E}">
        <p14:creationId xmlns:p14="http://schemas.microsoft.com/office/powerpoint/2010/main" val="603407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Google Shape;91;g1fad4b8bacd_0_210"/>
          <p:cNvSpPr txBox="1">
            <a:spLocks noGrp="1"/>
          </p:cNvSpPr>
          <p:nvPr>
            <p:ph type="ctrTitle"/>
          </p:nvPr>
        </p:nvSpPr>
        <p:spPr>
          <a:xfrm>
            <a:off x="831700" y="1018250"/>
            <a:ext cx="10851300" cy="5399400"/>
          </a:xfrm>
          <a:prstGeom prst="rect">
            <a:avLst/>
          </a:prstGeom>
          <a:noFill/>
          <a:ln>
            <a:noFill/>
          </a:ln>
        </p:spPr>
        <p:txBody>
          <a:bodyPr spcFirstLastPara="1" wrap="square" lIns="121900" tIns="121900" rIns="121900" bIns="121900" anchor="ctr" anchorCtr="0">
            <a:normAutofit/>
          </a:bodyPr>
          <a:lstStyle/>
          <a:p>
            <a:pPr marL="0" lvl="0" indent="0" algn="ctr" rtl="0">
              <a:lnSpc>
                <a:spcPct val="100000"/>
              </a:lnSpc>
              <a:spcBef>
                <a:spcPts val="0"/>
              </a:spcBef>
              <a:spcAft>
                <a:spcPts val="0"/>
              </a:spcAft>
              <a:buSzPts val="6900"/>
              <a:buNone/>
            </a:pPr>
            <a:r>
              <a:rPr lang="en-US" sz="4500">
                <a:solidFill>
                  <a:srgbClr val="005035"/>
                </a:solidFill>
                <a:latin typeface="Arial"/>
                <a:ea typeface="Arial"/>
                <a:cs typeface="Arial"/>
                <a:sym typeface="Arial"/>
              </a:rPr>
              <a:t>This session shares two performing arts chairpersons’ experience with providing workshops with an Intimacy Coordinator to faculty and students. </a:t>
            </a:r>
            <a:endParaRPr sz="4500">
              <a:solidFill>
                <a:srgbClr val="005035"/>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g2033f98807f_0_0"/>
          <p:cNvSpPr txBox="1">
            <a:spLocks noGrp="1"/>
          </p:cNvSpPr>
          <p:nvPr>
            <p:ph type="ctrTitle"/>
          </p:nvPr>
        </p:nvSpPr>
        <p:spPr>
          <a:xfrm>
            <a:off x="1524000" y="1018249"/>
            <a:ext cx="9144000" cy="5399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6900"/>
              <a:buNone/>
            </a:pPr>
            <a:r>
              <a:rPr lang="en-US" sz="2400" dirty="0">
                <a:effectLst/>
                <a:latin typeface="Arial" panose="020B0604020202020204" pitchFamily="34" charset="0"/>
                <a:ea typeface="Arial" panose="020B0604020202020204" pitchFamily="34" charset="0"/>
              </a:rPr>
              <a:t>“</a:t>
            </a:r>
            <a:r>
              <a:rPr lang="en-US" sz="2400" b="1" dirty="0">
                <a:effectLst/>
                <a:latin typeface="Arial" panose="020B0604020202020204" pitchFamily="34" charset="0"/>
                <a:ea typeface="Arial" panose="020B0604020202020204" pitchFamily="34" charset="0"/>
              </a:rPr>
              <a:t>A NOTE ON THE ROLE OF INTIMACY DIRECTOR:</a:t>
            </a:r>
            <a:br>
              <a:rPr lang="en-US" sz="2400" dirty="0">
                <a:effectLst/>
                <a:latin typeface="Arial" panose="020B0604020202020204" pitchFamily="34" charset="0"/>
                <a:ea typeface="Arial" panose="020B0604020202020204" pitchFamily="34" charset="0"/>
              </a:rPr>
            </a:br>
            <a:br>
              <a:rPr lang="en-US" sz="2400" dirty="0">
                <a:effectLst/>
                <a:latin typeface="Arial" panose="020B0604020202020204" pitchFamily="34" charset="0"/>
                <a:ea typeface="Arial" panose="020B0604020202020204" pitchFamily="34" charset="0"/>
              </a:rPr>
            </a:br>
            <a:br>
              <a:rPr lang="en-US" sz="2400" dirty="0">
                <a:effectLst/>
                <a:latin typeface="Arial" panose="020B0604020202020204" pitchFamily="34" charset="0"/>
                <a:ea typeface="Arial" panose="020B0604020202020204" pitchFamily="34" charset="0"/>
              </a:rPr>
            </a:br>
            <a:r>
              <a:rPr lang="en-US" sz="2400" dirty="0">
                <a:effectLst/>
                <a:latin typeface="Arial" panose="020B0604020202020204" pitchFamily="34" charset="0"/>
                <a:ea typeface="Arial" panose="020B0604020202020204" pitchFamily="34" charset="0"/>
              </a:rPr>
              <a:t> Intimacy Directors with IDI are highly skilled collaborators trained in movement pedagogy, acting theory, directing, body language, consent, sexual harassment, Title IX, mental health first aid, and, of course, our best practices for Intimacy Direction. The Intimacy Director takes responsibility for the emotional safety of the actors and anyone else in the rehearsal hall while they are present. For this reason, we recommend seeking out a certified Intimacy Director with Intimacy Directors International.”</a:t>
            </a:r>
            <a:r>
              <a:rPr lang="en-US" sz="2400" dirty="0">
                <a:effectLst/>
              </a:rPr>
              <a:t> </a:t>
            </a:r>
            <a:endParaRPr sz="2400" dirty="0">
              <a:solidFill>
                <a:srgbClr val="101820"/>
              </a:solidFill>
              <a:latin typeface="Arial"/>
              <a:ea typeface="Arial"/>
              <a:cs typeface="Arial"/>
              <a:sym typeface="Arial"/>
            </a:endParaRPr>
          </a:p>
        </p:txBody>
      </p:sp>
    </p:spTree>
    <p:extLst>
      <p:ext uri="{BB962C8B-B14F-4D97-AF65-F5344CB8AC3E}">
        <p14:creationId xmlns:p14="http://schemas.microsoft.com/office/powerpoint/2010/main" val="3500095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g20569307d11_0_0"/>
          <p:cNvSpPr txBox="1">
            <a:spLocks noGrp="1"/>
          </p:cNvSpPr>
          <p:nvPr>
            <p:ph type="title"/>
          </p:nvPr>
        </p:nvSpPr>
        <p:spPr>
          <a:xfrm>
            <a:off x="605975" y="189300"/>
            <a:ext cx="11094300" cy="12153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4500" b="1">
                <a:latin typeface="Arial"/>
                <a:ea typeface="Arial"/>
                <a:cs typeface="Arial"/>
                <a:sym typeface="Arial"/>
              </a:rPr>
              <a:t>Cross Divisional Partnership:</a:t>
            </a:r>
            <a:endParaRPr sz="4500" b="1">
              <a:latin typeface="Arial"/>
              <a:ea typeface="Arial"/>
              <a:cs typeface="Arial"/>
              <a:sym typeface="Arial"/>
            </a:endParaRPr>
          </a:p>
          <a:p>
            <a:pPr marL="0" lvl="0" indent="0" algn="ctr" rtl="0">
              <a:lnSpc>
                <a:spcPct val="100000"/>
              </a:lnSpc>
              <a:spcBef>
                <a:spcPts val="0"/>
              </a:spcBef>
              <a:spcAft>
                <a:spcPts val="0"/>
              </a:spcAft>
              <a:buClr>
                <a:schemeClr val="dk1"/>
              </a:buClr>
              <a:buSzPct val="138000"/>
              <a:buFont typeface="Arial"/>
              <a:buNone/>
            </a:pPr>
            <a:r>
              <a:rPr lang="en-US" sz="4500" b="1">
                <a:latin typeface="Arial"/>
                <a:ea typeface="Arial"/>
                <a:cs typeface="Arial"/>
                <a:sym typeface="Arial"/>
              </a:rPr>
              <a:t>Office of Civil Rights and Title IX</a:t>
            </a:r>
            <a:endParaRPr sz="4500" b="1">
              <a:latin typeface="Arial"/>
              <a:ea typeface="Arial"/>
              <a:cs typeface="Arial"/>
              <a:sym typeface="Arial"/>
            </a:endParaRPr>
          </a:p>
        </p:txBody>
      </p:sp>
      <p:sp>
        <p:nvSpPr>
          <p:cNvPr id="116" name="Google Shape;116;g20569307d11_0_0"/>
          <p:cNvSpPr txBox="1">
            <a:spLocks noGrp="1"/>
          </p:cNvSpPr>
          <p:nvPr>
            <p:ph type="body" idx="1"/>
          </p:nvPr>
        </p:nvSpPr>
        <p:spPr>
          <a:xfrm>
            <a:off x="943963" y="1555988"/>
            <a:ext cx="5157900" cy="8238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None/>
            </a:pPr>
            <a:r>
              <a:rPr lang="en-US" sz="3800" u="sng">
                <a:latin typeface="Arial"/>
                <a:ea typeface="Arial"/>
                <a:cs typeface="Arial"/>
                <a:sym typeface="Arial"/>
              </a:rPr>
              <a:t>Reports</a:t>
            </a:r>
            <a:endParaRPr sz="3800" u="sng">
              <a:latin typeface="Arial"/>
              <a:ea typeface="Arial"/>
              <a:cs typeface="Arial"/>
              <a:sym typeface="Arial"/>
            </a:endParaRPr>
          </a:p>
        </p:txBody>
      </p:sp>
      <p:sp>
        <p:nvSpPr>
          <p:cNvPr id="117" name="Google Shape;117;g20569307d11_0_0"/>
          <p:cNvSpPr txBox="1">
            <a:spLocks noGrp="1"/>
          </p:cNvSpPr>
          <p:nvPr>
            <p:ph type="body" idx="2"/>
          </p:nvPr>
        </p:nvSpPr>
        <p:spPr>
          <a:xfrm>
            <a:off x="1172563" y="2610375"/>
            <a:ext cx="5157900" cy="3684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latin typeface="Arial"/>
                <a:ea typeface="Arial"/>
                <a:cs typeface="Arial"/>
                <a:sym typeface="Arial"/>
              </a:rPr>
              <a:t>Confusion</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Uncomfortability</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Pressure</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Power Dynamics</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Consent</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Trauma</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Embarrassment</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Singling Out</a:t>
            </a:r>
            <a:endParaRPr>
              <a:latin typeface="Arial"/>
              <a:ea typeface="Arial"/>
              <a:cs typeface="Arial"/>
              <a:sym typeface="Arial"/>
            </a:endParaRPr>
          </a:p>
        </p:txBody>
      </p:sp>
      <p:sp>
        <p:nvSpPr>
          <p:cNvPr id="118" name="Google Shape;118;g20569307d11_0_0"/>
          <p:cNvSpPr txBox="1">
            <a:spLocks noGrp="1"/>
          </p:cNvSpPr>
          <p:nvPr>
            <p:ph type="body" idx="3"/>
          </p:nvPr>
        </p:nvSpPr>
        <p:spPr>
          <a:xfrm>
            <a:off x="6101875" y="1555988"/>
            <a:ext cx="5183100" cy="8238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None/>
            </a:pPr>
            <a:r>
              <a:rPr lang="en-US" sz="3800" u="sng">
                <a:latin typeface="Arial"/>
                <a:ea typeface="Arial"/>
                <a:cs typeface="Arial"/>
                <a:sym typeface="Arial"/>
              </a:rPr>
              <a:t>Response</a:t>
            </a:r>
            <a:endParaRPr sz="3800" u="sng">
              <a:latin typeface="Arial"/>
              <a:ea typeface="Arial"/>
              <a:cs typeface="Arial"/>
              <a:sym typeface="Arial"/>
            </a:endParaRPr>
          </a:p>
        </p:txBody>
      </p:sp>
      <p:sp>
        <p:nvSpPr>
          <p:cNvPr id="119" name="Google Shape;119;g20569307d11_0_0"/>
          <p:cNvSpPr txBox="1">
            <a:spLocks noGrp="1"/>
          </p:cNvSpPr>
          <p:nvPr>
            <p:ph type="body" idx="4"/>
          </p:nvPr>
        </p:nvSpPr>
        <p:spPr>
          <a:xfrm>
            <a:off x="6254275" y="2686575"/>
            <a:ext cx="5157900" cy="3684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latin typeface="Arial"/>
                <a:ea typeface="Arial"/>
                <a:cs typeface="Arial"/>
                <a:sym typeface="Arial"/>
              </a:rPr>
              <a:t>Annual Training x 2 </a:t>
            </a:r>
            <a:endParaRPr>
              <a:latin typeface="Arial"/>
              <a:ea typeface="Arial"/>
              <a:cs typeface="Arial"/>
              <a:sym typeface="Arial"/>
            </a:endParaRPr>
          </a:p>
          <a:p>
            <a:pPr marL="914400" lvl="1" indent="-342900" algn="l" rtl="0">
              <a:spcBef>
                <a:spcPts val="0"/>
              </a:spcBef>
              <a:spcAft>
                <a:spcPts val="0"/>
              </a:spcAft>
              <a:buSzPts val="1800"/>
              <a:buFont typeface="Arial"/>
              <a:buChar char="○"/>
            </a:pPr>
            <a:r>
              <a:rPr lang="en-US">
                <a:latin typeface="Arial"/>
                <a:ea typeface="Arial"/>
                <a:cs typeface="Arial"/>
                <a:sym typeface="Arial"/>
              </a:rPr>
              <a:t>Reporting Responsibilities</a:t>
            </a:r>
            <a:endParaRPr>
              <a:latin typeface="Arial"/>
              <a:ea typeface="Arial"/>
              <a:cs typeface="Arial"/>
              <a:sym typeface="Arial"/>
            </a:endParaRPr>
          </a:p>
          <a:p>
            <a:pPr marL="914400" lvl="1" indent="-342900" algn="l" rtl="0">
              <a:spcBef>
                <a:spcPts val="0"/>
              </a:spcBef>
              <a:spcAft>
                <a:spcPts val="0"/>
              </a:spcAft>
              <a:buSzPts val="1800"/>
              <a:buFont typeface="Arial"/>
              <a:buChar char="○"/>
            </a:pPr>
            <a:r>
              <a:rPr lang="en-US">
                <a:latin typeface="Arial"/>
                <a:ea typeface="Arial"/>
                <a:cs typeface="Arial"/>
                <a:sym typeface="Arial"/>
              </a:rPr>
              <a:t>Trends</a:t>
            </a:r>
            <a:endParaRPr>
              <a:latin typeface="Arial"/>
              <a:ea typeface="Arial"/>
              <a:cs typeface="Arial"/>
              <a:sym typeface="Arial"/>
            </a:endParaRPr>
          </a:p>
          <a:p>
            <a:pPr marL="914400" lvl="1" indent="-342900" algn="l" rtl="0">
              <a:spcBef>
                <a:spcPts val="0"/>
              </a:spcBef>
              <a:spcAft>
                <a:spcPts val="0"/>
              </a:spcAft>
              <a:buSzPts val="1800"/>
              <a:buFont typeface="Arial"/>
              <a:buChar char="○"/>
            </a:pPr>
            <a:r>
              <a:rPr lang="en-US">
                <a:latin typeface="Arial"/>
                <a:ea typeface="Arial"/>
                <a:cs typeface="Arial"/>
                <a:sym typeface="Arial"/>
              </a:rPr>
              <a:t>Proactive Response</a:t>
            </a:r>
            <a:endParaRPr>
              <a:latin typeface="Arial"/>
              <a:ea typeface="Arial"/>
              <a:cs typeface="Arial"/>
              <a:sym typeface="Arial"/>
            </a:endParaRPr>
          </a:p>
          <a:p>
            <a:pPr marL="914400" lvl="1" indent="-342900" algn="l" rtl="0">
              <a:spcBef>
                <a:spcPts val="0"/>
              </a:spcBef>
              <a:spcAft>
                <a:spcPts val="0"/>
              </a:spcAft>
              <a:buSzPts val="1800"/>
              <a:buFont typeface="Arial"/>
              <a:buChar char="○"/>
            </a:pPr>
            <a:r>
              <a:rPr lang="en-US">
                <a:latin typeface="Arial"/>
                <a:ea typeface="Arial"/>
                <a:cs typeface="Arial"/>
                <a:sym typeface="Arial"/>
              </a:rPr>
              <a:t>Referrals</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US">
                <a:latin typeface="Arial"/>
                <a:ea typeface="Arial"/>
                <a:cs typeface="Arial"/>
                <a:sym typeface="Arial"/>
              </a:rPr>
              <a:t>Open Communication</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US">
                <a:latin typeface="Arial"/>
                <a:ea typeface="Arial"/>
                <a:cs typeface="Arial"/>
                <a:sym typeface="Arial"/>
              </a:rPr>
              <a:t>Thought Partners </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US">
                <a:latin typeface="Arial"/>
                <a:ea typeface="Arial"/>
                <a:cs typeface="Arial"/>
                <a:sym typeface="Arial"/>
              </a:rPr>
              <a:t>Accountability/Action Plan</a:t>
            </a:r>
            <a:endParaRPr>
              <a:latin typeface="Arial"/>
              <a:ea typeface="Arial"/>
              <a:cs typeface="Arial"/>
              <a:sym typeface="Arial"/>
            </a:endParaRPr>
          </a:p>
          <a:p>
            <a:pPr marL="457200" lvl="0" indent="0" algn="l" rtl="0">
              <a:spcBef>
                <a:spcPts val="1000"/>
              </a:spcBef>
              <a:spcAft>
                <a:spcPts val="0"/>
              </a:spcAft>
              <a:buNone/>
            </a:pPr>
            <a:endParaRPr>
              <a:latin typeface="Arial"/>
              <a:ea typeface="Arial"/>
              <a:cs typeface="Arial"/>
              <a:sym typeface="Arial"/>
            </a:endParaRPr>
          </a:p>
        </p:txBody>
      </p:sp>
    </p:spTree>
    <p:extLst>
      <p:ext uri="{BB962C8B-B14F-4D97-AF65-F5344CB8AC3E}">
        <p14:creationId xmlns:p14="http://schemas.microsoft.com/office/powerpoint/2010/main" val="24853920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g205ca2fcd1f_0_11"/>
          <p:cNvSpPr txBox="1">
            <a:spLocks noGrp="1"/>
          </p:cNvSpPr>
          <p:nvPr>
            <p:ph type="ctrTitle"/>
          </p:nvPr>
        </p:nvSpPr>
        <p:spPr>
          <a:xfrm>
            <a:off x="1524000" y="1018249"/>
            <a:ext cx="9144000" cy="5399400"/>
          </a:xfrm>
          <a:prstGeom prst="rect">
            <a:avLst/>
          </a:prstGeom>
          <a:noFill/>
          <a:ln>
            <a:noFill/>
          </a:ln>
        </p:spPr>
        <p:txBody>
          <a:bodyPr spcFirstLastPara="1" wrap="square" lIns="121900" tIns="121900" rIns="121900" bIns="121900" anchor="ctr" anchorCtr="0">
            <a:normAutofit/>
          </a:bodyPr>
          <a:lstStyle/>
          <a:p>
            <a:pPr marL="0" lvl="0" indent="0" algn="ctr" rtl="0">
              <a:lnSpc>
                <a:spcPct val="100000"/>
              </a:lnSpc>
              <a:spcBef>
                <a:spcPts val="0"/>
              </a:spcBef>
              <a:spcAft>
                <a:spcPts val="0"/>
              </a:spcAft>
              <a:buSzPts val="6900"/>
              <a:buNone/>
            </a:pPr>
            <a:r>
              <a:rPr lang="en-US" sz="3000" b="1">
                <a:solidFill>
                  <a:srgbClr val="101820"/>
                </a:solidFill>
                <a:latin typeface="Arial"/>
                <a:ea typeface="Arial"/>
                <a:cs typeface="Arial"/>
                <a:sym typeface="Arial"/>
              </a:rPr>
              <a:t>Engaging with Intimacy Direction</a:t>
            </a:r>
            <a:endParaRPr sz="3000">
              <a:solidFill>
                <a:srgbClr val="101820"/>
              </a:solidFill>
              <a:latin typeface="Arial"/>
              <a:ea typeface="Arial"/>
              <a:cs typeface="Arial"/>
              <a:sym typeface="Arial"/>
            </a:endParaRPr>
          </a:p>
          <a:p>
            <a:pPr marL="0" lvl="0" indent="0" algn="ctr" rtl="0">
              <a:lnSpc>
                <a:spcPct val="100000"/>
              </a:lnSpc>
              <a:spcBef>
                <a:spcPts val="0"/>
              </a:spcBef>
              <a:spcAft>
                <a:spcPts val="0"/>
              </a:spcAft>
              <a:buSzPts val="6900"/>
              <a:buNone/>
            </a:pPr>
            <a:endParaRPr sz="3000">
              <a:solidFill>
                <a:srgbClr val="101820"/>
              </a:solidFill>
              <a:latin typeface="Arial"/>
              <a:ea typeface="Arial"/>
              <a:cs typeface="Arial"/>
              <a:sym typeface="Arial"/>
            </a:endParaRPr>
          </a:p>
          <a:p>
            <a:pPr marL="0" lvl="0" indent="0" algn="ctr" rtl="0">
              <a:lnSpc>
                <a:spcPct val="100000"/>
              </a:lnSpc>
              <a:spcBef>
                <a:spcPts val="0"/>
              </a:spcBef>
              <a:spcAft>
                <a:spcPts val="0"/>
              </a:spcAft>
              <a:buSzPts val="6900"/>
              <a:buNone/>
            </a:pPr>
            <a:r>
              <a:rPr lang="en-US" sz="3000">
                <a:solidFill>
                  <a:srgbClr val="101820"/>
                </a:solidFill>
                <a:latin typeface="Arial"/>
                <a:ea typeface="Arial"/>
                <a:cs typeface="Arial"/>
                <a:sym typeface="Arial"/>
              </a:rPr>
              <a:t>Proactive response to disciplinary needs &amp; relationship-building with </a:t>
            </a:r>
            <a:br>
              <a:rPr lang="en-US" sz="3000">
                <a:solidFill>
                  <a:srgbClr val="101820"/>
                </a:solidFill>
                <a:latin typeface="Arial"/>
                <a:ea typeface="Arial"/>
                <a:cs typeface="Arial"/>
                <a:sym typeface="Arial"/>
              </a:rPr>
            </a:br>
            <a:r>
              <a:rPr lang="en-US" sz="3000">
                <a:solidFill>
                  <a:srgbClr val="101820"/>
                </a:solidFill>
                <a:latin typeface="Arial"/>
                <a:ea typeface="Arial"/>
                <a:cs typeface="Arial"/>
                <a:sym typeface="Arial"/>
              </a:rPr>
              <a:t>Office of Civil Rights and Title IX.</a:t>
            </a:r>
            <a:endParaRPr sz="3000">
              <a:solidFill>
                <a:srgbClr val="101820"/>
              </a:solidFill>
              <a:latin typeface="Arial"/>
              <a:ea typeface="Arial"/>
              <a:cs typeface="Arial"/>
              <a:sym typeface="Arial"/>
            </a:endParaRPr>
          </a:p>
        </p:txBody>
      </p:sp>
    </p:spTree>
    <p:extLst>
      <p:ext uri="{BB962C8B-B14F-4D97-AF65-F5344CB8AC3E}">
        <p14:creationId xmlns:p14="http://schemas.microsoft.com/office/powerpoint/2010/main" val="2488195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g20569307d11_0_9"/>
          <p:cNvSpPr txBox="1">
            <a:spLocks noGrp="1"/>
          </p:cNvSpPr>
          <p:nvPr>
            <p:ph type="ctrTitle"/>
          </p:nvPr>
        </p:nvSpPr>
        <p:spPr>
          <a:xfrm>
            <a:off x="2151200" y="288025"/>
            <a:ext cx="10041000" cy="1386600"/>
          </a:xfrm>
          <a:prstGeom prst="rect">
            <a:avLst/>
          </a:prstGeom>
          <a:noFill/>
          <a:ln>
            <a:noFill/>
          </a:ln>
        </p:spPr>
        <p:txBody>
          <a:bodyPr spcFirstLastPara="1" wrap="square" lIns="121900" tIns="121900" rIns="121900" bIns="121900" anchor="b" anchorCtr="0">
            <a:noAutofit/>
          </a:bodyPr>
          <a:lstStyle/>
          <a:p>
            <a:pPr marL="0" lvl="0" indent="0" algn="ctr" rtl="0">
              <a:lnSpc>
                <a:spcPct val="100000"/>
              </a:lnSpc>
              <a:spcBef>
                <a:spcPts val="0"/>
              </a:spcBef>
              <a:spcAft>
                <a:spcPts val="0"/>
              </a:spcAft>
              <a:buSzPts val="6210"/>
              <a:buNone/>
            </a:pPr>
            <a:r>
              <a:rPr lang="en-US" sz="4050" b="1">
                <a:latin typeface="Arial"/>
                <a:ea typeface="Arial"/>
                <a:cs typeface="Arial"/>
                <a:sym typeface="Arial"/>
              </a:rPr>
              <a:t>Best Practices: </a:t>
            </a:r>
            <a:endParaRPr sz="4050" b="1">
              <a:latin typeface="Arial"/>
              <a:ea typeface="Arial"/>
              <a:cs typeface="Arial"/>
              <a:sym typeface="Arial"/>
            </a:endParaRPr>
          </a:p>
          <a:p>
            <a:pPr marL="0" lvl="0" indent="0" algn="ctr" rtl="0">
              <a:lnSpc>
                <a:spcPct val="100000"/>
              </a:lnSpc>
              <a:spcBef>
                <a:spcPts val="0"/>
              </a:spcBef>
              <a:spcAft>
                <a:spcPts val="0"/>
              </a:spcAft>
              <a:buSzPts val="6210"/>
              <a:buNone/>
            </a:pPr>
            <a:r>
              <a:rPr lang="en-US" sz="4050" b="1">
                <a:latin typeface="Arial"/>
                <a:ea typeface="Arial"/>
                <a:cs typeface="Arial"/>
                <a:sym typeface="Arial"/>
              </a:rPr>
              <a:t>Title IX Coordinator Edition</a:t>
            </a:r>
            <a:endParaRPr sz="4050" b="1">
              <a:latin typeface="Arial"/>
              <a:ea typeface="Arial"/>
              <a:cs typeface="Arial"/>
              <a:sym typeface="Arial"/>
            </a:endParaRPr>
          </a:p>
        </p:txBody>
      </p:sp>
      <p:sp>
        <p:nvSpPr>
          <p:cNvPr id="130" name="Google Shape;130;g20569307d11_0_9"/>
          <p:cNvSpPr txBox="1"/>
          <p:nvPr/>
        </p:nvSpPr>
        <p:spPr>
          <a:xfrm>
            <a:off x="2394275" y="1665000"/>
            <a:ext cx="9271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131" name="Google Shape;131;g20569307d11_0_9"/>
          <p:cNvSpPr txBox="1"/>
          <p:nvPr/>
        </p:nvSpPr>
        <p:spPr>
          <a:xfrm>
            <a:off x="2585250" y="2000925"/>
            <a:ext cx="9271200" cy="4965600"/>
          </a:xfrm>
          <a:prstGeom prst="rect">
            <a:avLst/>
          </a:prstGeom>
          <a:noFill/>
          <a:ln>
            <a:noFill/>
          </a:ln>
        </p:spPr>
        <p:txBody>
          <a:bodyPr spcFirstLastPara="1" wrap="square" lIns="91425" tIns="91425" rIns="91425" bIns="91425" anchor="t" anchorCtr="0">
            <a:noAutofit/>
          </a:bodyPr>
          <a:lstStyle/>
          <a:p>
            <a:pPr marL="457200" lvl="0" indent="-406400" algn="l" rtl="0">
              <a:spcBef>
                <a:spcPts val="0"/>
              </a:spcBef>
              <a:spcAft>
                <a:spcPts val="0"/>
              </a:spcAft>
              <a:buSzPts val="2800"/>
              <a:buChar char="➢"/>
            </a:pPr>
            <a:r>
              <a:rPr lang="en-US" sz="2800"/>
              <a:t>Seek to Build Trust and Rapport</a:t>
            </a:r>
            <a:endParaRPr sz="2800"/>
          </a:p>
          <a:p>
            <a:pPr marL="914400" lvl="1" indent="-406400" algn="l" rtl="0">
              <a:spcBef>
                <a:spcPts val="0"/>
              </a:spcBef>
              <a:spcAft>
                <a:spcPts val="0"/>
              </a:spcAft>
              <a:buSzPts val="2800"/>
              <a:buChar char="○"/>
            </a:pPr>
            <a:r>
              <a:rPr lang="en-US" sz="2800"/>
              <a:t>We’re not scary</a:t>
            </a:r>
            <a:endParaRPr sz="2800"/>
          </a:p>
          <a:p>
            <a:pPr marL="914400" lvl="1" indent="-406400" algn="l" rtl="0">
              <a:spcBef>
                <a:spcPts val="0"/>
              </a:spcBef>
              <a:spcAft>
                <a:spcPts val="0"/>
              </a:spcAft>
              <a:buSzPts val="2800"/>
              <a:buChar char="○"/>
            </a:pPr>
            <a:r>
              <a:rPr lang="en-US" sz="2800"/>
              <a:t>We want to see you and your department succeed</a:t>
            </a:r>
            <a:endParaRPr sz="2800"/>
          </a:p>
          <a:p>
            <a:pPr marL="457200" lvl="0" indent="-406400" algn="l" rtl="0">
              <a:spcBef>
                <a:spcPts val="0"/>
              </a:spcBef>
              <a:spcAft>
                <a:spcPts val="0"/>
              </a:spcAft>
              <a:buSzPts val="2800"/>
              <a:buChar char="➢"/>
            </a:pPr>
            <a:r>
              <a:rPr lang="en-US" sz="2800"/>
              <a:t>Transparency = More Effective Thought Partner</a:t>
            </a:r>
            <a:endParaRPr sz="2800"/>
          </a:p>
          <a:p>
            <a:pPr marL="457200" lvl="0" indent="-406400" algn="l" rtl="0">
              <a:spcBef>
                <a:spcPts val="0"/>
              </a:spcBef>
              <a:spcAft>
                <a:spcPts val="0"/>
              </a:spcAft>
              <a:buSzPts val="2800"/>
              <a:buChar char="➢"/>
            </a:pPr>
            <a:r>
              <a:rPr lang="en-US" sz="2800"/>
              <a:t>Ask Questions!</a:t>
            </a:r>
            <a:endParaRPr sz="2800"/>
          </a:p>
          <a:p>
            <a:pPr marL="457200" lvl="0" indent="-406400" algn="l" rtl="0">
              <a:spcBef>
                <a:spcPts val="0"/>
              </a:spcBef>
              <a:spcAft>
                <a:spcPts val="0"/>
              </a:spcAft>
              <a:buSzPts val="2800"/>
              <a:buChar char="➢"/>
            </a:pPr>
            <a:r>
              <a:rPr lang="en-US" sz="2800"/>
              <a:t>Proactive vs. Reactive Communication</a:t>
            </a:r>
            <a:endParaRPr sz="2800"/>
          </a:p>
          <a:p>
            <a:pPr marL="457200" lvl="0" indent="-406400" algn="l" rtl="0">
              <a:spcBef>
                <a:spcPts val="0"/>
              </a:spcBef>
              <a:spcAft>
                <a:spcPts val="0"/>
              </a:spcAft>
              <a:buSzPts val="2800"/>
              <a:buChar char="➢"/>
            </a:pPr>
            <a:r>
              <a:rPr lang="en-US" sz="2800"/>
              <a:t>Commit to Ongoing Training</a:t>
            </a:r>
            <a:endParaRPr sz="2800"/>
          </a:p>
          <a:p>
            <a:pPr marL="457200" lvl="0" indent="-406400" algn="l" rtl="0">
              <a:spcBef>
                <a:spcPts val="0"/>
              </a:spcBef>
              <a:spcAft>
                <a:spcPts val="0"/>
              </a:spcAft>
              <a:buSzPts val="2800"/>
              <a:buChar char="➢"/>
            </a:pPr>
            <a:r>
              <a:rPr lang="en-US" sz="2800"/>
              <a:t>Embrace Difficult Conversations/Content</a:t>
            </a:r>
            <a:endParaRPr sz="2800"/>
          </a:p>
          <a:p>
            <a:pPr marL="457200" lvl="0" indent="-406400" algn="l" rtl="0">
              <a:spcBef>
                <a:spcPts val="0"/>
              </a:spcBef>
              <a:spcAft>
                <a:spcPts val="0"/>
              </a:spcAft>
              <a:buSzPts val="2800"/>
              <a:buChar char="➢"/>
            </a:pPr>
            <a:r>
              <a:rPr lang="en-US" sz="2800"/>
              <a:t>Embrace and Model Change </a:t>
            </a:r>
            <a:endParaRPr sz="2800"/>
          </a:p>
          <a:p>
            <a:pPr marL="457200" lvl="0" indent="-406400" algn="l" rtl="0">
              <a:spcBef>
                <a:spcPts val="0"/>
              </a:spcBef>
              <a:spcAft>
                <a:spcPts val="0"/>
              </a:spcAft>
              <a:buSzPts val="2800"/>
              <a:buChar char="➢"/>
            </a:pPr>
            <a:r>
              <a:rPr lang="en-US" sz="2800"/>
              <a:t>Be Willing to Hold Others Accountable</a:t>
            </a:r>
            <a:endParaRPr sz="2800"/>
          </a:p>
          <a:p>
            <a:pPr marL="0" lvl="0" indent="0" algn="l" rtl="0">
              <a:spcBef>
                <a:spcPts val="0"/>
              </a:spcBef>
              <a:spcAft>
                <a:spcPts val="0"/>
              </a:spcAft>
              <a:buNone/>
            </a:pPr>
            <a:endParaRPr sz="2800"/>
          </a:p>
        </p:txBody>
      </p:sp>
    </p:spTree>
    <p:extLst>
      <p:ext uri="{BB962C8B-B14F-4D97-AF65-F5344CB8AC3E}">
        <p14:creationId xmlns:p14="http://schemas.microsoft.com/office/powerpoint/2010/main" val="4167501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7"/>
        <p:cNvGrpSpPr/>
        <p:nvPr/>
      </p:nvGrpSpPr>
      <p:grpSpPr>
        <a:xfrm>
          <a:off x="0" y="0"/>
          <a:ext cx="0" cy="0"/>
          <a:chOff x="0" y="0"/>
          <a:chExt cx="0" cy="0"/>
        </a:xfrm>
      </p:grpSpPr>
      <p:sp>
        <p:nvSpPr>
          <p:cNvPr id="158" name="Google Shape;158;g1fad4b8bacd_0_111"/>
          <p:cNvSpPr txBox="1"/>
          <p:nvPr/>
        </p:nvSpPr>
        <p:spPr>
          <a:xfrm>
            <a:off x="936325" y="392250"/>
            <a:ext cx="10983000" cy="207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t>References</a:t>
            </a:r>
            <a:endParaRPr/>
          </a:p>
          <a:p>
            <a:pPr marL="0" lvl="0" indent="0" algn="l" rtl="0">
              <a:spcBef>
                <a:spcPts val="0"/>
              </a:spcBef>
              <a:spcAft>
                <a:spcPts val="0"/>
              </a:spcAft>
              <a:buNone/>
            </a:pPr>
            <a:endParaRPr/>
          </a:p>
          <a:p>
            <a:pPr marL="0" lvl="0" indent="0" algn="l" rtl="0">
              <a:lnSpc>
                <a:spcPct val="115000"/>
              </a:lnSpc>
              <a:spcBef>
                <a:spcPts val="0"/>
              </a:spcBef>
              <a:spcAft>
                <a:spcPts val="0"/>
              </a:spcAft>
              <a:buNone/>
            </a:pPr>
            <a:r>
              <a:rPr lang="en-US" sz="1200">
                <a:solidFill>
                  <a:schemeClr val="dk1"/>
                </a:solidFill>
              </a:rPr>
              <a:t>Keira A. Cristobal, “Power of Touch: Working with Survivors of Sexual Abuse Within Dance/Movement Therapy,” </a:t>
            </a:r>
            <a:r>
              <a:rPr lang="en-US" sz="1200" i="1">
                <a:solidFill>
                  <a:schemeClr val="dk1"/>
                </a:solidFill>
              </a:rPr>
              <a:t>American Journal of Dance Therapy</a:t>
            </a:r>
            <a:r>
              <a:rPr lang="en-US" sz="1200">
                <a:solidFill>
                  <a:schemeClr val="dk1"/>
                </a:solidFill>
              </a:rPr>
              <a:t>, (2018) 40:68-86.</a:t>
            </a:r>
            <a:endParaRPr sz="1200">
              <a:solidFill>
                <a:schemeClr val="dk1"/>
              </a:solidFill>
            </a:endParaRPr>
          </a:p>
          <a:p>
            <a:pPr marL="0" lvl="0" indent="0" algn="l" rtl="0">
              <a:lnSpc>
                <a:spcPct val="115000"/>
              </a:lnSpc>
              <a:spcBef>
                <a:spcPts val="0"/>
              </a:spcBef>
              <a:spcAft>
                <a:spcPts val="0"/>
              </a:spcAft>
              <a:buNone/>
            </a:pPr>
            <a:endParaRPr sz="1200">
              <a:solidFill>
                <a:schemeClr val="dk1"/>
              </a:solidFill>
            </a:endParaRPr>
          </a:p>
          <a:p>
            <a:pPr marL="0" lvl="0" indent="0" algn="l" rtl="0">
              <a:lnSpc>
                <a:spcPct val="115000"/>
              </a:lnSpc>
              <a:spcBef>
                <a:spcPts val="0"/>
              </a:spcBef>
              <a:spcAft>
                <a:spcPts val="0"/>
              </a:spcAft>
              <a:buNone/>
            </a:pPr>
            <a:r>
              <a:rPr lang="en-US" sz="1200">
                <a:solidFill>
                  <a:schemeClr val="dk1"/>
                </a:solidFill>
              </a:rPr>
              <a:t>Miriam Giguere, “Dance Trends: Touch as a Teaching Tool in Dance Class: When and How to Use Tactile Feedback,” </a:t>
            </a:r>
            <a:r>
              <a:rPr lang="en-US" sz="1200" i="1">
                <a:solidFill>
                  <a:schemeClr val="dk1"/>
                </a:solidFill>
              </a:rPr>
              <a:t>Dance Education in Practice</a:t>
            </a:r>
            <a:r>
              <a:rPr lang="en-US" sz="1200">
                <a:solidFill>
                  <a:schemeClr val="dk1"/>
                </a:solidFill>
              </a:rPr>
              <a:t>, (2019) 5:4, 30-32.</a:t>
            </a:r>
            <a:endParaRPr sz="1200">
              <a:solidFill>
                <a:schemeClr val="dk1"/>
              </a:solidFill>
            </a:endParaRPr>
          </a:p>
          <a:p>
            <a:pPr marL="0" lvl="0" indent="0" algn="l" rtl="0">
              <a:lnSpc>
                <a:spcPct val="115000"/>
              </a:lnSpc>
              <a:spcBef>
                <a:spcPts val="0"/>
              </a:spcBef>
              <a:spcAft>
                <a:spcPts val="0"/>
              </a:spcAft>
              <a:buNone/>
            </a:pPr>
            <a:endParaRPr sz="1200" b="1">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sz="1200" b="1">
              <a:solidFill>
                <a:schemeClr val="dk1"/>
              </a:solidFill>
            </a:endParaRPr>
          </a:p>
        </p:txBody>
      </p:sp>
    </p:spTree>
    <p:extLst>
      <p:ext uri="{BB962C8B-B14F-4D97-AF65-F5344CB8AC3E}">
        <p14:creationId xmlns:p14="http://schemas.microsoft.com/office/powerpoint/2010/main" val="2918635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g2033f98807f_0_0"/>
          <p:cNvSpPr txBox="1">
            <a:spLocks noGrp="1"/>
          </p:cNvSpPr>
          <p:nvPr>
            <p:ph type="ctrTitle"/>
          </p:nvPr>
        </p:nvSpPr>
        <p:spPr>
          <a:xfrm>
            <a:off x="1524000" y="1018249"/>
            <a:ext cx="9144000" cy="5399400"/>
          </a:xfrm>
          <a:prstGeom prst="rect">
            <a:avLst/>
          </a:prstGeom>
          <a:noFill/>
          <a:ln>
            <a:noFill/>
          </a:ln>
        </p:spPr>
        <p:txBody>
          <a:bodyPr spcFirstLastPara="1" wrap="square" lIns="121900" tIns="121900" rIns="121900" bIns="121900" anchor="ctr" anchorCtr="0">
            <a:normAutofit/>
          </a:bodyPr>
          <a:lstStyle/>
          <a:p>
            <a:pPr marL="0" lvl="0" indent="0" algn="ctr" rtl="0">
              <a:lnSpc>
                <a:spcPct val="100000"/>
              </a:lnSpc>
              <a:spcBef>
                <a:spcPts val="0"/>
              </a:spcBef>
              <a:spcAft>
                <a:spcPts val="0"/>
              </a:spcAft>
              <a:buSzPts val="6900"/>
              <a:buNone/>
            </a:pPr>
            <a:r>
              <a:rPr lang="en-US" sz="3000" b="1">
                <a:solidFill>
                  <a:srgbClr val="101820"/>
                </a:solidFill>
                <a:latin typeface="Arial"/>
                <a:ea typeface="Arial"/>
                <a:cs typeface="Arial"/>
                <a:sym typeface="Arial"/>
              </a:rPr>
              <a:t>Performing Arts within Higher Education institutions</a:t>
            </a:r>
            <a:endParaRPr sz="3000">
              <a:solidFill>
                <a:srgbClr val="101820"/>
              </a:solidFill>
              <a:latin typeface="Arial"/>
              <a:ea typeface="Arial"/>
              <a:cs typeface="Arial"/>
              <a:sym typeface="Arial"/>
            </a:endParaRPr>
          </a:p>
          <a:p>
            <a:pPr marL="0" lvl="0" indent="0" algn="ctr" rtl="0">
              <a:lnSpc>
                <a:spcPct val="100000"/>
              </a:lnSpc>
              <a:spcBef>
                <a:spcPts val="0"/>
              </a:spcBef>
              <a:spcAft>
                <a:spcPts val="0"/>
              </a:spcAft>
              <a:buSzPts val="6900"/>
              <a:buNone/>
            </a:pPr>
            <a:endParaRPr sz="3000">
              <a:solidFill>
                <a:srgbClr val="101820"/>
              </a:solidFill>
              <a:latin typeface="Arial"/>
              <a:ea typeface="Arial"/>
              <a:cs typeface="Arial"/>
              <a:sym typeface="Arial"/>
            </a:endParaRPr>
          </a:p>
          <a:p>
            <a:pPr marL="0" lvl="0" indent="0" algn="ctr" rtl="0">
              <a:lnSpc>
                <a:spcPct val="100000"/>
              </a:lnSpc>
              <a:spcBef>
                <a:spcPts val="0"/>
              </a:spcBef>
              <a:spcAft>
                <a:spcPts val="0"/>
              </a:spcAft>
              <a:buSzPts val="6900"/>
              <a:buNone/>
            </a:pPr>
            <a:r>
              <a:rPr lang="en-US" sz="3000">
                <a:solidFill>
                  <a:srgbClr val="101820"/>
                </a:solidFill>
                <a:latin typeface="Arial"/>
                <a:ea typeface="Arial"/>
                <a:cs typeface="Arial"/>
                <a:sym typeface="Arial"/>
              </a:rPr>
              <a:t>Balancing discipline-specific needs and practices with university life, policies, and procedures.</a:t>
            </a:r>
            <a:endParaRPr sz="3000">
              <a:solidFill>
                <a:srgbClr val="10182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0"/>
        <p:cNvGrpSpPr/>
        <p:nvPr/>
      </p:nvGrpSpPr>
      <p:grpSpPr>
        <a:xfrm>
          <a:off x="0" y="0"/>
          <a:ext cx="0" cy="0"/>
          <a:chOff x="0" y="0"/>
          <a:chExt cx="0" cy="0"/>
        </a:xfrm>
      </p:grpSpPr>
      <p:sp>
        <p:nvSpPr>
          <p:cNvPr id="101" name="Google Shape;101;g1fad4b8bacd_0_107"/>
          <p:cNvSpPr txBox="1">
            <a:spLocks noGrp="1"/>
          </p:cNvSpPr>
          <p:nvPr>
            <p:ph type="title"/>
          </p:nvPr>
        </p:nvSpPr>
        <p:spPr>
          <a:xfrm>
            <a:off x="839800" y="987425"/>
            <a:ext cx="3932100" cy="1070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2500">
                <a:solidFill>
                  <a:srgbClr val="101820"/>
                </a:solidFill>
                <a:latin typeface="Arial"/>
                <a:ea typeface="Arial"/>
                <a:cs typeface="Arial"/>
                <a:sym typeface="Arial"/>
              </a:rPr>
              <a:t>Tactile cueing as a pedagogical tool in dance</a:t>
            </a:r>
            <a:endParaRPr sz="2500">
              <a:solidFill>
                <a:srgbClr val="101820"/>
              </a:solidFill>
              <a:latin typeface="Arial"/>
              <a:ea typeface="Arial"/>
              <a:cs typeface="Arial"/>
              <a:sym typeface="Arial"/>
            </a:endParaRPr>
          </a:p>
        </p:txBody>
      </p:sp>
      <p:sp>
        <p:nvSpPr>
          <p:cNvPr id="102" name="Google Shape;102;g1fad4b8bacd_0_107"/>
          <p:cNvSpPr txBox="1">
            <a:spLocks noGrp="1"/>
          </p:cNvSpPr>
          <p:nvPr>
            <p:ph type="body" idx="1"/>
          </p:nvPr>
        </p:nvSpPr>
        <p:spPr>
          <a:xfrm>
            <a:off x="5208488" y="1341725"/>
            <a:ext cx="6172200" cy="4873500"/>
          </a:xfrm>
          <a:prstGeom prst="rect">
            <a:avLst/>
          </a:prstGeom>
        </p:spPr>
        <p:txBody>
          <a:bodyPr spcFirstLastPara="1" wrap="square" lIns="91425" tIns="45700" rIns="91425" bIns="45700" anchor="t" anchorCtr="0">
            <a:normAutofit lnSpcReduction="10000"/>
          </a:bodyPr>
          <a:lstStyle/>
          <a:p>
            <a:pPr marL="0" lvl="0" indent="0" algn="l" rtl="0">
              <a:lnSpc>
                <a:spcPct val="115000"/>
              </a:lnSpc>
              <a:spcBef>
                <a:spcPts val="0"/>
              </a:spcBef>
              <a:spcAft>
                <a:spcPts val="0"/>
              </a:spcAft>
              <a:buNone/>
            </a:pPr>
            <a:endParaRPr sz="2500">
              <a:solidFill>
                <a:srgbClr val="101820"/>
              </a:solidFill>
              <a:latin typeface="Arial"/>
              <a:ea typeface="Arial"/>
              <a:cs typeface="Arial"/>
              <a:sym typeface="Arial"/>
            </a:endParaRPr>
          </a:p>
          <a:p>
            <a:pPr marL="0" lvl="0" indent="0" algn="l" rtl="0">
              <a:lnSpc>
                <a:spcPct val="115000"/>
              </a:lnSpc>
              <a:spcBef>
                <a:spcPts val="0"/>
              </a:spcBef>
              <a:spcAft>
                <a:spcPts val="0"/>
              </a:spcAft>
              <a:buNone/>
            </a:pPr>
            <a:r>
              <a:rPr lang="en-US" sz="2500">
                <a:solidFill>
                  <a:srgbClr val="101820"/>
                </a:solidFill>
                <a:latin typeface="Arial"/>
                <a:ea typeface="Arial"/>
                <a:cs typeface="Arial"/>
                <a:sym typeface="Arial"/>
              </a:rPr>
              <a:t>“Instructors should also realize that the use of touch is part of their dynamic relationship with their students. A forceful or unwanted touch reinforces the idea that the teacher is in charge of the student’s body, that the student does not have autonomy over his or her own physicality. This is why consent from the student is such an important element of using touch.” (Giguere, 2019)</a:t>
            </a:r>
            <a:endParaRPr sz="2500">
              <a:solidFill>
                <a:srgbClr val="101820"/>
              </a:solidFill>
              <a:latin typeface="Arial"/>
              <a:ea typeface="Arial"/>
              <a:cs typeface="Arial"/>
              <a:sym typeface="Arial"/>
            </a:endParaRPr>
          </a:p>
          <a:p>
            <a:pPr marL="0" lvl="0" indent="0" algn="l" rtl="0">
              <a:spcBef>
                <a:spcPts val="1000"/>
              </a:spcBef>
              <a:spcAft>
                <a:spcPts val="0"/>
              </a:spcAft>
              <a:buNone/>
            </a:pPr>
            <a:endParaRPr>
              <a:solidFill>
                <a:srgbClr val="101820"/>
              </a:solidFill>
            </a:endParaRPr>
          </a:p>
        </p:txBody>
      </p:sp>
      <p:sp>
        <p:nvSpPr>
          <p:cNvPr id="103" name="Google Shape;103;g1fad4b8bacd_0_107"/>
          <p:cNvSpPr txBox="1">
            <a:spLocks noGrp="1"/>
          </p:cNvSpPr>
          <p:nvPr>
            <p:ph type="body" idx="2"/>
          </p:nvPr>
        </p:nvSpPr>
        <p:spPr>
          <a:xfrm>
            <a:off x="839788" y="2285150"/>
            <a:ext cx="3932100" cy="38115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a:solidFill>
                  <a:srgbClr val="101820"/>
                </a:solidFill>
                <a:latin typeface="Arial"/>
                <a:ea typeface="Arial"/>
                <a:cs typeface="Arial"/>
                <a:sym typeface="Arial"/>
              </a:rPr>
              <a:t>Pros:</a:t>
            </a:r>
            <a:endParaRPr>
              <a:solidFill>
                <a:srgbClr val="101820"/>
              </a:solidFill>
              <a:latin typeface="Arial"/>
              <a:ea typeface="Arial"/>
              <a:cs typeface="Arial"/>
              <a:sym typeface="Arial"/>
            </a:endParaRPr>
          </a:p>
          <a:p>
            <a:pPr marL="457200" lvl="0" indent="-330200" algn="l" rtl="0">
              <a:spcBef>
                <a:spcPts val="1000"/>
              </a:spcBef>
              <a:spcAft>
                <a:spcPts val="0"/>
              </a:spcAft>
              <a:buSzPts val="1600"/>
              <a:buFont typeface="Arial"/>
              <a:buChar char="●"/>
            </a:pPr>
            <a:r>
              <a:rPr lang="en-US">
                <a:solidFill>
                  <a:srgbClr val="101820"/>
                </a:solidFill>
                <a:latin typeface="Arial"/>
                <a:ea typeface="Arial"/>
                <a:cs typeface="Arial"/>
                <a:sym typeface="Arial"/>
              </a:rPr>
              <a:t>build awareness of alignment, movement</a:t>
            </a:r>
            <a:endParaRPr>
              <a:solidFill>
                <a:srgbClr val="101820"/>
              </a:solidFill>
              <a:latin typeface="Arial"/>
              <a:ea typeface="Arial"/>
              <a:cs typeface="Arial"/>
              <a:sym typeface="Arial"/>
            </a:endParaRPr>
          </a:p>
          <a:p>
            <a:pPr marL="457200" lvl="0" indent="-330200" algn="l" rtl="0">
              <a:spcBef>
                <a:spcPts val="0"/>
              </a:spcBef>
              <a:spcAft>
                <a:spcPts val="0"/>
              </a:spcAft>
              <a:buSzPts val="1600"/>
              <a:buFont typeface="Arial"/>
              <a:buChar char="●"/>
            </a:pPr>
            <a:r>
              <a:rPr lang="en-US">
                <a:solidFill>
                  <a:srgbClr val="101820"/>
                </a:solidFill>
                <a:latin typeface="Arial"/>
                <a:ea typeface="Arial"/>
                <a:cs typeface="Arial"/>
                <a:sym typeface="Arial"/>
              </a:rPr>
              <a:t>guide repatterning and recovery from injury</a:t>
            </a:r>
            <a:endParaRPr>
              <a:solidFill>
                <a:srgbClr val="101820"/>
              </a:solidFill>
              <a:latin typeface="Arial"/>
              <a:ea typeface="Arial"/>
              <a:cs typeface="Arial"/>
              <a:sym typeface="Arial"/>
            </a:endParaRPr>
          </a:p>
          <a:p>
            <a:pPr marL="457200" lvl="0" indent="-330200" algn="l" rtl="0">
              <a:spcBef>
                <a:spcPts val="0"/>
              </a:spcBef>
              <a:spcAft>
                <a:spcPts val="0"/>
              </a:spcAft>
              <a:buSzPts val="1600"/>
              <a:buFont typeface="Arial"/>
              <a:buChar char="●"/>
            </a:pPr>
            <a:r>
              <a:rPr lang="en-US">
                <a:solidFill>
                  <a:srgbClr val="101820"/>
                </a:solidFill>
                <a:latin typeface="Arial"/>
                <a:ea typeface="Arial"/>
                <a:cs typeface="Arial"/>
                <a:sym typeface="Arial"/>
              </a:rPr>
              <a:t>support learning new movements </a:t>
            </a:r>
            <a:endParaRPr>
              <a:solidFill>
                <a:srgbClr val="101820"/>
              </a:solidFill>
              <a:latin typeface="Arial"/>
              <a:ea typeface="Arial"/>
              <a:cs typeface="Arial"/>
              <a:sym typeface="Arial"/>
            </a:endParaRPr>
          </a:p>
          <a:p>
            <a:pPr marL="0" lvl="0" indent="0" algn="l" rtl="0">
              <a:spcBef>
                <a:spcPts val="1000"/>
              </a:spcBef>
              <a:spcAft>
                <a:spcPts val="0"/>
              </a:spcAft>
              <a:buNone/>
            </a:pPr>
            <a:endParaRPr>
              <a:solidFill>
                <a:srgbClr val="101820"/>
              </a:solidFill>
              <a:latin typeface="Arial"/>
              <a:ea typeface="Arial"/>
              <a:cs typeface="Arial"/>
              <a:sym typeface="Arial"/>
            </a:endParaRPr>
          </a:p>
          <a:p>
            <a:pPr marL="0" lvl="0" indent="0" algn="l" rtl="0">
              <a:spcBef>
                <a:spcPts val="1000"/>
              </a:spcBef>
              <a:spcAft>
                <a:spcPts val="0"/>
              </a:spcAft>
              <a:buNone/>
            </a:pPr>
            <a:r>
              <a:rPr lang="en-US">
                <a:solidFill>
                  <a:srgbClr val="101820"/>
                </a:solidFill>
                <a:latin typeface="Arial"/>
                <a:ea typeface="Arial"/>
                <a:cs typeface="Arial"/>
                <a:sym typeface="Arial"/>
              </a:rPr>
              <a:t>Cons:</a:t>
            </a:r>
            <a:endParaRPr>
              <a:solidFill>
                <a:srgbClr val="101820"/>
              </a:solidFill>
              <a:latin typeface="Arial"/>
              <a:ea typeface="Arial"/>
              <a:cs typeface="Arial"/>
              <a:sym typeface="Arial"/>
            </a:endParaRPr>
          </a:p>
          <a:p>
            <a:pPr marL="457200" lvl="0" indent="-330200" algn="l" rtl="0">
              <a:spcBef>
                <a:spcPts val="1000"/>
              </a:spcBef>
              <a:spcAft>
                <a:spcPts val="0"/>
              </a:spcAft>
              <a:buClr>
                <a:srgbClr val="101820"/>
              </a:buClr>
              <a:buSzPts val="1600"/>
              <a:buFont typeface="Arial"/>
              <a:buChar char="●"/>
            </a:pPr>
            <a:r>
              <a:rPr lang="en-US">
                <a:solidFill>
                  <a:srgbClr val="101820"/>
                </a:solidFill>
                <a:latin typeface="Arial"/>
                <a:ea typeface="Arial"/>
                <a:cs typeface="Arial"/>
                <a:sym typeface="Arial"/>
              </a:rPr>
              <a:t>can force students’ bodies</a:t>
            </a:r>
            <a:endParaRPr>
              <a:solidFill>
                <a:srgbClr val="101820"/>
              </a:solidFill>
              <a:latin typeface="Arial"/>
              <a:ea typeface="Arial"/>
              <a:cs typeface="Arial"/>
              <a:sym typeface="Arial"/>
            </a:endParaRPr>
          </a:p>
          <a:p>
            <a:pPr marL="457200" lvl="0" indent="-330200" algn="l" rtl="0">
              <a:spcBef>
                <a:spcPts val="0"/>
              </a:spcBef>
              <a:spcAft>
                <a:spcPts val="0"/>
              </a:spcAft>
              <a:buClr>
                <a:srgbClr val="101820"/>
              </a:buClr>
              <a:buSzPts val="1600"/>
              <a:buFont typeface="Arial"/>
              <a:buChar char="●"/>
            </a:pPr>
            <a:r>
              <a:rPr lang="en-US">
                <a:solidFill>
                  <a:srgbClr val="101820"/>
                </a:solidFill>
                <a:latin typeface="Arial"/>
                <a:ea typeface="Arial"/>
                <a:cs typeface="Arial"/>
                <a:sym typeface="Arial"/>
              </a:rPr>
              <a:t>can trigger trauma </a:t>
            </a:r>
            <a:endParaRPr>
              <a:solidFill>
                <a:srgbClr val="101820"/>
              </a:solidFill>
              <a:latin typeface="Arial"/>
              <a:ea typeface="Arial"/>
              <a:cs typeface="Arial"/>
              <a:sym typeface="Arial"/>
            </a:endParaRPr>
          </a:p>
          <a:p>
            <a:pPr marL="457200" lvl="0" indent="-330200" algn="l" rtl="0">
              <a:spcBef>
                <a:spcPts val="0"/>
              </a:spcBef>
              <a:spcAft>
                <a:spcPts val="0"/>
              </a:spcAft>
              <a:buClr>
                <a:srgbClr val="101820"/>
              </a:buClr>
              <a:buSzPts val="1600"/>
              <a:buFont typeface="Arial"/>
              <a:buChar char="●"/>
            </a:pPr>
            <a:r>
              <a:rPr lang="en-US">
                <a:solidFill>
                  <a:srgbClr val="101820"/>
                </a:solidFill>
                <a:latin typeface="Arial"/>
                <a:ea typeface="Arial"/>
                <a:cs typeface="Arial"/>
                <a:sym typeface="Arial"/>
              </a:rPr>
              <a:t>can reinforce power dynamics</a:t>
            </a:r>
            <a:endParaRPr>
              <a:solidFill>
                <a:srgbClr val="10182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g205ca2fcd1f_0_3"/>
          <p:cNvSpPr txBox="1">
            <a:spLocks noGrp="1"/>
          </p:cNvSpPr>
          <p:nvPr>
            <p:ph type="title"/>
          </p:nvPr>
        </p:nvSpPr>
        <p:spPr>
          <a:xfrm>
            <a:off x="839800" y="987425"/>
            <a:ext cx="3932100" cy="1070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2500">
                <a:solidFill>
                  <a:srgbClr val="101820"/>
                </a:solidFill>
                <a:latin typeface="Arial"/>
                <a:ea typeface="Arial"/>
                <a:cs typeface="Arial"/>
                <a:sym typeface="Arial"/>
              </a:rPr>
              <a:t>Dance and Movement Therapy (DMT)</a:t>
            </a:r>
            <a:endParaRPr sz="2500">
              <a:solidFill>
                <a:srgbClr val="101820"/>
              </a:solidFill>
              <a:latin typeface="Arial"/>
              <a:ea typeface="Arial"/>
              <a:cs typeface="Arial"/>
              <a:sym typeface="Arial"/>
            </a:endParaRPr>
          </a:p>
        </p:txBody>
      </p:sp>
      <p:sp>
        <p:nvSpPr>
          <p:cNvPr id="109" name="Google Shape;109;g205ca2fcd1f_0_3"/>
          <p:cNvSpPr txBox="1">
            <a:spLocks noGrp="1"/>
          </p:cNvSpPr>
          <p:nvPr>
            <p:ph type="body" idx="1"/>
          </p:nvPr>
        </p:nvSpPr>
        <p:spPr>
          <a:xfrm>
            <a:off x="5195838" y="1223150"/>
            <a:ext cx="6172200" cy="48735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2500">
              <a:solidFill>
                <a:srgbClr val="101820"/>
              </a:solidFill>
              <a:latin typeface="Arial"/>
              <a:ea typeface="Arial"/>
              <a:cs typeface="Arial"/>
              <a:sym typeface="Arial"/>
            </a:endParaRPr>
          </a:p>
          <a:p>
            <a:pPr marL="0" lvl="0" indent="0" algn="l" rtl="0">
              <a:lnSpc>
                <a:spcPct val="115000"/>
              </a:lnSpc>
              <a:spcBef>
                <a:spcPts val="0"/>
              </a:spcBef>
              <a:spcAft>
                <a:spcPts val="0"/>
              </a:spcAft>
              <a:buNone/>
            </a:pPr>
            <a:r>
              <a:rPr lang="en-US" sz="2500">
                <a:solidFill>
                  <a:srgbClr val="101820"/>
                </a:solidFill>
                <a:latin typeface="Arial"/>
                <a:ea typeface="Arial"/>
                <a:cs typeface="Arial"/>
                <a:sym typeface="Arial"/>
              </a:rPr>
              <a:t>‘‘Dance/movement therapists understand touch as fundamentally supportive to human growth and development, and inherently involved in dance and social interactions.’’ (in Cristobal, 2018)</a:t>
            </a:r>
            <a:endParaRPr sz="2500">
              <a:solidFill>
                <a:srgbClr val="101820"/>
              </a:solidFill>
              <a:latin typeface="Arial"/>
              <a:ea typeface="Arial"/>
              <a:cs typeface="Arial"/>
              <a:sym typeface="Arial"/>
            </a:endParaRPr>
          </a:p>
          <a:p>
            <a:pPr marL="0" lvl="0" indent="0" algn="l" rtl="0">
              <a:lnSpc>
                <a:spcPct val="115000"/>
              </a:lnSpc>
              <a:spcBef>
                <a:spcPts val="0"/>
              </a:spcBef>
              <a:spcAft>
                <a:spcPts val="0"/>
              </a:spcAft>
              <a:buNone/>
            </a:pPr>
            <a:endParaRPr sz="2500">
              <a:solidFill>
                <a:srgbClr val="101820"/>
              </a:solidFill>
              <a:latin typeface="Arial"/>
              <a:ea typeface="Arial"/>
              <a:cs typeface="Arial"/>
              <a:sym typeface="Arial"/>
            </a:endParaRPr>
          </a:p>
          <a:p>
            <a:pPr marL="0" lvl="0" indent="0" algn="l" rtl="0">
              <a:lnSpc>
                <a:spcPct val="115000"/>
              </a:lnSpc>
              <a:spcBef>
                <a:spcPts val="0"/>
              </a:spcBef>
              <a:spcAft>
                <a:spcPts val="0"/>
              </a:spcAft>
              <a:buNone/>
            </a:pPr>
            <a:r>
              <a:rPr lang="en-US" sz="1400">
                <a:solidFill>
                  <a:srgbClr val="101820"/>
                </a:solidFill>
                <a:latin typeface="Arial"/>
                <a:ea typeface="Arial"/>
                <a:cs typeface="Arial"/>
                <a:sym typeface="Arial"/>
              </a:rPr>
              <a:t>From The Code of Ethics and Standards of the American Dance Therapy Association (ADTA) and the Dance/Movement Therapy Certification Board (DMTCB), (https://adta.org/ethics/Ethics).</a:t>
            </a:r>
            <a:endParaRPr sz="1400">
              <a:latin typeface="Arial"/>
              <a:ea typeface="Arial"/>
              <a:cs typeface="Arial"/>
              <a:sym typeface="Arial"/>
            </a:endParaRPr>
          </a:p>
          <a:p>
            <a:pPr marL="0" lvl="0" indent="0" algn="l" rtl="0">
              <a:lnSpc>
                <a:spcPct val="115000"/>
              </a:lnSpc>
              <a:spcBef>
                <a:spcPts val="0"/>
              </a:spcBef>
              <a:spcAft>
                <a:spcPts val="0"/>
              </a:spcAft>
              <a:buNone/>
            </a:pPr>
            <a:endParaRPr sz="1800">
              <a:solidFill>
                <a:srgbClr val="101820"/>
              </a:solidFill>
              <a:latin typeface="Arial"/>
              <a:ea typeface="Arial"/>
              <a:cs typeface="Arial"/>
              <a:sym typeface="Arial"/>
            </a:endParaRPr>
          </a:p>
          <a:p>
            <a:pPr marL="0" lvl="0" indent="0" algn="l" rtl="0">
              <a:spcBef>
                <a:spcPts val="1000"/>
              </a:spcBef>
              <a:spcAft>
                <a:spcPts val="0"/>
              </a:spcAft>
              <a:buNone/>
            </a:pPr>
            <a:endParaRPr sz="2500">
              <a:solidFill>
                <a:srgbClr val="101820"/>
              </a:solidFill>
              <a:latin typeface="Arial"/>
              <a:ea typeface="Arial"/>
              <a:cs typeface="Arial"/>
              <a:sym typeface="Arial"/>
            </a:endParaRPr>
          </a:p>
        </p:txBody>
      </p:sp>
      <p:sp>
        <p:nvSpPr>
          <p:cNvPr id="110" name="Google Shape;110;g205ca2fcd1f_0_3"/>
          <p:cNvSpPr txBox="1">
            <a:spLocks noGrp="1"/>
          </p:cNvSpPr>
          <p:nvPr>
            <p:ph type="body" idx="2"/>
          </p:nvPr>
        </p:nvSpPr>
        <p:spPr>
          <a:xfrm>
            <a:off x="839788" y="2285150"/>
            <a:ext cx="3932100" cy="3811500"/>
          </a:xfrm>
          <a:prstGeom prst="rect">
            <a:avLst/>
          </a:prstGeom>
        </p:spPr>
        <p:txBody>
          <a:bodyPr spcFirstLastPara="1" wrap="square" lIns="91425" tIns="45700" rIns="91425" bIns="45700" anchor="t" anchorCtr="0">
            <a:normAutofit/>
          </a:bodyPr>
          <a:lstStyle/>
          <a:p>
            <a:pPr marL="457200" lvl="0" indent="-330200" algn="l" rtl="0">
              <a:spcBef>
                <a:spcPts val="1000"/>
              </a:spcBef>
              <a:spcAft>
                <a:spcPts val="0"/>
              </a:spcAft>
              <a:buClr>
                <a:srgbClr val="101820"/>
              </a:buClr>
              <a:buSzPts val="1600"/>
              <a:buFont typeface="Arial"/>
              <a:buChar char="●"/>
            </a:pPr>
            <a:r>
              <a:rPr lang="en-US">
                <a:solidFill>
                  <a:srgbClr val="101820"/>
                </a:solidFill>
                <a:latin typeface="Arial"/>
                <a:ea typeface="Arial"/>
                <a:cs typeface="Arial"/>
                <a:sym typeface="Arial"/>
              </a:rPr>
              <a:t>emphasis on ethical uses of touch</a:t>
            </a:r>
            <a:br>
              <a:rPr lang="en-US">
                <a:solidFill>
                  <a:srgbClr val="101820"/>
                </a:solidFill>
                <a:latin typeface="Arial"/>
                <a:ea typeface="Arial"/>
                <a:cs typeface="Arial"/>
                <a:sym typeface="Arial"/>
              </a:rPr>
            </a:br>
            <a:endParaRPr>
              <a:solidFill>
                <a:srgbClr val="101820"/>
              </a:solidFill>
              <a:latin typeface="Arial"/>
              <a:ea typeface="Arial"/>
              <a:cs typeface="Arial"/>
              <a:sym typeface="Arial"/>
            </a:endParaRPr>
          </a:p>
          <a:p>
            <a:pPr marL="457200" lvl="0" indent="-330200" algn="l" rtl="0">
              <a:spcBef>
                <a:spcPts val="0"/>
              </a:spcBef>
              <a:spcAft>
                <a:spcPts val="0"/>
              </a:spcAft>
              <a:buClr>
                <a:srgbClr val="101820"/>
              </a:buClr>
              <a:buSzPts val="1600"/>
              <a:buFont typeface="Arial"/>
              <a:buChar char="●"/>
            </a:pPr>
            <a:r>
              <a:rPr lang="en-US">
                <a:solidFill>
                  <a:srgbClr val="101820"/>
                </a:solidFill>
                <a:latin typeface="Arial"/>
                <a:ea typeface="Arial"/>
                <a:cs typeface="Arial"/>
                <a:sym typeface="Arial"/>
              </a:rPr>
              <a:t>supports idea that there is a place for touch in helping people learn</a:t>
            </a:r>
            <a:endParaRPr>
              <a:solidFill>
                <a:srgbClr val="10182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g205ca2fcd1f_0_3"/>
          <p:cNvSpPr txBox="1">
            <a:spLocks noGrp="1"/>
          </p:cNvSpPr>
          <p:nvPr>
            <p:ph type="title"/>
          </p:nvPr>
        </p:nvSpPr>
        <p:spPr>
          <a:xfrm>
            <a:off x="839800" y="987425"/>
            <a:ext cx="3932100" cy="10701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US" sz="2500" dirty="0">
                <a:solidFill>
                  <a:srgbClr val="101820"/>
                </a:solidFill>
                <a:latin typeface="Arial"/>
                <a:ea typeface="Arial"/>
                <a:cs typeface="Arial"/>
                <a:sym typeface="Arial"/>
              </a:rPr>
              <a:t>Musical Pedagogy and Physical Touch</a:t>
            </a:r>
            <a:endParaRPr sz="2500" dirty="0">
              <a:solidFill>
                <a:srgbClr val="101820"/>
              </a:solidFill>
              <a:latin typeface="Arial"/>
              <a:ea typeface="Arial"/>
              <a:cs typeface="Arial"/>
              <a:sym typeface="Arial"/>
            </a:endParaRPr>
          </a:p>
        </p:txBody>
      </p:sp>
      <p:sp>
        <p:nvSpPr>
          <p:cNvPr id="109" name="Google Shape;109;g205ca2fcd1f_0_3"/>
          <p:cNvSpPr txBox="1">
            <a:spLocks noGrp="1"/>
          </p:cNvSpPr>
          <p:nvPr>
            <p:ph type="body" idx="1"/>
          </p:nvPr>
        </p:nvSpPr>
        <p:spPr>
          <a:xfrm>
            <a:off x="5195838" y="1223150"/>
            <a:ext cx="6172200" cy="4873500"/>
          </a:xfrm>
          <a:prstGeom prst="rect">
            <a:avLst/>
          </a:prstGeom>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endParaRPr sz="2500" dirty="0">
              <a:solidFill>
                <a:srgbClr val="101820"/>
              </a:solidFill>
              <a:latin typeface="Arial"/>
              <a:ea typeface="Arial"/>
              <a:cs typeface="Arial"/>
              <a:sym typeface="Arial"/>
            </a:endParaRPr>
          </a:p>
          <a:p>
            <a:pPr marL="0" lvl="0" indent="0" algn="l" rtl="0">
              <a:lnSpc>
                <a:spcPct val="115000"/>
              </a:lnSpc>
              <a:spcBef>
                <a:spcPts val="0"/>
              </a:spcBef>
              <a:spcAft>
                <a:spcPts val="0"/>
              </a:spcAft>
              <a:buNone/>
            </a:pPr>
            <a:r>
              <a:rPr lang="en-US" sz="2800" dirty="0">
                <a:effectLst/>
                <a:latin typeface="Arial" panose="020B0604020202020204" pitchFamily="34" charset="0"/>
                <a:ea typeface="Arial" panose="020B0604020202020204" pitchFamily="34" charset="0"/>
              </a:rPr>
              <a:t>Because of the intermittent nature of physical touch in the various musical disciplines, the National Association of Schools of Music does not have specific recommendations or requirements regarding touch; leaving policies and procedures to individual institutions.</a:t>
            </a:r>
            <a:r>
              <a:rPr lang="en-US" sz="2800" dirty="0">
                <a:effectLst/>
              </a:rPr>
              <a:t> </a:t>
            </a:r>
            <a:endParaRPr sz="2800" dirty="0">
              <a:solidFill>
                <a:srgbClr val="101820"/>
              </a:solidFill>
              <a:latin typeface="Arial"/>
              <a:ea typeface="Arial"/>
              <a:cs typeface="Arial"/>
              <a:sym typeface="Arial"/>
            </a:endParaRPr>
          </a:p>
          <a:p>
            <a:pPr marL="0" lvl="0" indent="0" algn="l" rtl="0">
              <a:spcBef>
                <a:spcPts val="1000"/>
              </a:spcBef>
              <a:spcAft>
                <a:spcPts val="0"/>
              </a:spcAft>
              <a:buNone/>
            </a:pPr>
            <a:endParaRPr sz="2500" dirty="0">
              <a:solidFill>
                <a:srgbClr val="101820"/>
              </a:solidFill>
              <a:latin typeface="Arial"/>
              <a:ea typeface="Arial"/>
              <a:cs typeface="Arial"/>
              <a:sym typeface="Arial"/>
            </a:endParaRPr>
          </a:p>
        </p:txBody>
      </p:sp>
      <p:sp>
        <p:nvSpPr>
          <p:cNvPr id="110" name="Google Shape;110;g205ca2fcd1f_0_3"/>
          <p:cNvSpPr txBox="1">
            <a:spLocks noGrp="1"/>
          </p:cNvSpPr>
          <p:nvPr>
            <p:ph type="body" idx="2"/>
          </p:nvPr>
        </p:nvSpPr>
        <p:spPr>
          <a:xfrm>
            <a:off x="839788" y="2285150"/>
            <a:ext cx="3932100" cy="3811500"/>
          </a:xfrm>
          <a:prstGeom prst="rect">
            <a:avLst/>
          </a:prstGeom>
        </p:spPr>
        <p:txBody>
          <a:bodyPr spcFirstLastPara="1" wrap="square" lIns="91425" tIns="45700" rIns="91425" bIns="45700" anchor="t" anchorCtr="0">
            <a:normAutofit/>
          </a:bodyPr>
          <a:lstStyle/>
          <a:p>
            <a:pPr marL="457200" lvl="0" indent="-330200" algn="l" rtl="0">
              <a:spcBef>
                <a:spcPts val="1000"/>
              </a:spcBef>
              <a:spcAft>
                <a:spcPts val="0"/>
              </a:spcAft>
              <a:buClr>
                <a:srgbClr val="101820"/>
              </a:buClr>
              <a:buSzPts val="1600"/>
              <a:buFont typeface="Arial"/>
              <a:buChar char="●"/>
            </a:pPr>
            <a:r>
              <a:rPr lang="en-US" dirty="0">
                <a:solidFill>
                  <a:srgbClr val="101820"/>
                </a:solidFill>
                <a:latin typeface="Arial"/>
                <a:ea typeface="Arial"/>
                <a:cs typeface="Arial"/>
                <a:sym typeface="Arial"/>
              </a:rPr>
              <a:t>Most Pedagogical Literature, when it references physical touch, focuses on injury prevention</a:t>
            </a:r>
            <a:br>
              <a:rPr lang="en-US" dirty="0">
                <a:solidFill>
                  <a:srgbClr val="101820"/>
                </a:solidFill>
                <a:latin typeface="Arial"/>
                <a:ea typeface="Arial"/>
                <a:cs typeface="Arial"/>
                <a:sym typeface="Arial"/>
              </a:rPr>
            </a:br>
            <a:endParaRPr lang="en-US" dirty="0">
              <a:solidFill>
                <a:srgbClr val="101820"/>
              </a:solidFill>
              <a:latin typeface="Arial"/>
              <a:ea typeface="Arial"/>
              <a:cs typeface="Arial"/>
              <a:sym typeface="Arial"/>
            </a:endParaRPr>
          </a:p>
          <a:p>
            <a:pPr marL="457200" lvl="0" indent="-330200" algn="l" rtl="0">
              <a:spcBef>
                <a:spcPts val="1000"/>
              </a:spcBef>
              <a:spcAft>
                <a:spcPts val="0"/>
              </a:spcAft>
              <a:buClr>
                <a:srgbClr val="101820"/>
              </a:buClr>
              <a:buSzPts val="1600"/>
              <a:buFont typeface="Arial"/>
              <a:buChar char="●"/>
            </a:pPr>
            <a:r>
              <a:rPr lang="en-US" dirty="0">
                <a:solidFill>
                  <a:srgbClr val="101820"/>
                </a:solidFill>
                <a:latin typeface="Arial"/>
                <a:ea typeface="Arial"/>
                <a:cs typeface="Arial"/>
                <a:sym typeface="Arial"/>
              </a:rPr>
              <a:t>Learned pedagogies often incorporate physical touch to correct or offer suggestions more efficient physical motions</a:t>
            </a:r>
          </a:p>
          <a:p>
            <a:pPr marL="457200" lvl="0" indent="-330200" algn="l" rtl="0">
              <a:spcBef>
                <a:spcPts val="1000"/>
              </a:spcBef>
              <a:spcAft>
                <a:spcPts val="0"/>
              </a:spcAft>
              <a:buClr>
                <a:srgbClr val="101820"/>
              </a:buClr>
              <a:buSzPts val="1600"/>
              <a:buFont typeface="Arial"/>
              <a:buChar char="●"/>
            </a:pPr>
            <a:r>
              <a:rPr lang="en-US" dirty="0">
                <a:solidFill>
                  <a:srgbClr val="101820"/>
                </a:solidFill>
                <a:latin typeface="Arial"/>
                <a:ea typeface="Arial"/>
                <a:cs typeface="Arial"/>
                <a:sym typeface="Arial"/>
              </a:rPr>
              <a:t>Topics requiring touch include: tone production motions (bow arms, breathing apparatus, embouchure) and posture</a:t>
            </a:r>
            <a:endParaRPr dirty="0">
              <a:solidFill>
                <a:srgbClr val="101820"/>
              </a:solidFill>
              <a:latin typeface="Arial"/>
              <a:ea typeface="Arial"/>
              <a:cs typeface="Arial"/>
              <a:sym typeface="Arial"/>
            </a:endParaRPr>
          </a:p>
        </p:txBody>
      </p:sp>
    </p:spTree>
    <p:extLst>
      <p:ext uri="{BB962C8B-B14F-4D97-AF65-F5344CB8AC3E}">
        <p14:creationId xmlns:p14="http://schemas.microsoft.com/office/powerpoint/2010/main" val="2054424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g2033f98807f_0_0"/>
          <p:cNvSpPr txBox="1">
            <a:spLocks noGrp="1"/>
          </p:cNvSpPr>
          <p:nvPr>
            <p:ph type="ctrTitle"/>
          </p:nvPr>
        </p:nvSpPr>
        <p:spPr>
          <a:xfrm>
            <a:off x="1524000" y="1018249"/>
            <a:ext cx="9144000" cy="53994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0"/>
              </a:spcBef>
              <a:spcAft>
                <a:spcPts val="0"/>
              </a:spcAft>
              <a:buSzPts val="6900"/>
              <a:buNone/>
            </a:pPr>
            <a:r>
              <a:rPr lang="en-US" sz="2400" dirty="0">
                <a:effectLst/>
                <a:latin typeface="Arial" panose="020B0604020202020204" pitchFamily="34" charset="0"/>
                <a:ea typeface="Arial" panose="020B0604020202020204" pitchFamily="34" charset="0"/>
              </a:rPr>
              <a:t>“</a:t>
            </a:r>
            <a:r>
              <a:rPr lang="en-US" sz="2400" b="1" dirty="0">
                <a:effectLst/>
                <a:latin typeface="Arial" panose="020B0604020202020204" pitchFamily="34" charset="0"/>
                <a:ea typeface="Arial" panose="020B0604020202020204" pitchFamily="34" charset="0"/>
              </a:rPr>
              <a:t>A NOTE ON THE ROLE OF INTIMACY DIRECTOR:</a:t>
            </a:r>
            <a:br>
              <a:rPr lang="en-US" sz="2400" dirty="0">
                <a:effectLst/>
                <a:latin typeface="Arial" panose="020B0604020202020204" pitchFamily="34" charset="0"/>
                <a:ea typeface="Arial" panose="020B0604020202020204" pitchFamily="34" charset="0"/>
              </a:rPr>
            </a:br>
            <a:br>
              <a:rPr lang="en-US" sz="2400" dirty="0">
                <a:effectLst/>
                <a:latin typeface="Arial" panose="020B0604020202020204" pitchFamily="34" charset="0"/>
                <a:ea typeface="Arial" panose="020B0604020202020204" pitchFamily="34" charset="0"/>
              </a:rPr>
            </a:br>
            <a:br>
              <a:rPr lang="en-US" sz="2400" dirty="0">
                <a:effectLst/>
                <a:latin typeface="Arial" panose="020B0604020202020204" pitchFamily="34" charset="0"/>
                <a:ea typeface="Arial" panose="020B0604020202020204" pitchFamily="34" charset="0"/>
              </a:rPr>
            </a:br>
            <a:r>
              <a:rPr lang="en-US" sz="2400" dirty="0">
                <a:effectLst/>
                <a:latin typeface="Arial" panose="020B0604020202020204" pitchFamily="34" charset="0"/>
                <a:ea typeface="Arial" panose="020B0604020202020204" pitchFamily="34" charset="0"/>
              </a:rPr>
              <a:t> Intimacy Directors with IDI are highly skilled collaborators trained in movement pedagogy, acting theory, directing, body language, consent, sexual harassment, Title IX, mental health first aid, and, of course, our best practices for Intimacy Direction. The Intimacy Director takes responsibility for the emotional safety of the actors and anyone else in the rehearsal hall while they are present. For this reason, we recommend seeking out a certified Intimacy Director with Intimacy Directors International.”</a:t>
            </a:r>
            <a:r>
              <a:rPr lang="en-US" sz="2400" dirty="0">
                <a:effectLst/>
              </a:rPr>
              <a:t> </a:t>
            </a:r>
            <a:endParaRPr sz="2400" dirty="0">
              <a:solidFill>
                <a:srgbClr val="101820"/>
              </a:solidFill>
              <a:latin typeface="Arial"/>
              <a:ea typeface="Arial"/>
              <a:cs typeface="Arial"/>
              <a:sym typeface="Arial"/>
            </a:endParaRPr>
          </a:p>
        </p:txBody>
      </p:sp>
    </p:spTree>
    <p:extLst>
      <p:ext uri="{BB962C8B-B14F-4D97-AF65-F5344CB8AC3E}">
        <p14:creationId xmlns:p14="http://schemas.microsoft.com/office/powerpoint/2010/main" val="318687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g20569307d11_0_0"/>
          <p:cNvSpPr txBox="1">
            <a:spLocks noGrp="1"/>
          </p:cNvSpPr>
          <p:nvPr>
            <p:ph type="title"/>
          </p:nvPr>
        </p:nvSpPr>
        <p:spPr>
          <a:xfrm>
            <a:off x="605975" y="189300"/>
            <a:ext cx="11094300" cy="1215300"/>
          </a:xfrm>
          <a:prstGeom prst="rect">
            <a:avLst/>
          </a:prstGeom>
        </p:spPr>
        <p:txBody>
          <a:bodyPr spcFirstLastPara="1" wrap="square" lIns="91425" tIns="45700" rIns="91425" bIns="45700" anchor="ctr" anchorCtr="0">
            <a:normAutofit fontScale="90000"/>
          </a:bodyPr>
          <a:lstStyle/>
          <a:p>
            <a:pPr marL="0" lvl="0" indent="0" algn="ctr" rtl="0">
              <a:lnSpc>
                <a:spcPct val="100000"/>
              </a:lnSpc>
              <a:spcBef>
                <a:spcPts val="0"/>
              </a:spcBef>
              <a:spcAft>
                <a:spcPts val="0"/>
              </a:spcAft>
              <a:buNone/>
            </a:pPr>
            <a:r>
              <a:rPr lang="en-US" sz="4500" b="1">
                <a:latin typeface="Arial"/>
                <a:ea typeface="Arial"/>
                <a:cs typeface="Arial"/>
                <a:sym typeface="Arial"/>
              </a:rPr>
              <a:t>Cross Divisional Partnership:</a:t>
            </a:r>
            <a:endParaRPr sz="4500" b="1">
              <a:latin typeface="Arial"/>
              <a:ea typeface="Arial"/>
              <a:cs typeface="Arial"/>
              <a:sym typeface="Arial"/>
            </a:endParaRPr>
          </a:p>
          <a:p>
            <a:pPr marL="0" lvl="0" indent="0" algn="ctr" rtl="0">
              <a:lnSpc>
                <a:spcPct val="100000"/>
              </a:lnSpc>
              <a:spcBef>
                <a:spcPts val="0"/>
              </a:spcBef>
              <a:spcAft>
                <a:spcPts val="0"/>
              </a:spcAft>
              <a:buClr>
                <a:schemeClr val="dk1"/>
              </a:buClr>
              <a:buSzPct val="138000"/>
              <a:buFont typeface="Arial"/>
              <a:buNone/>
            </a:pPr>
            <a:r>
              <a:rPr lang="en-US" sz="4500" b="1">
                <a:latin typeface="Arial"/>
                <a:ea typeface="Arial"/>
                <a:cs typeface="Arial"/>
                <a:sym typeface="Arial"/>
              </a:rPr>
              <a:t>Office of Civil Rights and Title IX</a:t>
            </a:r>
            <a:endParaRPr sz="4500" b="1">
              <a:latin typeface="Arial"/>
              <a:ea typeface="Arial"/>
              <a:cs typeface="Arial"/>
              <a:sym typeface="Arial"/>
            </a:endParaRPr>
          </a:p>
        </p:txBody>
      </p:sp>
      <p:sp>
        <p:nvSpPr>
          <p:cNvPr id="116" name="Google Shape;116;g20569307d11_0_0"/>
          <p:cNvSpPr txBox="1">
            <a:spLocks noGrp="1"/>
          </p:cNvSpPr>
          <p:nvPr>
            <p:ph type="body" idx="1"/>
          </p:nvPr>
        </p:nvSpPr>
        <p:spPr>
          <a:xfrm>
            <a:off x="943963" y="1555988"/>
            <a:ext cx="5157900" cy="8238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None/>
            </a:pPr>
            <a:r>
              <a:rPr lang="en-US" sz="3800" u="sng">
                <a:latin typeface="Arial"/>
                <a:ea typeface="Arial"/>
                <a:cs typeface="Arial"/>
                <a:sym typeface="Arial"/>
              </a:rPr>
              <a:t>Reports</a:t>
            </a:r>
            <a:endParaRPr sz="3800" u="sng">
              <a:latin typeface="Arial"/>
              <a:ea typeface="Arial"/>
              <a:cs typeface="Arial"/>
              <a:sym typeface="Arial"/>
            </a:endParaRPr>
          </a:p>
        </p:txBody>
      </p:sp>
      <p:sp>
        <p:nvSpPr>
          <p:cNvPr id="117" name="Google Shape;117;g20569307d11_0_0"/>
          <p:cNvSpPr txBox="1">
            <a:spLocks noGrp="1"/>
          </p:cNvSpPr>
          <p:nvPr>
            <p:ph type="body" idx="2"/>
          </p:nvPr>
        </p:nvSpPr>
        <p:spPr>
          <a:xfrm>
            <a:off x="1172563" y="2610375"/>
            <a:ext cx="5157900" cy="3684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latin typeface="Arial"/>
                <a:ea typeface="Arial"/>
                <a:cs typeface="Arial"/>
                <a:sym typeface="Arial"/>
              </a:rPr>
              <a:t>Confusion</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Uncomfortability</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Pressure</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Power Dynamics</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Consent</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Trauma</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Embarrassment</a:t>
            </a:r>
            <a:endParaRPr>
              <a:latin typeface="Arial"/>
              <a:ea typeface="Arial"/>
              <a:cs typeface="Arial"/>
              <a:sym typeface="Arial"/>
            </a:endParaRPr>
          </a:p>
          <a:p>
            <a:pPr marL="457200" lvl="0" indent="-342900" algn="l" rtl="0">
              <a:spcBef>
                <a:spcPts val="0"/>
              </a:spcBef>
              <a:spcAft>
                <a:spcPts val="0"/>
              </a:spcAft>
              <a:buSzPts val="1800"/>
              <a:buChar char="➢"/>
            </a:pPr>
            <a:r>
              <a:rPr lang="en-US">
                <a:latin typeface="Arial"/>
                <a:ea typeface="Arial"/>
                <a:cs typeface="Arial"/>
                <a:sym typeface="Arial"/>
              </a:rPr>
              <a:t>Singling Out</a:t>
            </a:r>
            <a:endParaRPr>
              <a:latin typeface="Arial"/>
              <a:ea typeface="Arial"/>
              <a:cs typeface="Arial"/>
              <a:sym typeface="Arial"/>
            </a:endParaRPr>
          </a:p>
        </p:txBody>
      </p:sp>
      <p:sp>
        <p:nvSpPr>
          <p:cNvPr id="118" name="Google Shape;118;g20569307d11_0_0"/>
          <p:cNvSpPr txBox="1">
            <a:spLocks noGrp="1"/>
          </p:cNvSpPr>
          <p:nvPr>
            <p:ph type="body" idx="3"/>
          </p:nvPr>
        </p:nvSpPr>
        <p:spPr>
          <a:xfrm>
            <a:off x="6101875" y="1555988"/>
            <a:ext cx="5183100" cy="823800"/>
          </a:xfrm>
          <a:prstGeom prst="rect">
            <a:avLst/>
          </a:prstGeom>
        </p:spPr>
        <p:txBody>
          <a:bodyPr spcFirstLastPara="1" wrap="square" lIns="91425" tIns="45700" rIns="91425" bIns="45700" anchor="b" anchorCtr="0">
            <a:normAutofit/>
          </a:bodyPr>
          <a:lstStyle/>
          <a:p>
            <a:pPr marL="0" lvl="0" indent="0" algn="ctr" rtl="0">
              <a:spcBef>
                <a:spcPts val="1000"/>
              </a:spcBef>
              <a:spcAft>
                <a:spcPts val="0"/>
              </a:spcAft>
              <a:buNone/>
            </a:pPr>
            <a:r>
              <a:rPr lang="en-US" sz="3800" u="sng">
                <a:latin typeface="Arial"/>
                <a:ea typeface="Arial"/>
                <a:cs typeface="Arial"/>
                <a:sym typeface="Arial"/>
              </a:rPr>
              <a:t>Response</a:t>
            </a:r>
            <a:endParaRPr sz="3800" u="sng">
              <a:latin typeface="Arial"/>
              <a:ea typeface="Arial"/>
              <a:cs typeface="Arial"/>
              <a:sym typeface="Arial"/>
            </a:endParaRPr>
          </a:p>
        </p:txBody>
      </p:sp>
      <p:sp>
        <p:nvSpPr>
          <p:cNvPr id="119" name="Google Shape;119;g20569307d11_0_0"/>
          <p:cNvSpPr txBox="1">
            <a:spLocks noGrp="1"/>
          </p:cNvSpPr>
          <p:nvPr>
            <p:ph type="body" idx="4"/>
          </p:nvPr>
        </p:nvSpPr>
        <p:spPr>
          <a:xfrm>
            <a:off x="6254275" y="2686575"/>
            <a:ext cx="5157900" cy="3684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US">
                <a:latin typeface="Arial"/>
                <a:ea typeface="Arial"/>
                <a:cs typeface="Arial"/>
                <a:sym typeface="Arial"/>
              </a:rPr>
              <a:t>Annual Training x 2 </a:t>
            </a:r>
            <a:endParaRPr>
              <a:latin typeface="Arial"/>
              <a:ea typeface="Arial"/>
              <a:cs typeface="Arial"/>
              <a:sym typeface="Arial"/>
            </a:endParaRPr>
          </a:p>
          <a:p>
            <a:pPr marL="914400" lvl="1" indent="-342900" algn="l" rtl="0">
              <a:spcBef>
                <a:spcPts val="0"/>
              </a:spcBef>
              <a:spcAft>
                <a:spcPts val="0"/>
              </a:spcAft>
              <a:buSzPts val="1800"/>
              <a:buFont typeface="Arial"/>
              <a:buChar char="○"/>
            </a:pPr>
            <a:r>
              <a:rPr lang="en-US">
                <a:latin typeface="Arial"/>
                <a:ea typeface="Arial"/>
                <a:cs typeface="Arial"/>
                <a:sym typeface="Arial"/>
              </a:rPr>
              <a:t>Reporting Responsibilities</a:t>
            </a:r>
            <a:endParaRPr>
              <a:latin typeface="Arial"/>
              <a:ea typeface="Arial"/>
              <a:cs typeface="Arial"/>
              <a:sym typeface="Arial"/>
            </a:endParaRPr>
          </a:p>
          <a:p>
            <a:pPr marL="914400" lvl="1" indent="-342900" algn="l" rtl="0">
              <a:spcBef>
                <a:spcPts val="0"/>
              </a:spcBef>
              <a:spcAft>
                <a:spcPts val="0"/>
              </a:spcAft>
              <a:buSzPts val="1800"/>
              <a:buFont typeface="Arial"/>
              <a:buChar char="○"/>
            </a:pPr>
            <a:r>
              <a:rPr lang="en-US">
                <a:latin typeface="Arial"/>
                <a:ea typeface="Arial"/>
                <a:cs typeface="Arial"/>
                <a:sym typeface="Arial"/>
              </a:rPr>
              <a:t>Trends</a:t>
            </a:r>
            <a:endParaRPr>
              <a:latin typeface="Arial"/>
              <a:ea typeface="Arial"/>
              <a:cs typeface="Arial"/>
              <a:sym typeface="Arial"/>
            </a:endParaRPr>
          </a:p>
          <a:p>
            <a:pPr marL="914400" lvl="1" indent="-342900" algn="l" rtl="0">
              <a:spcBef>
                <a:spcPts val="0"/>
              </a:spcBef>
              <a:spcAft>
                <a:spcPts val="0"/>
              </a:spcAft>
              <a:buSzPts val="1800"/>
              <a:buFont typeface="Arial"/>
              <a:buChar char="○"/>
            </a:pPr>
            <a:r>
              <a:rPr lang="en-US">
                <a:latin typeface="Arial"/>
                <a:ea typeface="Arial"/>
                <a:cs typeface="Arial"/>
                <a:sym typeface="Arial"/>
              </a:rPr>
              <a:t>Proactive Response</a:t>
            </a:r>
            <a:endParaRPr>
              <a:latin typeface="Arial"/>
              <a:ea typeface="Arial"/>
              <a:cs typeface="Arial"/>
              <a:sym typeface="Arial"/>
            </a:endParaRPr>
          </a:p>
          <a:p>
            <a:pPr marL="914400" lvl="1" indent="-342900" algn="l" rtl="0">
              <a:spcBef>
                <a:spcPts val="0"/>
              </a:spcBef>
              <a:spcAft>
                <a:spcPts val="0"/>
              </a:spcAft>
              <a:buSzPts val="1800"/>
              <a:buFont typeface="Arial"/>
              <a:buChar char="○"/>
            </a:pPr>
            <a:r>
              <a:rPr lang="en-US">
                <a:latin typeface="Arial"/>
                <a:ea typeface="Arial"/>
                <a:cs typeface="Arial"/>
                <a:sym typeface="Arial"/>
              </a:rPr>
              <a:t>Referrals</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US">
                <a:latin typeface="Arial"/>
                <a:ea typeface="Arial"/>
                <a:cs typeface="Arial"/>
                <a:sym typeface="Arial"/>
              </a:rPr>
              <a:t>Open Communication</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US">
                <a:latin typeface="Arial"/>
                <a:ea typeface="Arial"/>
                <a:cs typeface="Arial"/>
                <a:sym typeface="Arial"/>
              </a:rPr>
              <a:t>Thought Partners </a:t>
            </a:r>
            <a:endParaRPr>
              <a:latin typeface="Arial"/>
              <a:ea typeface="Arial"/>
              <a:cs typeface="Arial"/>
              <a:sym typeface="Arial"/>
            </a:endParaRPr>
          </a:p>
          <a:p>
            <a:pPr marL="457200" lvl="0" indent="-342900" algn="l" rtl="0">
              <a:spcBef>
                <a:spcPts val="0"/>
              </a:spcBef>
              <a:spcAft>
                <a:spcPts val="0"/>
              </a:spcAft>
              <a:buSzPts val="1800"/>
              <a:buFont typeface="Arial"/>
              <a:buChar char="➢"/>
            </a:pPr>
            <a:r>
              <a:rPr lang="en-US">
                <a:latin typeface="Arial"/>
                <a:ea typeface="Arial"/>
                <a:cs typeface="Arial"/>
                <a:sym typeface="Arial"/>
              </a:rPr>
              <a:t>Accountability/Action Plan</a:t>
            </a:r>
            <a:endParaRPr>
              <a:latin typeface="Arial"/>
              <a:ea typeface="Arial"/>
              <a:cs typeface="Arial"/>
              <a:sym typeface="Arial"/>
            </a:endParaRPr>
          </a:p>
          <a:p>
            <a:pPr marL="457200" lvl="0" indent="0" algn="l" rtl="0">
              <a:spcBef>
                <a:spcPts val="1000"/>
              </a:spcBef>
              <a:spcAft>
                <a:spcPts val="0"/>
              </a:spcAft>
              <a:buNone/>
            </a:pP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3"/>
        <p:cNvGrpSpPr/>
        <p:nvPr/>
      </p:nvGrpSpPr>
      <p:grpSpPr>
        <a:xfrm>
          <a:off x="0" y="0"/>
          <a:ext cx="0" cy="0"/>
          <a:chOff x="0" y="0"/>
          <a:chExt cx="0" cy="0"/>
        </a:xfrm>
      </p:grpSpPr>
      <p:sp>
        <p:nvSpPr>
          <p:cNvPr id="124" name="Google Shape;124;g205ca2fcd1f_0_11"/>
          <p:cNvSpPr txBox="1">
            <a:spLocks noGrp="1"/>
          </p:cNvSpPr>
          <p:nvPr>
            <p:ph type="ctrTitle"/>
          </p:nvPr>
        </p:nvSpPr>
        <p:spPr>
          <a:xfrm>
            <a:off x="1524000" y="1018249"/>
            <a:ext cx="9144000" cy="5399400"/>
          </a:xfrm>
          <a:prstGeom prst="rect">
            <a:avLst/>
          </a:prstGeom>
          <a:noFill/>
          <a:ln>
            <a:noFill/>
          </a:ln>
        </p:spPr>
        <p:txBody>
          <a:bodyPr spcFirstLastPara="1" wrap="square" lIns="121900" tIns="121900" rIns="121900" bIns="121900" anchor="ctr" anchorCtr="0">
            <a:normAutofit/>
          </a:bodyPr>
          <a:lstStyle/>
          <a:p>
            <a:pPr marL="0" lvl="0" indent="0" algn="ctr" rtl="0">
              <a:lnSpc>
                <a:spcPct val="100000"/>
              </a:lnSpc>
              <a:spcBef>
                <a:spcPts val="0"/>
              </a:spcBef>
              <a:spcAft>
                <a:spcPts val="0"/>
              </a:spcAft>
              <a:buSzPts val="6900"/>
              <a:buNone/>
            </a:pPr>
            <a:r>
              <a:rPr lang="en-US" sz="3000" b="1">
                <a:solidFill>
                  <a:srgbClr val="101820"/>
                </a:solidFill>
                <a:latin typeface="Arial"/>
                <a:ea typeface="Arial"/>
                <a:cs typeface="Arial"/>
                <a:sym typeface="Arial"/>
              </a:rPr>
              <a:t>Engaging with Intimacy Direction</a:t>
            </a:r>
            <a:endParaRPr sz="3000">
              <a:solidFill>
                <a:srgbClr val="101820"/>
              </a:solidFill>
              <a:latin typeface="Arial"/>
              <a:ea typeface="Arial"/>
              <a:cs typeface="Arial"/>
              <a:sym typeface="Arial"/>
            </a:endParaRPr>
          </a:p>
          <a:p>
            <a:pPr marL="0" lvl="0" indent="0" algn="ctr" rtl="0">
              <a:lnSpc>
                <a:spcPct val="100000"/>
              </a:lnSpc>
              <a:spcBef>
                <a:spcPts val="0"/>
              </a:spcBef>
              <a:spcAft>
                <a:spcPts val="0"/>
              </a:spcAft>
              <a:buSzPts val="6900"/>
              <a:buNone/>
            </a:pPr>
            <a:endParaRPr sz="3000">
              <a:solidFill>
                <a:srgbClr val="101820"/>
              </a:solidFill>
              <a:latin typeface="Arial"/>
              <a:ea typeface="Arial"/>
              <a:cs typeface="Arial"/>
              <a:sym typeface="Arial"/>
            </a:endParaRPr>
          </a:p>
          <a:p>
            <a:pPr marL="0" lvl="0" indent="0" algn="ctr" rtl="0">
              <a:lnSpc>
                <a:spcPct val="100000"/>
              </a:lnSpc>
              <a:spcBef>
                <a:spcPts val="0"/>
              </a:spcBef>
              <a:spcAft>
                <a:spcPts val="0"/>
              </a:spcAft>
              <a:buSzPts val="6900"/>
              <a:buNone/>
            </a:pPr>
            <a:r>
              <a:rPr lang="en-US" sz="3000">
                <a:solidFill>
                  <a:srgbClr val="101820"/>
                </a:solidFill>
                <a:latin typeface="Arial"/>
                <a:ea typeface="Arial"/>
                <a:cs typeface="Arial"/>
                <a:sym typeface="Arial"/>
              </a:rPr>
              <a:t>Proactive response to disciplinary needs &amp; relationship-building with </a:t>
            </a:r>
            <a:br>
              <a:rPr lang="en-US" sz="3000">
                <a:solidFill>
                  <a:srgbClr val="101820"/>
                </a:solidFill>
                <a:latin typeface="Arial"/>
                <a:ea typeface="Arial"/>
                <a:cs typeface="Arial"/>
                <a:sym typeface="Arial"/>
              </a:rPr>
            </a:br>
            <a:r>
              <a:rPr lang="en-US" sz="3000">
                <a:solidFill>
                  <a:srgbClr val="101820"/>
                </a:solidFill>
                <a:latin typeface="Arial"/>
                <a:ea typeface="Arial"/>
                <a:cs typeface="Arial"/>
                <a:sym typeface="Arial"/>
              </a:rPr>
              <a:t>Office of Civil Rights and Title IX.</a:t>
            </a:r>
            <a:endParaRPr sz="3000">
              <a:solidFill>
                <a:srgbClr val="10182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1964</TotalTime>
  <Words>1539</Words>
  <Application>Microsoft Macintosh PowerPoint</Application>
  <PresentationFormat>Widescreen</PresentationFormat>
  <Paragraphs>161</Paragraphs>
  <Slides>24</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Oswald</vt:lpstr>
      <vt:lpstr>Calibri</vt:lpstr>
      <vt:lpstr>Office Theme</vt:lpstr>
      <vt:lpstr>PowerPoint Presentation</vt:lpstr>
      <vt:lpstr>This session shares two performing arts chairpersons’ experience with providing workshops with an Intimacy Coordinator to faculty and students. </vt:lpstr>
      <vt:lpstr>Performing Arts within Higher Education institutions  Balancing discipline-specific needs and practices with university life, policies, and procedures.</vt:lpstr>
      <vt:lpstr>Tactile cueing as a pedagogical tool in dance</vt:lpstr>
      <vt:lpstr>Dance and Movement Therapy (DMT)</vt:lpstr>
      <vt:lpstr>Musical Pedagogy and Physical Touch</vt:lpstr>
      <vt:lpstr>“A NOTE ON THE ROLE OF INTIMACY DIRECTOR:    Intimacy Directors with IDI are highly skilled collaborators trained in movement pedagogy, acting theory, directing, body language, consent, sexual harassment, Title IX, mental health first aid, and, of course, our best practices for Intimacy Direction. The Intimacy Director takes responsibility for the emotional safety of the actors and anyone else in the rehearsal hall while they are present. For this reason, we recommend seeking out a certified Intimacy Director with Intimacy Directors International.” </vt:lpstr>
      <vt:lpstr>Cross Divisional Partnership: Office of Civil Rights and Title IX</vt:lpstr>
      <vt:lpstr>Engaging with Intimacy Direction  Proactive response to disciplinary needs &amp; relationship-building with  Office of Civil Rights and Title IX.</vt:lpstr>
      <vt:lpstr>Best Practices:  Title IX Coordinator Edition</vt:lpstr>
      <vt:lpstr>PowerPoint Presentation</vt:lpstr>
      <vt:lpstr>PowerPoint Presentation</vt:lpstr>
      <vt:lpstr>This session shares two performing arts chairpersons’ experience with providing workshops with an Intimacy Coordinator to faculty and students. </vt:lpstr>
      <vt:lpstr>Performing Arts within Higher Education institutions  Balancing discipline-specific needs and practices with university life, policies, and procedures.</vt:lpstr>
      <vt:lpstr>Tactile cueing as a pedagogical tool in dance</vt:lpstr>
      <vt:lpstr>Tactile cueing as a pedagogical tool in dance</vt:lpstr>
      <vt:lpstr>Dance and Movement Therapy (DMT)</vt:lpstr>
      <vt:lpstr>Musical Pedagogy and Physical Touch</vt:lpstr>
      <vt:lpstr>“A NOTE ON THE ROLE OF INTIMACY DIRECTOR:    Intimacy Directors with IDI are highly skilled collaborators trained in movement pedagogy, acting theory, directing, body language, consent, sexual harassment, Title IX, mental health first aid, and, of course, our best practices for Intimacy Direction. The Intimacy Director takes responsibility for the emotional safety of the actors and anyone else in the rehearsal hall while they are present. For this reason, we recommend seeking out a certified Intimacy Director with Intimacy Directors International.” </vt:lpstr>
      <vt:lpstr>“A NOTE ON THE ROLE OF INTIMACY DIRECTOR:    Intimacy Directors with IDI are highly skilled collaborators trained in movement pedagogy, acting theory, directing, body language, consent, sexual harassment, Title IX, mental health first aid, and, of course, our best practices for Intimacy Direction. The Intimacy Director takes responsibility for the emotional safety of the actors and anyone else in the rehearsal hall while they are present. For this reason, we recommend seeking out a certified Intimacy Director with Intimacy Directors International.” </vt:lpstr>
      <vt:lpstr>Cross Divisional Partnership: Office of Civil Rights and Title IX</vt:lpstr>
      <vt:lpstr>Engaging with Intimacy Direction  Proactive response to disciplinary needs &amp; relationship-building with  Office of Civil Rights and Title IX.</vt:lpstr>
      <vt:lpstr>Best Practices:  Title IX Coordinator Edition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cp:revision>
  <dcterms:created xsi:type="dcterms:W3CDTF">2021-06-07T21:42:08Z</dcterms:created>
  <dcterms:modified xsi:type="dcterms:W3CDTF">2023-02-09T21:39:16Z</dcterms:modified>
</cp:coreProperties>
</file>