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9" r:id="rId1"/>
  </p:sldMasterIdLst>
  <p:notesMasterIdLst>
    <p:notesMasterId r:id="rId25"/>
  </p:notesMasterIdLst>
  <p:handoutMasterIdLst>
    <p:handoutMasterId r:id="rId26"/>
  </p:handoutMasterIdLst>
  <p:sldIdLst>
    <p:sldId id="375" r:id="rId2"/>
    <p:sldId id="343" r:id="rId3"/>
    <p:sldId id="389" r:id="rId4"/>
    <p:sldId id="390" r:id="rId5"/>
    <p:sldId id="360" r:id="rId6"/>
    <p:sldId id="362" r:id="rId7"/>
    <p:sldId id="354" r:id="rId8"/>
    <p:sldId id="363" r:id="rId9"/>
    <p:sldId id="349" r:id="rId10"/>
    <p:sldId id="359" r:id="rId11"/>
    <p:sldId id="350" r:id="rId12"/>
    <p:sldId id="364" r:id="rId13"/>
    <p:sldId id="378" r:id="rId14"/>
    <p:sldId id="361" r:id="rId15"/>
    <p:sldId id="376" r:id="rId16"/>
    <p:sldId id="377" r:id="rId17"/>
    <p:sldId id="342" r:id="rId18"/>
    <p:sldId id="392" r:id="rId19"/>
    <p:sldId id="379" r:id="rId20"/>
    <p:sldId id="380" r:id="rId21"/>
    <p:sldId id="381" r:id="rId22"/>
    <p:sldId id="383" r:id="rId23"/>
    <p:sldId id="31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452"/>
    <a:srgbClr val="9B825E"/>
    <a:srgbClr val="1C6294"/>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02" autoAdjust="0"/>
  </p:normalViewPr>
  <p:slideViewPr>
    <p:cSldViewPr snapToGrid="0">
      <p:cViewPr varScale="1">
        <p:scale>
          <a:sx n="35" d="100"/>
          <a:sy n="35" d="100"/>
        </p:scale>
        <p:origin x="1632" y="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499B6-81CC-474A-AE0B-6FB553A11FA6}"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EB92284F-E360-46CE-9CF5-FD6C4F146CA8}">
      <dgm:prSet/>
      <dgm:spPr/>
      <dgm:t>
        <a:bodyPr/>
        <a:lstStyle/>
        <a:p>
          <a:r>
            <a:rPr lang="en-US"/>
            <a:t>LHC Group – Myers School of Nursing</a:t>
          </a:r>
        </a:p>
      </dgm:t>
    </dgm:pt>
    <dgm:pt modelId="{7FF20A18-8253-419A-89FE-D7D55766CFD7}" type="parTrans" cxnId="{DC78C79C-D3FF-4CCA-860A-8F8899AD2EE0}">
      <dgm:prSet/>
      <dgm:spPr/>
      <dgm:t>
        <a:bodyPr/>
        <a:lstStyle/>
        <a:p>
          <a:endParaRPr lang="en-US"/>
        </a:p>
      </dgm:t>
    </dgm:pt>
    <dgm:pt modelId="{D0756115-932C-4B75-8DAC-77EAD2641B86}" type="sibTrans" cxnId="{DC78C79C-D3FF-4CCA-860A-8F8899AD2EE0}">
      <dgm:prSet/>
      <dgm:spPr/>
      <dgm:t>
        <a:bodyPr/>
        <a:lstStyle/>
        <a:p>
          <a:endParaRPr lang="en-US"/>
        </a:p>
      </dgm:t>
    </dgm:pt>
    <dgm:pt modelId="{CA6053A8-C786-426B-A940-FDB90D6CB0EA}">
      <dgm:prSet/>
      <dgm:spPr/>
      <dgm:t>
        <a:bodyPr/>
        <a:lstStyle/>
        <a:p>
          <a:r>
            <a:rPr lang="en-US"/>
            <a:t>4 year baccalaureate program</a:t>
          </a:r>
        </a:p>
      </dgm:t>
    </dgm:pt>
    <dgm:pt modelId="{78190896-9406-407A-9736-E4AED47B61FE}" type="parTrans" cxnId="{29DD365D-1763-4B82-B89A-3ACF36E485EA}">
      <dgm:prSet/>
      <dgm:spPr/>
      <dgm:t>
        <a:bodyPr/>
        <a:lstStyle/>
        <a:p>
          <a:endParaRPr lang="en-US"/>
        </a:p>
      </dgm:t>
    </dgm:pt>
    <dgm:pt modelId="{32EE0470-4DDD-4CF3-9D12-5851AC303D28}" type="sibTrans" cxnId="{29DD365D-1763-4B82-B89A-3ACF36E485EA}">
      <dgm:prSet/>
      <dgm:spPr/>
      <dgm:t>
        <a:bodyPr/>
        <a:lstStyle/>
        <a:p>
          <a:endParaRPr lang="en-US"/>
        </a:p>
      </dgm:t>
    </dgm:pt>
    <dgm:pt modelId="{CAC8864A-C4A5-46E8-AD46-18D6979C9D1C}">
      <dgm:prSet/>
      <dgm:spPr/>
      <dgm:t>
        <a:bodyPr/>
        <a:lstStyle/>
        <a:p>
          <a:r>
            <a:rPr lang="en-US" dirty="0"/>
            <a:t>Accelerated RN-to-BSN program</a:t>
          </a:r>
        </a:p>
      </dgm:t>
    </dgm:pt>
    <dgm:pt modelId="{8DFDB11A-2B18-4DF9-8BF8-7F2C47A8FDA8}" type="parTrans" cxnId="{DD399445-1030-4D7A-9D3B-F0DC1E05F36F}">
      <dgm:prSet/>
      <dgm:spPr/>
      <dgm:t>
        <a:bodyPr/>
        <a:lstStyle/>
        <a:p>
          <a:endParaRPr lang="en-US"/>
        </a:p>
      </dgm:t>
    </dgm:pt>
    <dgm:pt modelId="{321699F6-77BD-40EF-835C-A4267DFC465B}" type="sibTrans" cxnId="{DD399445-1030-4D7A-9D3B-F0DC1E05F36F}">
      <dgm:prSet/>
      <dgm:spPr/>
      <dgm:t>
        <a:bodyPr/>
        <a:lstStyle/>
        <a:p>
          <a:endParaRPr lang="en-US"/>
        </a:p>
      </dgm:t>
    </dgm:pt>
    <dgm:pt modelId="{84775CE1-C8CB-4F88-8DD6-74DC64B31CDD}">
      <dgm:prSet/>
      <dgm:spPr/>
      <dgm:t>
        <a:bodyPr/>
        <a:lstStyle/>
        <a:p>
          <a:r>
            <a:rPr lang="en-US" dirty="0"/>
            <a:t>Masters’ programs</a:t>
          </a:r>
        </a:p>
      </dgm:t>
    </dgm:pt>
    <dgm:pt modelId="{8F33257D-7148-4490-B991-D0E2C5B16238}" type="parTrans" cxnId="{CE9DB1F9-5B36-46E7-AD39-489EE1B99D10}">
      <dgm:prSet/>
      <dgm:spPr/>
      <dgm:t>
        <a:bodyPr/>
        <a:lstStyle/>
        <a:p>
          <a:endParaRPr lang="en-US"/>
        </a:p>
      </dgm:t>
    </dgm:pt>
    <dgm:pt modelId="{3E7DD1E8-9A0A-47CD-9B96-06F9F3F90837}" type="sibTrans" cxnId="{CE9DB1F9-5B36-46E7-AD39-489EE1B99D10}">
      <dgm:prSet/>
      <dgm:spPr/>
      <dgm:t>
        <a:bodyPr/>
        <a:lstStyle/>
        <a:p>
          <a:endParaRPr lang="en-US"/>
        </a:p>
      </dgm:t>
    </dgm:pt>
    <dgm:pt modelId="{3158846C-731A-46AA-A0A9-FA1C06ED0F61}">
      <dgm:prSet/>
      <dgm:spPr/>
      <dgm:t>
        <a:bodyPr/>
        <a:lstStyle/>
        <a:p>
          <a:r>
            <a:rPr lang="en-US"/>
            <a:t>DNP program</a:t>
          </a:r>
        </a:p>
      </dgm:t>
    </dgm:pt>
    <dgm:pt modelId="{358D60E6-BE0E-4273-8CF3-E00DB2614D3F}" type="parTrans" cxnId="{0E2F02BC-7A73-495F-AEB5-A863E8171F09}">
      <dgm:prSet/>
      <dgm:spPr/>
      <dgm:t>
        <a:bodyPr/>
        <a:lstStyle/>
        <a:p>
          <a:endParaRPr lang="en-US"/>
        </a:p>
      </dgm:t>
    </dgm:pt>
    <dgm:pt modelId="{1A437C99-6A05-47D3-9B17-4F04BDA62041}" type="sibTrans" cxnId="{0E2F02BC-7A73-495F-AEB5-A863E8171F09}">
      <dgm:prSet/>
      <dgm:spPr/>
      <dgm:t>
        <a:bodyPr/>
        <a:lstStyle/>
        <a:p>
          <a:endParaRPr lang="en-US"/>
        </a:p>
      </dgm:t>
    </dgm:pt>
    <dgm:pt modelId="{DBA8D0E5-62C1-4E02-BDAB-8372334AB518}">
      <dgm:prSet/>
      <dgm:spPr/>
      <dgm:t>
        <a:bodyPr/>
        <a:lstStyle/>
        <a:p>
          <a:r>
            <a:rPr lang="en-US"/>
            <a:t>Health Sciences</a:t>
          </a:r>
        </a:p>
      </dgm:t>
    </dgm:pt>
    <dgm:pt modelId="{557A5D1B-FBA7-4E4A-ADAE-478ABDDB1040}" type="parTrans" cxnId="{548351A0-9688-4E1E-BEA7-ABF376FDF789}">
      <dgm:prSet/>
      <dgm:spPr/>
      <dgm:t>
        <a:bodyPr/>
        <a:lstStyle/>
        <a:p>
          <a:endParaRPr lang="en-US"/>
        </a:p>
      </dgm:t>
    </dgm:pt>
    <dgm:pt modelId="{CBD87A6D-91A0-4700-BB63-4D64448B99E0}" type="sibTrans" cxnId="{548351A0-9688-4E1E-BEA7-ABF376FDF789}">
      <dgm:prSet/>
      <dgm:spPr/>
      <dgm:t>
        <a:bodyPr/>
        <a:lstStyle/>
        <a:p>
          <a:endParaRPr lang="en-US"/>
        </a:p>
      </dgm:t>
    </dgm:pt>
    <dgm:pt modelId="{9C5B8690-33EC-4020-9BDA-F496C34DBB00}">
      <dgm:prSet/>
      <dgm:spPr/>
      <dgm:t>
        <a:bodyPr/>
        <a:lstStyle/>
        <a:p>
          <a:r>
            <a:rPr lang="en-US" dirty="0"/>
            <a:t>Health Services Administration</a:t>
          </a:r>
        </a:p>
      </dgm:t>
    </dgm:pt>
    <dgm:pt modelId="{FFEA60D1-C593-4BFF-A87A-12A5803A0725}" type="parTrans" cxnId="{AA81395B-30B0-4749-8D1E-AD641E932739}">
      <dgm:prSet/>
      <dgm:spPr/>
      <dgm:t>
        <a:bodyPr/>
        <a:lstStyle/>
        <a:p>
          <a:endParaRPr lang="en-US"/>
        </a:p>
      </dgm:t>
    </dgm:pt>
    <dgm:pt modelId="{B30E10F6-632B-49DB-BD68-51D40D2D4EDF}" type="sibTrans" cxnId="{AA81395B-30B0-4749-8D1E-AD641E932739}">
      <dgm:prSet/>
      <dgm:spPr/>
      <dgm:t>
        <a:bodyPr/>
        <a:lstStyle/>
        <a:p>
          <a:endParaRPr lang="en-US"/>
        </a:p>
      </dgm:t>
    </dgm:pt>
    <dgm:pt modelId="{9C7E8567-F179-43DE-BF5D-0CF497BD4DF0}">
      <dgm:prSet/>
      <dgm:spPr/>
      <dgm:t>
        <a:bodyPr/>
        <a:lstStyle/>
        <a:p>
          <a:r>
            <a:rPr lang="en-US" dirty="0"/>
            <a:t>Health Information Management</a:t>
          </a:r>
        </a:p>
      </dgm:t>
    </dgm:pt>
    <dgm:pt modelId="{FD360F98-338D-49E6-BF79-76CBE225B4A3}" type="parTrans" cxnId="{C226D8D4-C53A-4232-AF2C-E4DDEA240868}">
      <dgm:prSet/>
      <dgm:spPr/>
      <dgm:t>
        <a:bodyPr/>
        <a:lstStyle/>
        <a:p>
          <a:endParaRPr lang="en-US"/>
        </a:p>
      </dgm:t>
    </dgm:pt>
    <dgm:pt modelId="{2B88E079-D2EB-429E-9E71-FA26C5DB266A}" type="sibTrans" cxnId="{C226D8D4-C53A-4232-AF2C-E4DDEA240868}">
      <dgm:prSet/>
      <dgm:spPr/>
      <dgm:t>
        <a:bodyPr/>
        <a:lstStyle/>
        <a:p>
          <a:endParaRPr lang="en-US"/>
        </a:p>
      </dgm:t>
    </dgm:pt>
    <dgm:pt modelId="{B882E4B9-6146-41F7-BB99-0EB15E4A33FA}">
      <dgm:prSet/>
      <dgm:spPr/>
      <dgm:t>
        <a:bodyPr/>
        <a:lstStyle/>
        <a:p>
          <a:r>
            <a:rPr lang="en-US" dirty="0"/>
            <a:t>Certificate programs</a:t>
          </a:r>
        </a:p>
      </dgm:t>
    </dgm:pt>
    <dgm:pt modelId="{39FA467B-6772-4631-BF63-48BADC38ED2D}" type="parTrans" cxnId="{EA9D0C5F-FDC2-42FA-A8FA-AB444B75D016}">
      <dgm:prSet/>
      <dgm:spPr/>
      <dgm:t>
        <a:bodyPr/>
        <a:lstStyle/>
        <a:p>
          <a:endParaRPr lang="en-US"/>
        </a:p>
      </dgm:t>
    </dgm:pt>
    <dgm:pt modelId="{C885A6F1-C13E-4D35-A6CE-D1A648CE5BDE}" type="sibTrans" cxnId="{EA9D0C5F-FDC2-42FA-A8FA-AB444B75D016}">
      <dgm:prSet/>
      <dgm:spPr/>
    </dgm:pt>
    <dgm:pt modelId="{011294F5-0E3F-4A2B-ADD0-390593A4EE57}">
      <dgm:prSet/>
      <dgm:spPr/>
      <dgm:t>
        <a:bodyPr/>
        <a:lstStyle/>
        <a:p>
          <a:r>
            <a:rPr lang="en-US" dirty="0"/>
            <a:t>Graduate certificate in Population Health</a:t>
          </a:r>
        </a:p>
      </dgm:t>
    </dgm:pt>
    <dgm:pt modelId="{50899F18-5997-45FB-83E1-5123B6665F1D}" type="parTrans" cxnId="{68A23BB3-C25A-4F1B-A299-C7671B0115C0}">
      <dgm:prSet/>
      <dgm:spPr/>
      <dgm:t>
        <a:bodyPr/>
        <a:lstStyle/>
        <a:p>
          <a:endParaRPr lang="en-US"/>
        </a:p>
      </dgm:t>
    </dgm:pt>
    <dgm:pt modelId="{8F4516E7-815B-446E-8FFF-FDCEB4B4F105}" type="sibTrans" cxnId="{68A23BB3-C25A-4F1B-A299-C7671B0115C0}">
      <dgm:prSet/>
      <dgm:spPr/>
    </dgm:pt>
    <dgm:pt modelId="{C942358D-2232-4F58-90C4-E4618279219F}" type="pres">
      <dgm:prSet presAssocID="{CA8499B6-81CC-474A-AE0B-6FB553A11FA6}" presName="Name0" presStyleCnt="0">
        <dgm:presLayoutVars>
          <dgm:dir/>
          <dgm:animLvl val="lvl"/>
          <dgm:resizeHandles val="exact"/>
        </dgm:presLayoutVars>
      </dgm:prSet>
      <dgm:spPr/>
    </dgm:pt>
    <dgm:pt modelId="{64C78320-3215-456F-86B6-C22C86F32FF9}" type="pres">
      <dgm:prSet presAssocID="{DBA8D0E5-62C1-4E02-BDAB-8372334AB518}" presName="boxAndChildren" presStyleCnt="0"/>
      <dgm:spPr/>
    </dgm:pt>
    <dgm:pt modelId="{2BB7385F-9A6C-4B08-B7FE-37F8D6A5B909}" type="pres">
      <dgm:prSet presAssocID="{DBA8D0E5-62C1-4E02-BDAB-8372334AB518}" presName="parentTextBox" presStyleLbl="node1" presStyleIdx="0" presStyleCnt="2"/>
      <dgm:spPr/>
    </dgm:pt>
    <dgm:pt modelId="{87645B0A-B526-48B1-B8A8-A2E8C1D5341E}" type="pres">
      <dgm:prSet presAssocID="{DBA8D0E5-62C1-4E02-BDAB-8372334AB518}" presName="entireBox" presStyleLbl="node1" presStyleIdx="0" presStyleCnt="2"/>
      <dgm:spPr/>
    </dgm:pt>
    <dgm:pt modelId="{D6937CB2-8B78-4FA1-B165-9EEEDE4C1736}" type="pres">
      <dgm:prSet presAssocID="{DBA8D0E5-62C1-4E02-BDAB-8372334AB518}" presName="descendantBox" presStyleCnt="0"/>
      <dgm:spPr/>
    </dgm:pt>
    <dgm:pt modelId="{9706998C-B4DA-4BF1-810F-2BBA3F3ECA7F}" type="pres">
      <dgm:prSet presAssocID="{9C5B8690-33EC-4020-9BDA-F496C34DBB00}" presName="childTextBox" presStyleLbl="fgAccFollowNode1" presStyleIdx="0" presStyleCnt="7">
        <dgm:presLayoutVars>
          <dgm:bulletEnabled val="1"/>
        </dgm:presLayoutVars>
      </dgm:prSet>
      <dgm:spPr/>
    </dgm:pt>
    <dgm:pt modelId="{684ED478-1D63-48A9-8088-427C2BD7A098}" type="pres">
      <dgm:prSet presAssocID="{9C7E8567-F179-43DE-BF5D-0CF497BD4DF0}" presName="childTextBox" presStyleLbl="fgAccFollowNode1" presStyleIdx="1" presStyleCnt="7">
        <dgm:presLayoutVars>
          <dgm:bulletEnabled val="1"/>
        </dgm:presLayoutVars>
      </dgm:prSet>
      <dgm:spPr/>
    </dgm:pt>
    <dgm:pt modelId="{0215648A-93BB-43FC-A6D5-E93C05222A53}" type="pres">
      <dgm:prSet presAssocID="{D0756115-932C-4B75-8DAC-77EAD2641B86}" presName="sp" presStyleCnt="0"/>
      <dgm:spPr/>
    </dgm:pt>
    <dgm:pt modelId="{261D2103-C6D1-4B67-BB71-4E7775674002}" type="pres">
      <dgm:prSet presAssocID="{EB92284F-E360-46CE-9CF5-FD6C4F146CA8}" presName="arrowAndChildren" presStyleCnt="0"/>
      <dgm:spPr/>
    </dgm:pt>
    <dgm:pt modelId="{6245B663-820F-4AB1-ACF6-569C9177BFC7}" type="pres">
      <dgm:prSet presAssocID="{EB92284F-E360-46CE-9CF5-FD6C4F146CA8}" presName="parentTextArrow" presStyleLbl="node1" presStyleIdx="0" presStyleCnt="2"/>
      <dgm:spPr/>
    </dgm:pt>
    <dgm:pt modelId="{62664EFF-D07D-4404-8F60-0860C154CA2B}" type="pres">
      <dgm:prSet presAssocID="{EB92284F-E360-46CE-9CF5-FD6C4F146CA8}" presName="arrow" presStyleLbl="node1" presStyleIdx="1" presStyleCnt="2"/>
      <dgm:spPr/>
    </dgm:pt>
    <dgm:pt modelId="{E1F02790-3F72-41E3-B82F-FE249157C539}" type="pres">
      <dgm:prSet presAssocID="{EB92284F-E360-46CE-9CF5-FD6C4F146CA8}" presName="descendantArrow" presStyleCnt="0"/>
      <dgm:spPr/>
    </dgm:pt>
    <dgm:pt modelId="{5CB18EFE-1C44-4137-BDE5-E99ED2F015FF}" type="pres">
      <dgm:prSet presAssocID="{CA6053A8-C786-426B-A940-FDB90D6CB0EA}" presName="childTextArrow" presStyleLbl="fgAccFollowNode1" presStyleIdx="2" presStyleCnt="7">
        <dgm:presLayoutVars>
          <dgm:bulletEnabled val="1"/>
        </dgm:presLayoutVars>
      </dgm:prSet>
      <dgm:spPr/>
    </dgm:pt>
    <dgm:pt modelId="{8AA85D6A-3272-40BC-B874-61977DEC15EF}" type="pres">
      <dgm:prSet presAssocID="{CAC8864A-C4A5-46E8-AD46-18D6979C9D1C}" presName="childTextArrow" presStyleLbl="fgAccFollowNode1" presStyleIdx="3" presStyleCnt="7">
        <dgm:presLayoutVars>
          <dgm:bulletEnabled val="1"/>
        </dgm:presLayoutVars>
      </dgm:prSet>
      <dgm:spPr/>
    </dgm:pt>
    <dgm:pt modelId="{27E1A189-B519-4D91-A382-BCB5E63B7E8E}" type="pres">
      <dgm:prSet presAssocID="{B882E4B9-6146-41F7-BB99-0EB15E4A33FA}" presName="childTextArrow" presStyleLbl="fgAccFollowNode1" presStyleIdx="4" presStyleCnt="7">
        <dgm:presLayoutVars>
          <dgm:bulletEnabled val="1"/>
        </dgm:presLayoutVars>
      </dgm:prSet>
      <dgm:spPr/>
    </dgm:pt>
    <dgm:pt modelId="{F3140681-B707-4C27-9ED0-084F1D666909}" type="pres">
      <dgm:prSet presAssocID="{84775CE1-C8CB-4F88-8DD6-74DC64B31CDD}" presName="childTextArrow" presStyleLbl="fgAccFollowNode1" presStyleIdx="5" presStyleCnt="7">
        <dgm:presLayoutVars>
          <dgm:bulletEnabled val="1"/>
        </dgm:presLayoutVars>
      </dgm:prSet>
      <dgm:spPr/>
    </dgm:pt>
    <dgm:pt modelId="{BE9C1C11-EFA0-4E53-898A-B8E60E9E842C}" type="pres">
      <dgm:prSet presAssocID="{3158846C-731A-46AA-A0A9-FA1C06ED0F61}" presName="childTextArrow" presStyleLbl="fgAccFollowNode1" presStyleIdx="6" presStyleCnt="7">
        <dgm:presLayoutVars>
          <dgm:bulletEnabled val="1"/>
        </dgm:presLayoutVars>
      </dgm:prSet>
      <dgm:spPr/>
    </dgm:pt>
  </dgm:ptLst>
  <dgm:cxnLst>
    <dgm:cxn modelId="{517D6611-127A-4A04-B450-59CF2392ED0D}" type="presOf" srcId="{DBA8D0E5-62C1-4E02-BDAB-8372334AB518}" destId="{2BB7385F-9A6C-4B08-B7FE-37F8D6A5B909}" srcOrd="0" destOrd="0" presId="urn:microsoft.com/office/officeart/2005/8/layout/process4"/>
    <dgm:cxn modelId="{8B7BE81F-EEE7-40A4-AD3D-F8593CCBDB41}" type="presOf" srcId="{84775CE1-C8CB-4F88-8DD6-74DC64B31CDD}" destId="{F3140681-B707-4C27-9ED0-084F1D666909}" srcOrd="0" destOrd="0" presId="urn:microsoft.com/office/officeart/2005/8/layout/process4"/>
    <dgm:cxn modelId="{2EB3862B-BBEB-420A-B661-8941F7B9AEAA}" type="presOf" srcId="{CAC8864A-C4A5-46E8-AD46-18D6979C9D1C}" destId="{8AA85D6A-3272-40BC-B874-61977DEC15EF}" srcOrd="0" destOrd="0" presId="urn:microsoft.com/office/officeart/2005/8/layout/process4"/>
    <dgm:cxn modelId="{AA81395B-30B0-4749-8D1E-AD641E932739}" srcId="{DBA8D0E5-62C1-4E02-BDAB-8372334AB518}" destId="{9C5B8690-33EC-4020-9BDA-F496C34DBB00}" srcOrd="0" destOrd="0" parTransId="{FFEA60D1-C593-4BFF-A87A-12A5803A0725}" sibTransId="{B30E10F6-632B-49DB-BD68-51D40D2D4EDF}"/>
    <dgm:cxn modelId="{29DD365D-1763-4B82-B89A-3ACF36E485EA}" srcId="{EB92284F-E360-46CE-9CF5-FD6C4F146CA8}" destId="{CA6053A8-C786-426B-A940-FDB90D6CB0EA}" srcOrd="0" destOrd="0" parTransId="{78190896-9406-407A-9736-E4AED47B61FE}" sibTransId="{32EE0470-4DDD-4CF3-9D12-5851AC303D28}"/>
    <dgm:cxn modelId="{EA9D0C5F-FDC2-42FA-A8FA-AB444B75D016}" srcId="{EB92284F-E360-46CE-9CF5-FD6C4F146CA8}" destId="{B882E4B9-6146-41F7-BB99-0EB15E4A33FA}" srcOrd="2" destOrd="0" parTransId="{39FA467B-6772-4631-BF63-48BADC38ED2D}" sibTransId="{C885A6F1-C13E-4D35-A6CE-D1A648CE5BDE}"/>
    <dgm:cxn modelId="{DD399445-1030-4D7A-9D3B-F0DC1E05F36F}" srcId="{EB92284F-E360-46CE-9CF5-FD6C4F146CA8}" destId="{CAC8864A-C4A5-46E8-AD46-18D6979C9D1C}" srcOrd="1" destOrd="0" parTransId="{8DFDB11A-2B18-4DF9-8BF8-7F2C47A8FDA8}" sibTransId="{321699F6-77BD-40EF-835C-A4267DFC465B}"/>
    <dgm:cxn modelId="{39139645-703D-4311-810E-D9DC3EEA4C8E}" type="presOf" srcId="{9C5B8690-33EC-4020-9BDA-F496C34DBB00}" destId="{9706998C-B4DA-4BF1-810F-2BBA3F3ECA7F}" srcOrd="0" destOrd="0" presId="urn:microsoft.com/office/officeart/2005/8/layout/process4"/>
    <dgm:cxn modelId="{92273550-263B-4867-AF63-152163D3AECE}" type="presOf" srcId="{CA6053A8-C786-426B-A940-FDB90D6CB0EA}" destId="{5CB18EFE-1C44-4137-BDE5-E99ED2F015FF}" srcOrd="0" destOrd="0" presId="urn:microsoft.com/office/officeart/2005/8/layout/process4"/>
    <dgm:cxn modelId="{B3EADA79-E1A0-45D8-8390-E322987568EB}" type="presOf" srcId="{EB92284F-E360-46CE-9CF5-FD6C4F146CA8}" destId="{6245B663-820F-4AB1-ACF6-569C9177BFC7}" srcOrd="0" destOrd="0" presId="urn:microsoft.com/office/officeart/2005/8/layout/process4"/>
    <dgm:cxn modelId="{568A1A7D-41A8-4A87-B52C-A50F3C53CB06}" type="presOf" srcId="{011294F5-0E3F-4A2B-ADD0-390593A4EE57}" destId="{9706998C-B4DA-4BF1-810F-2BBA3F3ECA7F}" srcOrd="0" destOrd="1" presId="urn:microsoft.com/office/officeart/2005/8/layout/process4"/>
    <dgm:cxn modelId="{DC78C79C-D3FF-4CCA-860A-8F8899AD2EE0}" srcId="{CA8499B6-81CC-474A-AE0B-6FB553A11FA6}" destId="{EB92284F-E360-46CE-9CF5-FD6C4F146CA8}" srcOrd="0" destOrd="0" parTransId="{7FF20A18-8253-419A-89FE-D7D55766CFD7}" sibTransId="{D0756115-932C-4B75-8DAC-77EAD2641B86}"/>
    <dgm:cxn modelId="{548351A0-9688-4E1E-BEA7-ABF376FDF789}" srcId="{CA8499B6-81CC-474A-AE0B-6FB553A11FA6}" destId="{DBA8D0E5-62C1-4E02-BDAB-8372334AB518}" srcOrd="1" destOrd="0" parTransId="{557A5D1B-FBA7-4E4A-ADAE-478ABDDB1040}" sibTransId="{CBD87A6D-91A0-4700-BB63-4D64448B99E0}"/>
    <dgm:cxn modelId="{FD387DA0-E7E8-4BB5-AFB1-463C29E9CD30}" type="presOf" srcId="{CA8499B6-81CC-474A-AE0B-6FB553A11FA6}" destId="{C942358D-2232-4F58-90C4-E4618279219F}" srcOrd="0" destOrd="0" presId="urn:microsoft.com/office/officeart/2005/8/layout/process4"/>
    <dgm:cxn modelId="{8ECC67AA-BB81-4714-A2E0-20EDD0FD329D}" type="presOf" srcId="{EB92284F-E360-46CE-9CF5-FD6C4F146CA8}" destId="{62664EFF-D07D-4404-8F60-0860C154CA2B}" srcOrd="1" destOrd="0" presId="urn:microsoft.com/office/officeart/2005/8/layout/process4"/>
    <dgm:cxn modelId="{286EF9AD-097C-4AF9-9FF3-ED82CD5D07F0}" type="presOf" srcId="{B882E4B9-6146-41F7-BB99-0EB15E4A33FA}" destId="{27E1A189-B519-4D91-A382-BCB5E63B7E8E}" srcOrd="0" destOrd="0" presId="urn:microsoft.com/office/officeart/2005/8/layout/process4"/>
    <dgm:cxn modelId="{EE54B8AF-A8BA-48BA-9DE8-A3FF8D3719E6}" type="presOf" srcId="{DBA8D0E5-62C1-4E02-BDAB-8372334AB518}" destId="{87645B0A-B526-48B1-B8A8-A2E8C1D5341E}" srcOrd="1" destOrd="0" presId="urn:microsoft.com/office/officeart/2005/8/layout/process4"/>
    <dgm:cxn modelId="{68A23BB3-C25A-4F1B-A299-C7671B0115C0}" srcId="{9C5B8690-33EC-4020-9BDA-F496C34DBB00}" destId="{011294F5-0E3F-4A2B-ADD0-390593A4EE57}" srcOrd="0" destOrd="0" parTransId="{50899F18-5997-45FB-83E1-5123B6665F1D}" sibTransId="{8F4516E7-815B-446E-8FFF-FDCEB4B4F105}"/>
    <dgm:cxn modelId="{0E2F02BC-7A73-495F-AEB5-A863E8171F09}" srcId="{EB92284F-E360-46CE-9CF5-FD6C4F146CA8}" destId="{3158846C-731A-46AA-A0A9-FA1C06ED0F61}" srcOrd="4" destOrd="0" parTransId="{358D60E6-BE0E-4273-8CF3-E00DB2614D3F}" sibTransId="{1A437C99-6A05-47D3-9B17-4F04BDA62041}"/>
    <dgm:cxn modelId="{07E106BD-5C76-40E8-87B0-FC41F61F9401}" type="presOf" srcId="{3158846C-731A-46AA-A0A9-FA1C06ED0F61}" destId="{BE9C1C11-EFA0-4E53-898A-B8E60E9E842C}" srcOrd="0" destOrd="0" presId="urn:microsoft.com/office/officeart/2005/8/layout/process4"/>
    <dgm:cxn modelId="{C226D8D4-C53A-4232-AF2C-E4DDEA240868}" srcId="{DBA8D0E5-62C1-4E02-BDAB-8372334AB518}" destId="{9C7E8567-F179-43DE-BF5D-0CF497BD4DF0}" srcOrd="1" destOrd="0" parTransId="{FD360F98-338D-49E6-BF79-76CBE225B4A3}" sibTransId="{2B88E079-D2EB-429E-9E71-FA26C5DB266A}"/>
    <dgm:cxn modelId="{19CB66D7-CFC5-452F-95B8-5EF53E0918FE}" type="presOf" srcId="{9C7E8567-F179-43DE-BF5D-0CF497BD4DF0}" destId="{684ED478-1D63-48A9-8088-427C2BD7A098}" srcOrd="0" destOrd="0" presId="urn:microsoft.com/office/officeart/2005/8/layout/process4"/>
    <dgm:cxn modelId="{CE9DB1F9-5B36-46E7-AD39-489EE1B99D10}" srcId="{EB92284F-E360-46CE-9CF5-FD6C4F146CA8}" destId="{84775CE1-C8CB-4F88-8DD6-74DC64B31CDD}" srcOrd="3" destOrd="0" parTransId="{8F33257D-7148-4490-B991-D0E2C5B16238}" sibTransId="{3E7DD1E8-9A0A-47CD-9B96-06F9F3F90837}"/>
    <dgm:cxn modelId="{62DF8067-4B47-459C-A256-22DBC784238B}" type="presParOf" srcId="{C942358D-2232-4F58-90C4-E4618279219F}" destId="{64C78320-3215-456F-86B6-C22C86F32FF9}" srcOrd="0" destOrd="0" presId="urn:microsoft.com/office/officeart/2005/8/layout/process4"/>
    <dgm:cxn modelId="{8657ECE3-CED3-4755-8610-7501FFB0416E}" type="presParOf" srcId="{64C78320-3215-456F-86B6-C22C86F32FF9}" destId="{2BB7385F-9A6C-4B08-B7FE-37F8D6A5B909}" srcOrd="0" destOrd="0" presId="urn:microsoft.com/office/officeart/2005/8/layout/process4"/>
    <dgm:cxn modelId="{AB01EA32-F30E-4BF0-9B55-031D7B4E8551}" type="presParOf" srcId="{64C78320-3215-456F-86B6-C22C86F32FF9}" destId="{87645B0A-B526-48B1-B8A8-A2E8C1D5341E}" srcOrd="1" destOrd="0" presId="urn:microsoft.com/office/officeart/2005/8/layout/process4"/>
    <dgm:cxn modelId="{A93EF311-E0BD-4CD5-B389-54F15B6E6347}" type="presParOf" srcId="{64C78320-3215-456F-86B6-C22C86F32FF9}" destId="{D6937CB2-8B78-4FA1-B165-9EEEDE4C1736}" srcOrd="2" destOrd="0" presId="urn:microsoft.com/office/officeart/2005/8/layout/process4"/>
    <dgm:cxn modelId="{46702A92-7331-4695-9854-F380DD1725A8}" type="presParOf" srcId="{D6937CB2-8B78-4FA1-B165-9EEEDE4C1736}" destId="{9706998C-B4DA-4BF1-810F-2BBA3F3ECA7F}" srcOrd="0" destOrd="0" presId="urn:microsoft.com/office/officeart/2005/8/layout/process4"/>
    <dgm:cxn modelId="{888D1FDC-545B-4A22-A59B-DE6475B42E65}" type="presParOf" srcId="{D6937CB2-8B78-4FA1-B165-9EEEDE4C1736}" destId="{684ED478-1D63-48A9-8088-427C2BD7A098}" srcOrd="1" destOrd="0" presId="urn:microsoft.com/office/officeart/2005/8/layout/process4"/>
    <dgm:cxn modelId="{8780C996-0E6C-4C37-A153-12AB1EF8E9B0}" type="presParOf" srcId="{C942358D-2232-4F58-90C4-E4618279219F}" destId="{0215648A-93BB-43FC-A6D5-E93C05222A53}" srcOrd="1" destOrd="0" presId="urn:microsoft.com/office/officeart/2005/8/layout/process4"/>
    <dgm:cxn modelId="{1531A579-7A3B-49B3-9EF2-869F12058638}" type="presParOf" srcId="{C942358D-2232-4F58-90C4-E4618279219F}" destId="{261D2103-C6D1-4B67-BB71-4E7775674002}" srcOrd="2" destOrd="0" presId="urn:microsoft.com/office/officeart/2005/8/layout/process4"/>
    <dgm:cxn modelId="{AC2176C6-8AA9-472C-B270-8500CD817126}" type="presParOf" srcId="{261D2103-C6D1-4B67-BB71-4E7775674002}" destId="{6245B663-820F-4AB1-ACF6-569C9177BFC7}" srcOrd="0" destOrd="0" presId="urn:microsoft.com/office/officeart/2005/8/layout/process4"/>
    <dgm:cxn modelId="{B71E1E63-8D25-46E6-A75A-3CCC6BA52017}" type="presParOf" srcId="{261D2103-C6D1-4B67-BB71-4E7775674002}" destId="{62664EFF-D07D-4404-8F60-0860C154CA2B}" srcOrd="1" destOrd="0" presId="urn:microsoft.com/office/officeart/2005/8/layout/process4"/>
    <dgm:cxn modelId="{ACDCDDA5-F405-411B-AC6A-774A55F7F994}" type="presParOf" srcId="{261D2103-C6D1-4B67-BB71-4E7775674002}" destId="{E1F02790-3F72-41E3-B82F-FE249157C539}" srcOrd="2" destOrd="0" presId="urn:microsoft.com/office/officeart/2005/8/layout/process4"/>
    <dgm:cxn modelId="{4D7A6E4A-E2C7-4986-BF9F-D2DBB9F26CC2}" type="presParOf" srcId="{E1F02790-3F72-41E3-B82F-FE249157C539}" destId="{5CB18EFE-1C44-4137-BDE5-E99ED2F015FF}" srcOrd="0" destOrd="0" presId="urn:microsoft.com/office/officeart/2005/8/layout/process4"/>
    <dgm:cxn modelId="{C2C71A30-466C-42B1-81FB-78DA697F477D}" type="presParOf" srcId="{E1F02790-3F72-41E3-B82F-FE249157C539}" destId="{8AA85D6A-3272-40BC-B874-61977DEC15EF}" srcOrd="1" destOrd="0" presId="urn:microsoft.com/office/officeart/2005/8/layout/process4"/>
    <dgm:cxn modelId="{1B822AFC-EDA4-48A0-8D9A-4FC13CF684FE}" type="presParOf" srcId="{E1F02790-3F72-41E3-B82F-FE249157C539}" destId="{27E1A189-B519-4D91-A382-BCB5E63B7E8E}" srcOrd="2" destOrd="0" presId="urn:microsoft.com/office/officeart/2005/8/layout/process4"/>
    <dgm:cxn modelId="{0B4124D9-FD47-41BA-A3EB-306FA37AEC4F}" type="presParOf" srcId="{E1F02790-3F72-41E3-B82F-FE249157C539}" destId="{F3140681-B707-4C27-9ED0-084F1D666909}" srcOrd="3" destOrd="0" presId="urn:microsoft.com/office/officeart/2005/8/layout/process4"/>
    <dgm:cxn modelId="{7923DEC5-E244-4F69-BC57-EADFCF39BB9B}" type="presParOf" srcId="{E1F02790-3F72-41E3-B82F-FE249157C539}" destId="{BE9C1C11-EFA0-4E53-898A-B8E60E9E842C}"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5B0A-B526-48B1-B8A8-A2E8C1D5341E}">
      <dsp:nvSpPr>
        <dsp:cNvPr id="0" name=""/>
        <dsp:cNvSpPr/>
      </dsp:nvSpPr>
      <dsp:spPr>
        <a:xfrm>
          <a:off x="0" y="2470633"/>
          <a:ext cx="9618133" cy="16210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Health Sciences</a:t>
          </a:r>
        </a:p>
      </dsp:txBody>
      <dsp:txXfrm>
        <a:off x="0" y="2470633"/>
        <a:ext cx="9618133" cy="875341"/>
      </dsp:txXfrm>
    </dsp:sp>
    <dsp:sp modelId="{9706998C-B4DA-4BF1-810F-2BBA3F3ECA7F}">
      <dsp:nvSpPr>
        <dsp:cNvPr id="0" name=""/>
        <dsp:cNvSpPr/>
      </dsp:nvSpPr>
      <dsp:spPr>
        <a:xfrm>
          <a:off x="0" y="3313554"/>
          <a:ext cx="4809066" cy="74566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t" anchorCtr="0">
          <a:noAutofit/>
        </a:bodyPr>
        <a:lstStyle/>
        <a:p>
          <a:pPr marL="0" lvl="0" indent="0" algn="l" defTabSz="755650">
            <a:lnSpc>
              <a:spcPct val="90000"/>
            </a:lnSpc>
            <a:spcBef>
              <a:spcPct val="0"/>
            </a:spcBef>
            <a:spcAft>
              <a:spcPct val="35000"/>
            </a:spcAft>
            <a:buNone/>
          </a:pPr>
          <a:r>
            <a:rPr lang="en-US" sz="1700" kern="1200" dirty="0"/>
            <a:t>Health Services Administration</a:t>
          </a:r>
        </a:p>
        <a:p>
          <a:pPr marL="114300" lvl="1" indent="-114300" algn="l" defTabSz="577850">
            <a:lnSpc>
              <a:spcPct val="90000"/>
            </a:lnSpc>
            <a:spcBef>
              <a:spcPct val="0"/>
            </a:spcBef>
            <a:spcAft>
              <a:spcPct val="15000"/>
            </a:spcAft>
            <a:buChar char="•"/>
          </a:pPr>
          <a:r>
            <a:rPr lang="en-US" sz="1300" kern="1200" dirty="0"/>
            <a:t>Graduate certificate in Population Health</a:t>
          </a:r>
        </a:p>
      </dsp:txBody>
      <dsp:txXfrm>
        <a:off x="0" y="3313554"/>
        <a:ext cx="4809066" cy="745661"/>
      </dsp:txXfrm>
    </dsp:sp>
    <dsp:sp modelId="{684ED478-1D63-48A9-8088-427C2BD7A098}">
      <dsp:nvSpPr>
        <dsp:cNvPr id="0" name=""/>
        <dsp:cNvSpPr/>
      </dsp:nvSpPr>
      <dsp:spPr>
        <a:xfrm>
          <a:off x="4809066" y="3313554"/>
          <a:ext cx="4809066" cy="745661"/>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Health Information Management</a:t>
          </a:r>
        </a:p>
      </dsp:txBody>
      <dsp:txXfrm>
        <a:off x="4809066" y="3313554"/>
        <a:ext cx="4809066" cy="745661"/>
      </dsp:txXfrm>
    </dsp:sp>
    <dsp:sp modelId="{62664EFF-D07D-4404-8F60-0860C154CA2B}">
      <dsp:nvSpPr>
        <dsp:cNvPr id="0" name=""/>
        <dsp:cNvSpPr/>
      </dsp:nvSpPr>
      <dsp:spPr>
        <a:xfrm rot="10800000">
          <a:off x="0" y="1845"/>
          <a:ext cx="9618133" cy="2493102"/>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LHC Group – Myers School of Nursing</a:t>
          </a:r>
        </a:p>
      </dsp:txBody>
      <dsp:txXfrm rot="-10800000">
        <a:off x="0" y="1845"/>
        <a:ext cx="9618133" cy="875078"/>
      </dsp:txXfrm>
    </dsp:sp>
    <dsp:sp modelId="{5CB18EFE-1C44-4137-BDE5-E99ED2F015FF}">
      <dsp:nvSpPr>
        <dsp:cNvPr id="0" name=""/>
        <dsp:cNvSpPr/>
      </dsp:nvSpPr>
      <dsp:spPr>
        <a:xfrm>
          <a:off x="1174" y="876924"/>
          <a:ext cx="1923156" cy="74543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4 year baccalaureate program</a:t>
          </a:r>
        </a:p>
      </dsp:txBody>
      <dsp:txXfrm>
        <a:off x="1174" y="876924"/>
        <a:ext cx="1923156" cy="745437"/>
      </dsp:txXfrm>
    </dsp:sp>
    <dsp:sp modelId="{8AA85D6A-3272-40BC-B874-61977DEC15EF}">
      <dsp:nvSpPr>
        <dsp:cNvPr id="0" name=""/>
        <dsp:cNvSpPr/>
      </dsp:nvSpPr>
      <dsp:spPr>
        <a:xfrm>
          <a:off x="1924331" y="876924"/>
          <a:ext cx="1923156" cy="745437"/>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Accelerated RN-to-BSN program</a:t>
          </a:r>
        </a:p>
      </dsp:txBody>
      <dsp:txXfrm>
        <a:off x="1924331" y="876924"/>
        <a:ext cx="1923156" cy="745437"/>
      </dsp:txXfrm>
    </dsp:sp>
    <dsp:sp modelId="{27E1A189-B519-4D91-A382-BCB5E63B7E8E}">
      <dsp:nvSpPr>
        <dsp:cNvPr id="0" name=""/>
        <dsp:cNvSpPr/>
      </dsp:nvSpPr>
      <dsp:spPr>
        <a:xfrm>
          <a:off x="3847488" y="876924"/>
          <a:ext cx="1923156" cy="745437"/>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Certificate programs</a:t>
          </a:r>
        </a:p>
      </dsp:txBody>
      <dsp:txXfrm>
        <a:off x="3847488" y="876924"/>
        <a:ext cx="1923156" cy="745437"/>
      </dsp:txXfrm>
    </dsp:sp>
    <dsp:sp modelId="{F3140681-B707-4C27-9ED0-084F1D666909}">
      <dsp:nvSpPr>
        <dsp:cNvPr id="0" name=""/>
        <dsp:cNvSpPr/>
      </dsp:nvSpPr>
      <dsp:spPr>
        <a:xfrm>
          <a:off x="5770644" y="876924"/>
          <a:ext cx="1923156" cy="74543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Masters’ programs</a:t>
          </a:r>
        </a:p>
      </dsp:txBody>
      <dsp:txXfrm>
        <a:off x="5770644" y="876924"/>
        <a:ext cx="1923156" cy="745437"/>
      </dsp:txXfrm>
    </dsp:sp>
    <dsp:sp modelId="{BE9C1C11-EFA0-4E53-898A-B8E60E9E842C}">
      <dsp:nvSpPr>
        <dsp:cNvPr id="0" name=""/>
        <dsp:cNvSpPr/>
      </dsp:nvSpPr>
      <dsp:spPr>
        <a:xfrm>
          <a:off x="7693801" y="876924"/>
          <a:ext cx="1923156" cy="74543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DNP program</a:t>
          </a:r>
        </a:p>
      </dsp:txBody>
      <dsp:txXfrm>
        <a:off x="7693801" y="876924"/>
        <a:ext cx="1923156" cy="7454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2/17/2023</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2/17/2023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need for interprofessional education (IPE) in the health professions has been recognized for many years. In the early 1900s, the idea of IPE was introduced to mission hospitals in India (O’Hara et al, 2018).  According to </a:t>
            </a:r>
            <a:r>
              <a:rPr lang="en-US" sz="1800" dirty="0" err="1">
                <a:effectLst/>
                <a:latin typeface="Times New Roman" panose="02020603050405020304" pitchFamily="18" charset="0"/>
                <a:ea typeface="Times New Roman" panose="02020603050405020304" pitchFamily="18" charset="0"/>
              </a:rPr>
              <a:t>Pecukonis</a:t>
            </a:r>
            <a:r>
              <a:rPr lang="en-US" sz="1800" dirty="0">
                <a:effectLst/>
                <a:latin typeface="Times New Roman" panose="02020603050405020304" pitchFamily="18" charset="0"/>
                <a:ea typeface="Times New Roman" panose="02020603050405020304" pitchFamily="18" charset="0"/>
              </a:rPr>
              <a:t>, Doyle and Bliss (2012) “The notion of collaborative, interprofessional education and service provision is far from novel.  Interprofessional teams were utilized as early as the 1960s where collaboration at the level of the community health center provided comprehensive care to underserved populations” (p. 417). In 1998, the Pew Health Professions Commission identified the need for interdisciplinary teams as an endeavor to strive for in the 21st century (O’Neil, 1998). This commitment to IPE in academia was further demonstrated by the formation of the </a:t>
            </a:r>
            <a:r>
              <a:rPr lang="en-US" sz="1800" dirty="0" err="1">
                <a:effectLst/>
                <a:latin typeface="Times New Roman" panose="02020603050405020304" pitchFamily="18" charset="0"/>
                <a:ea typeface="Times New Roman" panose="02020603050405020304" pitchFamily="18" charset="0"/>
              </a:rPr>
              <a:t>Interprofessonal</a:t>
            </a:r>
            <a:r>
              <a:rPr lang="en-US" sz="1800" dirty="0">
                <a:effectLst/>
                <a:latin typeface="Times New Roman" panose="02020603050405020304" pitchFamily="18" charset="0"/>
                <a:ea typeface="Times New Roman" panose="02020603050405020304" pitchFamily="18" charset="0"/>
              </a:rPr>
              <a:t> Education Collaborative (IPEC) in 2009 (</a:t>
            </a:r>
            <a:r>
              <a:rPr lang="en-US" sz="1800" dirty="0" err="1">
                <a:effectLst/>
                <a:latin typeface="Times New Roman" panose="02020603050405020304" pitchFamily="18" charset="0"/>
                <a:ea typeface="Times New Roman" panose="02020603050405020304" pitchFamily="18" charset="0"/>
              </a:rPr>
              <a:t>Zorek</a:t>
            </a:r>
            <a:r>
              <a:rPr lang="en-US" sz="1800" dirty="0">
                <a:effectLst/>
                <a:latin typeface="Times New Roman" panose="02020603050405020304" pitchFamily="18" charset="0"/>
                <a:ea typeface="Times New Roman" panose="02020603050405020304" pitchFamily="18" charset="0"/>
              </a:rPr>
              <a:t> &amp; </a:t>
            </a:r>
            <a:r>
              <a:rPr lang="en-US" sz="1800" dirty="0" err="1">
                <a:effectLst/>
                <a:latin typeface="Times New Roman" panose="02020603050405020304" pitchFamily="18" charset="0"/>
                <a:ea typeface="Times New Roman" panose="02020603050405020304" pitchFamily="18" charset="0"/>
              </a:rPr>
              <a:t>Raehl</a:t>
            </a:r>
            <a:r>
              <a:rPr lang="en-US" sz="1800" dirty="0">
                <a:effectLst/>
                <a:latin typeface="Times New Roman" panose="02020603050405020304" pitchFamily="18" charset="0"/>
                <a:ea typeface="Times New Roman" panose="02020603050405020304" pitchFamily="18" charset="0"/>
              </a:rPr>
              <a:t>, 2012) with the mission “to promote, encourage and support efforts to prepare future health professionals so that they enter the workforce ready for interprofessional collaborative practice that helps to ensure the health of individuals and populations” (IPEC, Vision and Mission, 2019).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According to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et al. (2009). “Interprofessional education involves educators and learners from 2 or more disciplines who jointly create and foster a collaborative learning environment (p. 59).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Mcpherson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Headrick and Moss (2001) consider IPE as “when healthcare professionals learn together, learn from each other, and/or learn about each other’s roles in order to facilitate collaboration”(p. 47ii). Gilbert (2005) differentiates between multidisciplinary and interdisciplinary education; he defined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multidisciplinary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 “when students from many disciplines learn the same subject at the same time” (p. 89). He indicated that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transdisciplinary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implied interaction “between, among or across disciplines” (p. 89). According to the World Health Organization (2010), IPE occurs “when students from two or more professions learn about, from, and with each other to enable effective collaboration and improve health outcomes” (p.8 ). Anderson, et al (2019) states that “The premise of interprofessional education (IPE) is that students from different health science backgrounds actively engage together early in their training to develop skills necessary to collaborate successfully” (p. 2). This collaboration among students/professionals may occur in a variety of settings, both clinical and non-clinical.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366115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15</a:t>
            </a:fld>
            <a:endParaRPr lang="en-US" noProof="0" dirty="0"/>
          </a:p>
        </p:txBody>
      </p:sp>
    </p:spTree>
    <p:extLst>
      <p:ext uri="{BB962C8B-B14F-4D97-AF65-F5344CB8AC3E}">
        <p14:creationId xmlns:p14="http://schemas.microsoft.com/office/powerpoint/2010/main" val="235362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16</a:t>
            </a:fld>
            <a:endParaRPr lang="en-US" noProof="0" dirty="0"/>
          </a:p>
        </p:txBody>
      </p:sp>
    </p:spTree>
    <p:extLst>
      <p:ext uri="{BB962C8B-B14F-4D97-AF65-F5344CB8AC3E}">
        <p14:creationId xmlns:p14="http://schemas.microsoft.com/office/powerpoint/2010/main" val="402595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8 colleges at the University – we are in the College of Nursing and Health Sciences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17</a:t>
            </a:fld>
            <a:endParaRPr lang="en-US" noProof="0" dirty="0"/>
          </a:p>
        </p:txBody>
      </p:sp>
    </p:spTree>
    <p:extLst>
      <p:ext uri="{BB962C8B-B14F-4D97-AF65-F5344CB8AC3E}">
        <p14:creationId xmlns:p14="http://schemas.microsoft.com/office/powerpoint/2010/main" val="397631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with the ghost of IPE past - </a:t>
            </a: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largest Lafayette hospitals, Our Lady of Lourdes, physically moved into a new facility several years ago.  Our seniors worked very hard in the HIM department getting them ready for the move across town.  Before the actual move, the facility did a run-through of transferring the patients from the old to the new hospital.  Our students volunteered for that.  Some of the students acted as patients at the new hospital and tested out the meal ordering system, lab system etc.  We didn’t even know we were doing a IPE experience but we were!</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19</a:t>
            </a:fld>
            <a:endParaRPr lang="en-US" noProof="0" dirty="0"/>
          </a:p>
        </p:txBody>
      </p:sp>
    </p:spTree>
    <p:extLst>
      <p:ext uri="{BB962C8B-B14F-4D97-AF65-F5344CB8AC3E}">
        <p14:creationId xmlns:p14="http://schemas.microsoft.com/office/powerpoint/2010/main" val="108427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IPHE 310:  Professional Values, Ethical and Legal Tenets of Healthcare</a:t>
            </a:r>
          </a:p>
          <a:p>
            <a:pPr marL="342900" marR="0" lvl="0" indent="-34290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course in both the nursing and HIM undergraduate programs</a:t>
            </a:r>
          </a:p>
          <a:p>
            <a:pPr marL="342900" marR="0" lvl="0" indent="-34290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Taught by both a nursing and a HIM instructor</a:t>
            </a:r>
          </a:p>
          <a:p>
            <a:pPr marL="342900" marR="0" lvl="0" indent="-34290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Currently a hybrid course – some face to face classes and some online activities</a:t>
            </a:r>
          </a:p>
          <a:p>
            <a:pPr marL="342900" marR="0" lvl="0" indent="-34290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Anywhere from 30-120 students per semester</a:t>
            </a:r>
          </a:p>
          <a:p>
            <a:pPr marL="342900" marR="0" lvl="0" indent="-34290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Sample Activities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Discussion Boards – students are placed into groups to discuss an ethical dilemma through discussion boards.  There is always a mixture of nursing students and HIM students in each group. The students are required to make a post about their assigned “Dilemma” answering the following questions:</a:t>
            </a:r>
          </a:p>
          <a:p>
            <a:pPr marL="1143000" marR="0" lvl="2" indent="-228600">
              <a:lnSpc>
                <a:spcPct val="107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Is your dilemma a moral, legal or ethical dilemma?</a:t>
            </a:r>
          </a:p>
          <a:p>
            <a:pPr marL="1143000" marR="0" lvl="2" indent="-228600">
              <a:lnSpc>
                <a:spcPct val="107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Based off of the required readings, what is your position on this dilemma</a:t>
            </a:r>
          </a:p>
          <a:p>
            <a:pPr marL="1143000" marR="0" lvl="2" indent="-228600">
              <a:lnSpc>
                <a:spcPct val="107000"/>
              </a:lnSpc>
              <a:spcBef>
                <a:spcPts val="0"/>
              </a:spcBef>
              <a:spcAft>
                <a:spcPts val="80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 any of the ethical principles of autonomy, beneficence, nonmaleficence, and justice apply?</a:t>
            </a:r>
          </a:p>
          <a:p>
            <a:pPr marL="13716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must have a minimum of 100 words in their original post and must answer at least one peer post indicating whether or not they agree with the peer and provide support of your view</a:t>
            </a:r>
          </a:p>
          <a:p>
            <a:pPr marL="13716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Sample “dilemmas”:  Should an alcoholic patient, who may die of liver disease, receive an organ transplant?; Is assisting with suicide ever ethically justified?; When, if ever, should you disclose a patient’s medical condition to the family?; Should parents be allowed to refuse medical treatment such as chemotherapy to their infant?</a:t>
            </a:r>
          </a:p>
          <a:p>
            <a:pPr marL="13716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Worth 150 points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Group Poster Presentation – this is a group project; again, groups are comprised of nursing and HIM students.  They are presenting a case study on an ethical or legal topic and preparing a PP with at least four sources of information.  Some examples of case studies include Removing a Feeding Tube, Sterilizing the Mentally Retarded Patient, Consent from a Sedated Patient, Anencephalic baby, frozen embryos, homeless repeat patients, bone marrow transplants.  Worth 100 points.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Guest speakers – HIM faculty talk to all of the students about the field, collaboration with other healthcare professionals, opportunities, salaries, outlook for jobs, etc.  </a:t>
            </a:r>
          </a:p>
          <a:p>
            <a:pPr marL="342900" marR="0" lvl="0" indent="-34290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Positives – students give good reviews.  Nursing students are taking their clinicals at the same time and think it is too much work with clinicals.  </a:t>
            </a:r>
          </a:p>
          <a:p>
            <a:pPr marL="342900" marR="0" lvl="0" indent="-342900">
              <a:lnSpc>
                <a:spcPct val="107000"/>
              </a:lnSpc>
              <a:spcBef>
                <a:spcPts val="0"/>
              </a:spcBef>
              <a:spcAft>
                <a:spcPts val="80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Negatives – working with the nursing faculty.  One HIM instructor has taught this course over the last 3 years but there have been 3 different nursing instructors.  They have changed the format of the course every year and the book – has created a lot of work for the HIM faculty member</a:t>
            </a:r>
          </a:p>
          <a:p>
            <a:pPr marL="342900" marR="0" lvl="0" indent="-342900">
              <a:lnSpc>
                <a:spcPct val="107000"/>
              </a:lnSpc>
              <a:spcBef>
                <a:spcPts val="0"/>
              </a:spcBef>
              <a:spcAft>
                <a:spcPts val="80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Started on a new project earlier this month (September).  The nursing school has a “Wellness Wednesday” clinic for students faculty and staff.  It is run by nursing students at the second semester junior level.  They use a paper record and are running out of space.  Faculty met with the College administrators and faculty director of Wellness Wednesday to see what we can do to help them out.  Projects will include: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Purging of records and looking into a shredding service for health records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Reviewing forms used (only ID info gathered was name of patient)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Privacy issues</a:t>
            </a:r>
          </a:p>
          <a:p>
            <a:pPr marL="742950" marR="0" lvl="1" indent="-285750">
              <a:lnSpc>
                <a:spcPct val="107000"/>
              </a:lnSpc>
              <a:spcBef>
                <a:spcPts val="0"/>
              </a:spcBef>
              <a:spcAft>
                <a:spcPts val="80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Finding an inexpensive or free EHR or developing an Access database for information to eliminate the paper records</a:t>
            </a:r>
          </a:p>
          <a:p>
            <a:pPr marL="0" marR="0" lvl="0" indent="0">
              <a:lnSpc>
                <a:spcPct val="107000"/>
              </a:lnSpc>
              <a:spcBef>
                <a:spcPts val="0"/>
              </a:spcBef>
              <a:spcAft>
                <a:spcPts val="80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20</a:t>
            </a:fld>
            <a:endParaRPr lang="en-US" noProof="0" dirty="0"/>
          </a:p>
        </p:txBody>
      </p:sp>
    </p:spTree>
    <p:extLst>
      <p:ext uri="{BB962C8B-B14F-4D97-AF65-F5344CB8AC3E}">
        <p14:creationId xmlns:p14="http://schemas.microsoft.com/office/powerpoint/2010/main" val="97080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ready for Mardi Gras!!</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23</a:t>
            </a:fld>
            <a:endParaRPr lang="en-US" dirty="0"/>
          </a:p>
        </p:txBody>
      </p:sp>
    </p:spTree>
    <p:extLst>
      <p:ext uri="{BB962C8B-B14F-4D97-AF65-F5344CB8AC3E}">
        <p14:creationId xmlns:p14="http://schemas.microsoft.com/office/powerpoint/2010/main" val="425044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78967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7</a:t>
            </a:fld>
            <a:endParaRPr lang="en-US" noProof="0" dirty="0"/>
          </a:p>
        </p:txBody>
      </p:sp>
    </p:spTree>
    <p:extLst>
      <p:ext uri="{BB962C8B-B14F-4D97-AF65-F5344CB8AC3E}">
        <p14:creationId xmlns:p14="http://schemas.microsoft.com/office/powerpoint/2010/main" val="7459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8</a:t>
            </a:fld>
            <a:endParaRPr lang="en-US" noProof="0" dirty="0"/>
          </a:p>
        </p:txBody>
      </p:sp>
    </p:spTree>
    <p:extLst>
      <p:ext uri="{BB962C8B-B14F-4D97-AF65-F5344CB8AC3E}">
        <p14:creationId xmlns:p14="http://schemas.microsoft.com/office/powerpoint/2010/main" val="176318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variety of terms have been used to describe this pedagogic practice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Sittig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Hazelwood, 2018). Some of these include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shared learning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interprofessional training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multidisciplinary education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multiprofessional</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education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(Angelini, 2011; Illingworth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Chelvanayagam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2007). </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Pecukonis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Doyle and Bliss (2012) state “Terms such as shared learning, collaborative, interprofessional,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multiprofessional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are used interchangeably and without general agreement to meanings” (p. </a:t>
            </a:r>
            <a:r>
              <a:rPr lang="en-US" sz="1800">
                <a:effectLst/>
                <a:latin typeface="Times New Roman" panose="02020603050405020304" pitchFamily="18" charset="0"/>
                <a:ea typeface="Calibri" panose="020F0502020204030204" pitchFamily="34" charset="0"/>
                <a:cs typeface="Times New Roman" panose="02020603050405020304" pitchFamily="18" charset="0"/>
              </a:rPr>
              <a:t>419).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9</a:t>
            </a:fld>
            <a:endParaRPr lang="en-US" noProof="0" dirty="0"/>
          </a:p>
        </p:txBody>
      </p:sp>
    </p:spTree>
    <p:extLst>
      <p:ext uri="{BB962C8B-B14F-4D97-AF65-F5344CB8AC3E}">
        <p14:creationId xmlns:p14="http://schemas.microsoft.com/office/powerpoint/2010/main" val="261592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10</a:t>
            </a:fld>
            <a:endParaRPr lang="en-US" noProof="0" dirty="0"/>
          </a:p>
        </p:txBody>
      </p:sp>
    </p:spTree>
    <p:extLst>
      <p:ext uri="{BB962C8B-B14F-4D97-AF65-F5344CB8AC3E}">
        <p14:creationId xmlns:p14="http://schemas.microsoft.com/office/powerpoint/2010/main" val="361811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11</a:t>
            </a:fld>
            <a:endParaRPr lang="en-US" noProof="0" dirty="0"/>
          </a:p>
        </p:txBody>
      </p:sp>
    </p:spTree>
    <p:extLst>
      <p:ext uri="{BB962C8B-B14F-4D97-AF65-F5344CB8AC3E}">
        <p14:creationId xmlns:p14="http://schemas.microsoft.com/office/powerpoint/2010/main" val="424198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studies have shown the benefits of IPE, there are still barriers to implementation.    There are logistical barriers including scheduling of courses, available space, and large numbers of health professions’ students, as well as problems with faculty buy-in, turf issues, workload additions, and administrative support. Time constraints is identified by Stanley and Stanley (2019) as one of the major factors that prevents collaboration among disciplines. They also discuss lack of shared values and respect as a determining factor.  O’Hara et al (2018) cite different accreditation standards and professional requirements as other obstacles to IPE support. Standards dictate what should or should not be included in a program’s curricula and there may not be additional time to include interprofessional courses (Gilbert, 2005).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Gilbert (2005) also states “Developing IPE courses is an extremely complex and complicated process involving many people in committee work in which fundamental structural barriers have to be addressed… These barriers include funding of courses and recognition of faculty members who teach them” (p. 100). He adds “A major barrier to effecting these changes is that there are not established models for funding.  A model is needed that might pay release time to the home department of a faculty member participating in teaching an interprofessional team-taught course” (p. 100).  Bond,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Horacek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(2018) suggest “Preconceived negative stereotypes and prejudices within health professions may act as barriers to interprofessional collaboration, thus creating a detrimental clinical outcome for patients and practitioners” (p 144).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Pecukonis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Doyle and Bliss (2008) believe that the very culture of the various professions are barriers to IPE and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 is not surprising that most health disciplines do not acquire interprofessional cultural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competence and avoid cooperative training opportunities with the classroom or clinical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setting.  Thus, an important educational goal should be to train healthcare providers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transcend their professional biases that limit integrated and comprehensive patient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 421).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Stanley and Stanley (2005) agree and state “The values, beliefs, attitudes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behaviours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individuals within an organization or community defines their culture” (p. 68).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Gilbert (2005) indicates that many interprofessional programs may not be sustainable after the initial offering but adds “every health and human service program must recognize ultimately that IPE forms a small but permanent part of its curriculum – that IPE is not an add-on, but an integral and necessary component in the education of health and human service professionals, regardless of discipline” (p. 101).  As accrediting agencies become more invested in IPE, these obstacles become more easily surmountable.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Accrediting Agencies Role in IPE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Many organizations that accredit health professionals’ educational programs have included requirements for IPE in their published expectations for curricular content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Sittig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Hazelwood,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Zorek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Raehl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(2012) conducted an analysis of the IPCP (Interprofessional Collaborative Practice) and IPE-related accreditation standards for colleges and schools of dentistry, medicine, nursing, occupational therapy, pharmacy, physical therapy, physician assistant, psychology, public health and social work. Twenty-three accreditation documents were identified for these professions and twenty-one were analyzed. In those documents, 205 statements were found that could be relevant to IPE. They categorized these statements as accountable statements and non-accountable statements. An accountable statement was defined by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Zorek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Raehl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(2012) as “A directive or requirements aimed at ensuring a specific IPE or IPCP leaner outcome that the accrediting body could reasonably hold the college or school accountable to” (p. 3). Non-accountable statements were those that were found in titles or explanatory information but not within statements that required accountability by the school or college.  Sixty statements were found to be accountable.  Of these, forty-six or 77% were found in the requirements of the Commission on Collegiate Nursing Education (CCNE) and the Accreditation Council for Pharmacy Education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Zorek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Raehl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Zorek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Raehl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(2012) recommend “The accrediting bodies representing the US health professions collaborate to create a common IPE standard” (p. 6). Another step forward is the Commission on Accreditation for Health Informatics and Information Management’s decision, in 2017, to become a member of the Health Professions Accreditors Collaborative (HPAC). Lalani and Gibb (2018) believe that this demonstrates “a commitment to advance interprofessional education” (p. 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12</a:t>
            </a:fld>
            <a:endParaRPr lang="en-US" noProof="0" dirty="0"/>
          </a:p>
        </p:txBody>
      </p:sp>
    </p:spTree>
    <p:extLst>
      <p:ext uri="{BB962C8B-B14F-4D97-AF65-F5344CB8AC3E}">
        <p14:creationId xmlns:p14="http://schemas.microsoft.com/office/powerpoint/2010/main" val="125866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14</a:t>
            </a:fld>
            <a:endParaRPr lang="en-US" noProof="0" dirty="0"/>
          </a:p>
        </p:txBody>
      </p:sp>
    </p:spTree>
    <p:extLst>
      <p:ext uri="{BB962C8B-B14F-4D97-AF65-F5344CB8AC3E}">
        <p14:creationId xmlns:p14="http://schemas.microsoft.com/office/powerpoint/2010/main" val="407360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781824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028430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192792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5663975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31571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2730531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927421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6980980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Picture with Caption_1">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BBAECF08-66BB-420A-8BFC-502D987120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559"/>
          <a:stretch>
            <a:fillRect/>
          </a:stretch>
        </p:blipFill>
        <p:spPr>
          <a:xfrm>
            <a:off x="0" y="6423914"/>
            <a:ext cx="12192000" cy="434086"/>
          </a:xfrm>
          <a:prstGeom prst="rect">
            <a:avLst/>
          </a:prstGeom>
        </p:spPr>
      </p:pic>
      <p:sp>
        <p:nvSpPr>
          <p:cNvPr id="4" name="Text Placeholder 3"/>
          <p:cNvSpPr>
            <a:spLocks noGrp="1"/>
          </p:cNvSpPr>
          <p:nvPr>
            <p:ph type="body" sz="half" idx="2"/>
          </p:nvPr>
        </p:nvSpPr>
        <p:spPr>
          <a:xfrm>
            <a:off x="438150" y="331723"/>
            <a:ext cx="3625595" cy="1500369"/>
          </a:xfrm>
          <a:solidFill>
            <a:srgbClr val="9B825E"/>
          </a:solidFill>
        </p:spPr>
        <p:txBody>
          <a:bodyPr lIns="91440" tIns="0" rIns="91440" bIns="0" anchor="ctr">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600" b="0" dirty="0">
              <a:solidFill>
                <a:schemeClr val="bg1"/>
              </a:solidFill>
            </a:endParaRPr>
          </a:p>
        </p:txBody>
      </p:sp>
      <p:sp>
        <p:nvSpPr>
          <p:cNvPr id="7" name="Slide Number Placeholder 6"/>
          <p:cNvSpPr>
            <a:spLocks noGrp="1"/>
          </p:cNvSpPr>
          <p:nvPr>
            <p:ph type="sldNum" sz="quarter" idx="12"/>
          </p:nvPr>
        </p:nvSpPr>
        <p:spPr>
          <a:xfrm>
            <a:off x="10795363" y="6423914"/>
            <a:ext cx="1052510" cy="365125"/>
          </a:xfrm>
        </p:spPr>
        <p:txBody>
          <a:bodyPr/>
          <a:lstStyle>
            <a:lvl1pPr>
              <a:defRPr>
                <a:solidFill>
                  <a:schemeClr val="bg1"/>
                </a:solidFill>
              </a:defRPr>
            </a:lvl1pPr>
          </a:lstStyle>
          <a:p>
            <a:fld id="{3A98EE3D-8CD1-4C3F-BD1C-C98C9596463C}" type="slidenum">
              <a:rPr lang="en-US" smtClean="0"/>
              <a:pPr/>
              <a:t>‹#›</a:t>
            </a:fld>
            <a:endParaRPr lang="en-US" dirty="0"/>
          </a:p>
        </p:txBody>
      </p:sp>
      <p:sp>
        <p:nvSpPr>
          <p:cNvPr id="8" name="Footer Placeholder 4">
            <a:extLst>
              <a:ext uri="{FF2B5EF4-FFF2-40B4-BE49-F238E27FC236}">
                <a16:creationId xmlns:a16="http://schemas.microsoft.com/office/drawing/2014/main" id="{450836E6-40F3-4E4E-951B-0E4FEF988BF6}"/>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r>
              <a:rPr lang="en-US" dirty="0"/>
              <a:t>© Commission on Accreditation for Health Informatics and Information Management Education 2022</a:t>
            </a:r>
          </a:p>
        </p:txBody>
      </p:sp>
      <p:sp>
        <p:nvSpPr>
          <p:cNvPr id="9" name="Picture Placeholder 8">
            <a:extLst>
              <a:ext uri="{FF2B5EF4-FFF2-40B4-BE49-F238E27FC236}">
                <a16:creationId xmlns:a16="http://schemas.microsoft.com/office/drawing/2014/main" id="{F56464C7-0DC7-4CFF-9B88-E89935C4008D}"/>
              </a:ext>
            </a:extLst>
          </p:cNvPr>
          <p:cNvSpPr>
            <a:spLocks noGrp="1"/>
          </p:cNvSpPr>
          <p:nvPr>
            <p:ph type="pic" sz="quarter" idx="15"/>
          </p:nvPr>
        </p:nvSpPr>
        <p:spPr>
          <a:xfrm>
            <a:off x="437895" y="1911598"/>
            <a:ext cx="3625850" cy="4300537"/>
          </a:xfrm>
        </p:spPr>
        <p:txBody>
          <a:bodyPr/>
          <a:lstStyle/>
          <a:p>
            <a:endParaRPr lang="en-US"/>
          </a:p>
        </p:txBody>
      </p:sp>
      <p:sp>
        <p:nvSpPr>
          <p:cNvPr id="28" name="Text Placeholder 27">
            <a:extLst>
              <a:ext uri="{FF2B5EF4-FFF2-40B4-BE49-F238E27FC236}">
                <a16:creationId xmlns:a16="http://schemas.microsoft.com/office/drawing/2014/main" id="{FBD4A4C5-1BD2-45CC-83BD-216DBF7C4173}"/>
              </a:ext>
            </a:extLst>
          </p:cNvPr>
          <p:cNvSpPr>
            <a:spLocks noGrp="1"/>
          </p:cNvSpPr>
          <p:nvPr>
            <p:ph type="body" sz="quarter" idx="14" hasCustomPrompt="1"/>
          </p:nvPr>
        </p:nvSpPr>
        <p:spPr>
          <a:xfrm>
            <a:off x="4343399" y="331723"/>
            <a:ext cx="7112635" cy="1500369"/>
          </a:xfrm>
        </p:spPr>
        <p:txBody>
          <a:bodyPr>
            <a:noAutofit/>
          </a:bodyPr>
          <a:lstStyle>
            <a:lvl1pPr marL="0" indent="0" algn="l" defTabSz="457200" rtl="0" eaLnBrk="1" latinLnBrk="0" hangingPunct="1">
              <a:spcBef>
                <a:spcPct val="0"/>
              </a:spcBef>
              <a:buNone/>
              <a:defRPr lang="en-US" sz="3600" b="1" kern="1200" cap="all" noProof="0" dirty="0" smtClean="0">
                <a:solidFill>
                  <a:schemeClr val="accent1">
                    <a:lumMod val="75000"/>
                  </a:schemeClr>
                </a:solidFill>
                <a:latin typeface="+mj-lt"/>
                <a:ea typeface="+mj-ea"/>
                <a:cs typeface="+mj-cs"/>
              </a:defRPr>
            </a:lvl1pPr>
            <a:lvl2pPr marL="324000" indent="0">
              <a:buNone/>
              <a:defRPr>
                <a:solidFill>
                  <a:schemeClr val="bg1"/>
                </a:solidFill>
              </a:defRPr>
            </a:lvl2pPr>
            <a:lvl3pPr marL="630000" indent="0">
              <a:buNone/>
              <a:defRPr>
                <a:solidFill>
                  <a:schemeClr val="bg1"/>
                </a:solidFill>
              </a:defRPr>
            </a:lvl3pPr>
            <a:lvl4pPr marL="1008000" indent="0">
              <a:buNone/>
              <a:defRPr>
                <a:solidFill>
                  <a:schemeClr val="bg1"/>
                </a:solidFill>
              </a:defRPr>
            </a:lvl4pPr>
            <a:lvl5pPr marL="1368000" indent="0">
              <a:buNone/>
              <a:defRPr>
                <a:solidFill>
                  <a:schemeClr val="bg1"/>
                </a:solidFill>
              </a:defRPr>
            </a:lvl5pPr>
          </a:lstStyle>
          <a:p>
            <a:pPr lvl="0"/>
            <a:r>
              <a:rPr lang="en-US" dirty="0"/>
              <a:t>Click to enter speaker full name &amp; credentials</a:t>
            </a:r>
          </a:p>
        </p:txBody>
      </p:sp>
      <p:sp>
        <p:nvSpPr>
          <p:cNvPr id="11" name="Text Placeholder 10">
            <a:extLst>
              <a:ext uri="{FF2B5EF4-FFF2-40B4-BE49-F238E27FC236}">
                <a16:creationId xmlns:a16="http://schemas.microsoft.com/office/drawing/2014/main" id="{394AB79C-D758-4F22-A3DF-51D5BF66E686}"/>
              </a:ext>
            </a:extLst>
          </p:cNvPr>
          <p:cNvSpPr>
            <a:spLocks noGrp="1"/>
          </p:cNvSpPr>
          <p:nvPr>
            <p:ph type="body" sz="quarter" idx="16" hasCustomPrompt="1"/>
          </p:nvPr>
        </p:nvSpPr>
        <p:spPr>
          <a:xfrm>
            <a:off x="4343400" y="1911598"/>
            <a:ext cx="7112634" cy="4324102"/>
          </a:xfrm>
        </p:spPr>
        <p:txBody>
          <a:bodyPr anchor="t">
            <a:normAutofit/>
          </a:bodyPr>
          <a:lstStyle>
            <a:lvl1pPr marL="0" indent="0">
              <a:buNone/>
              <a:defRPr sz="2400"/>
            </a:lvl1pPr>
            <a:lvl2pPr>
              <a:defRPr sz="2000"/>
            </a:lvl2pPr>
            <a:lvl3pPr>
              <a:defRPr sz="1800"/>
            </a:lvl3pPr>
            <a:lvl4pPr>
              <a:defRPr sz="1600"/>
            </a:lvl4pPr>
            <a:lvl5pPr>
              <a:defRPr sz="1600"/>
            </a:lvl5pPr>
          </a:lstStyle>
          <a:p>
            <a:pPr lvl="0"/>
            <a:r>
              <a:rPr lang="en-US" dirty="0"/>
              <a:t>Click to edit speaker bio</a:t>
            </a:r>
          </a:p>
        </p:txBody>
      </p:sp>
    </p:spTree>
    <p:extLst>
      <p:ext uri="{BB962C8B-B14F-4D97-AF65-F5344CB8AC3E}">
        <p14:creationId xmlns:p14="http://schemas.microsoft.com/office/powerpoint/2010/main" val="341310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03182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09467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43878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2/17/2023</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13597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4258969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b="1">
                <a:solidFill>
                  <a:schemeClr val="bg1"/>
                </a:solidFill>
              </a:defRPr>
            </a:lvl1pPr>
          </a:lstStyle>
          <a:p>
            <a:r>
              <a:rPr lang="en-US" noProof="0" dirty="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Footer Placeholder 4">
            <a:extLst>
              <a:ext uri="{FF2B5EF4-FFF2-40B4-BE49-F238E27FC236}">
                <a16:creationId xmlns:a16="http://schemas.microsoft.com/office/drawing/2014/main" id="{15BCB8E8-7423-4581-9CA3-C6302ED72263}"/>
              </a:ext>
            </a:extLst>
          </p:cNvPr>
          <p:cNvSpPr>
            <a:spLocks noGrp="1"/>
          </p:cNvSpPr>
          <p:nvPr>
            <p:ph type="ftr" sz="quarter" idx="1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119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1618832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lvl1pPr>
              <a:defRPr>
                <a:solidFill>
                  <a:schemeClr val="bg1"/>
                </a:solidFill>
              </a:defRPr>
            </a:lvl1pPr>
          </a:lstStyle>
          <a:p>
            <a:fld id="{3A98EE3D-8CD1-4C3F-BD1C-C98C9596463C}" type="slidenum">
              <a:rPr lang="en-US" smtClean="0"/>
              <a:pPr/>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dirty="0">
                <a:solidFill>
                  <a:srgbClr val="FEFDFE"/>
                </a:solidFill>
              </a:rPr>
              <a:t>© Commission on Accreditation for Health Informatics and Information Management Education 2022</a:t>
            </a:r>
          </a:p>
        </p:txBody>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b="1">
                <a:solidFill>
                  <a:schemeClr val="accent1">
                    <a:lumMod val="75000"/>
                  </a:schemeClr>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1867694"/>
            <a:ext cx="11029615" cy="3991106"/>
          </a:xfrm>
        </p:spPr>
        <p:txBody>
          <a:bodyPr anchor="t">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122FEBC5-75BF-4D26-B6FC-D13AFEE4A093}"/>
              </a:ext>
            </a:extLst>
          </p:cNvPr>
          <p:cNvSpPr/>
          <p:nvPr userDrawn="1"/>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EFAA5EB-D999-4C10-8A67-F92C51BF3246}"/>
              </a:ext>
            </a:extLst>
          </p:cNvPr>
          <p:cNvSpPr/>
          <p:nvPr userDrawn="1"/>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4EB4616-3610-435F-825F-99863D1EA4BA}"/>
              </a:ext>
            </a:extLst>
          </p:cNvPr>
          <p:cNvSpPr/>
          <p:nvPr userDrawn="1"/>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721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lvl1pPr>
              <a:defRPr>
                <a:solidFill>
                  <a:schemeClr val="bg1"/>
                </a:solidFill>
              </a:defRPr>
            </a:lvl1pPr>
          </a:lstStyle>
          <a:p>
            <a:fld id="{3A98EE3D-8CD1-4C3F-BD1C-C98C9596463C}" type="slidenum">
              <a:rPr lang="en-US" smtClean="0"/>
              <a:pPr/>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dirty="0">
                <a:solidFill>
                  <a:srgbClr val="FEFDFE"/>
                </a:solidFill>
              </a:rPr>
              <a:t>© Commission on Accreditation for Health Informatics and Information Management Education 2022</a:t>
            </a:r>
          </a:p>
        </p:txBody>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1310640" y="702156"/>
            <a:ext cx="10300168" cy="1013800"/>
          </a:xfrm>
        </p:spPr>
        <p:txBody>
          <a:bodyPr/>
          <a:lstStyle>
            <a:lvl1pPr>
              <a:defRPr b="1">
                <a:solidFill>
                  <a:schemeClr val="accent1">
                    <a:lumMod val="75000"/>
                  </a:schemeClr>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1310640" y="1837876"/>
            <a:ext cx="10300167" cy="4317968"/>
          </a:xfrm>
        </p:spPr>
        <p:txBody>
          <a:bodyPr anchor="t">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122FEBC5-75BF-4D26-B6FC-D13AFEE4A093}"/>
              </a:ext>
            </a:extLst>
          </p:cNvPr>
          <p:cNvSpPr/>
          <p:nvPr userDrawn="1"/>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EFAA5EB-D999-4C10-8A67-F92C51BF3246}"/>
              </a:ext>
            </a:extLst>
          </p:cNvPr>
          <p:cNvSpPr/>
          <p:nvPr userDrawn="1"/>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4EB4616-3610-435F-825F-99863D1EA4BA}"/>
              </a:ext>
            </a:extLst>
          </p:cNvPr>
          <p:cNvSpPr/>
          <p:nvPr userDrawn="1"/>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TextBox 13">
            <a:extLst>
              <a:ext uri="{FF2B5EF4-FFF2-40B4-BE49-F238E27FC236}">
                <a16:creationId xmlns:a16="http://schemas.microsoft.com/office/drawing/2014/main" id="{C8804A00-3B06-4AD5-B539-5C0E627B90C4}"/>
              </a:ext>
            </a:extLst>
          </p:cNvPr>
          <p:cNvSpPr txBox="1"/>
          <p:nvPr userDrawn="1"/>
        </p:nvSpPr>
        <p:spPr>
          <a:xfrm>
            <a:off x="99565" y="818488"/>
            <a:ext cx="1015663" cy="5584089"/>
          </a:xfrm>
          <a:prstGeom prst="rect">
            <a:avLst/>
          </a:prstGeom>
          <a:noFill/>
        </p:spPr>
        <p:txBody>
          <a:bodyPr vert="vert270" wrap="square">
            <a:spAutoFit/>
          </a:bodyPr>
          <a:lstStyle/>
          <a:p>
            <a:pPr algn="ctr"/>
            <a:r>
              <a:rPr lang="en-US" sz="5400" b="1" dirty="0"/>
              <a:t>Poll </a:t>
            </a:r>
            <a:endParaRPr lang="en-US" sz="1800" b="1" dirty="0"/>
          </a:p>
        </p:txBody>
      </p:sp>
    </p:spTree>
    <p:extLst>
      <p:ext uri="{BB962C8B-B14F-4D97-AF65-F5344CB8AC3E}">
        <p14:creationId xmlns:p14="http://schemas.microsoft.com/office/powerpoint/2010/main" val="1342782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6" name="TextBox 5">
            <a:extLst>
              <a:ext uri="{FF2B5EF4-FFF2-40B4-BE49-F238E27FC236}">
                <a16:creationId xmlns:a16="http://schemas.microsoft.com/office/drawing/2014/main" id="{6AF8A809-6DB2-40F6-AF05-FB11C571345D}"/>
              </a:ext>
            </a:extLst>
          </p:cNvPr>
          <p:cNvSpPr txBox="1"/>
          <p:nvPr userDrawn="1"/>
        </p:nvSpPr>
        <p:spPr>
          <a:xfrm>
            <a:off x="2489200" y="3397813"/>
            <a:ext cx="7213600" cy="400110"/>
          </a:xfrm>
          <a:prstGeom prst="rect">
            <a:avLst/>
          </a:prstGeom>
          <a:noFill/>
        </p:spPr>
        <p:txBody>
          <a:bodyPr wrap="square">
            <a:spAutoFit/>
          </a:bodyPr>
          <a:lstStyle/>
          <a:p>
            <a:pPr>
              <a:lnSpc>
                <a:spcPct val="100000"/>
              </a:lnSpc>
            </a:pPr>
            <a:r>
              <a:rPr lang="en-US" sz="2000" dirty="0">
                <a:solidFill>
                  <a:schemeClr val="tx1">
                    <a:lumMod val="75000"/>
                    <a:lumOff val="25000"/>
                  </a:schemeClr>
                </a:solidFill>
              </a:rPr>
              <a:t>Please enter your questions in Q&amp;A at the bottom of your screen</a:t>
            </a:r>
          </a:p>
        </p:txBody>
      </p:sp>
      <p:pic>
        <p:nvPicPr>
          <p:cNvPr id="8" name="Picture 7">
            <a:extLst>
              <a:ext uri="{FF2B5EF4-FFF2-40B4-BE49-F238E27FC236}">
                <a16:creationId xmlns:a16="http://schemas.microsoft.com/office/drawing/2014/main" id="{57EEB12D-C54E-4527-AB68-7F367261ED2D}"/>
              </a:ext>
            </a:extLst>
          </p:cNvPr>
          <p:cNvPicPr>
            <a:picLocks noChangeAspect="1"/>
          </p:cNvPicPr>
          <p:nvPr userDrawn="1"/>
        </p:nvPicPr>
        <p:blipFill rotWithShape="1">
          <a:blip r:embed="rId2"/>
          <a:srcRect t="7394"/>
          <a:stretch/>
        </p:blipFill>
        <p:spPr>
          <a:xfrm>
            <a:off x="5459972" y="4152900"/>
            <a:ext cx="1272057" cy="984600"/>
          </a:xfrm>
          <a:prstGeom prst="rect">
            <a:avLst/>
          </a:prstGeom>
          <a:ln w="38100">
            <a:solidFill>
              <a:srgbClr val="9B825E"/>
            </a:solidFill>
          </a:ln>
        </p:spPr>
      </p:pic>
      <p:sp>
        <p:nvSpPr>
          <p:cNvPr id="10" name="TextBox 9">
            <a:extLst>
              <a:ext uri="{FF2B5EF4-FFF2-40B4-BE49-F238E27FC236}">
                <a16:creationId xmlns:a16="http://schemas.microsoft.com/office/drawing/2014/main" id="{071E416A-71F2-4D80-9699-A0130496F7B2}"/>
              </a:ext>
            </a:extLst>
          </p:cNvPr>
          <p:cNvSpPr txBox="1"/>
          <p:nvPr userDrawn="1"/>
        </p:nvSpPr>
        <p:spPr>
          <a:xfrm>
            <a:off x="4064000" y="2379543"/>
            <a:ext cx="4064000" cy="769441"/>
          </a:xfrm>
          <a:prstGeom prst="rect">
            <a:avLst/>
          </a:prstGeom>
          <a:noFill/>
        </p:spPr>
        <p:txBody>
          <a:bodyPr wrap="square">
            <a:spAutoFit/>
          </a:bodyPr>
          <a:lstStyle/>
          <a:p>
            <a:r>
              <a:rPr lang="en-US" sz="4400" b="1" dirty="0"/>
              <a:t>QUESTIONS?</a:t>
            </a:r>
          </a:p>
        </p:txBody>
      </p:sp>
      <p:sp>
        <p:nvSpPr>
          <p:cNvPr id="11" name="Footer Placeholder 4">
            <a:extLst>
              <a:ext uri="{FF2B5EF4-FFF2-40B4-BE49-F238E27FC236}">
                <a16:creationId xmlns:a16="http://schemas.microsoft.com/office/drawing/2014/main" id="{9E9A01FD-D4BF-4D3E-B88B-E17B2778365F}"/>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261826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3" name="Footer Placeholder 4">
            <a:extLst>
              <a:ext uri="{FF2B5EF4-FFF2-40B4-BE49-F238E27FC236}">
                <a16:creationId xmlns:a16="http://schemas.microsoft.com/office/drawing/2014/main" id="{D43564B7-9120-4CBE-9C0F-2FAEA4BEFA8E}"/>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1402279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2" name="Footer Placeholder 4">
            <a:extLst>
              <a:ext uri="{FF2B5EF4-FFF2-40B4-BE49-F238E27FC236}">
                <a16:creationId xmlns:a16="http://schemas.microsoft.com/office/drawing/2014/main" id="{7D8B0346-AC25-43D0-90B3-F637CBB87967}"/>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3008106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9" name="Footer Placeholder 4">
            <a:extLst>
              <a:ext uri="{FF2B5EF4-FFF2-40B4-BE49-F238E27FC236}">
                <a16:creationId xmlns:a16="http://schemas.microsoft.com/office/drawing/2014/main" id="{321DE0DA-3EED-4641-BF01-66A39A41D3A3}"/>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2686224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4">
            <a:extLst>
              <a:ext uri="{FF2B5EF4-FFF2-40B4-BE49-F238E27FC236}">
                <a16:creationId xmlns:a16="http://schemas.microsoft.com/office/drawing/2014/main" id="{42A98A23-7243-4FFD-9C4B-4BCD15B56DAE}"/>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1445521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12" name="Footer Placeholder 4">
            <a:extLst>
              <a:ext uri="{FF2B5EF4-FFF2-40B4-BE49-F238E27FC236}">
                <a16:creationId xmlns:a16="http://schemas.microsoft.com/office/drawing/2014/main" id="{3C4F798B-08C6-491A-8A17-18474BCDDA45}"/>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91795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159F479D-7533-4EEF-A06F-7CD2FE3DB90D}" type="slidenum">
              <a:rPr lang="en-US" smtClean="0"/>
              <a:pPr/>
              <a:t>‹#›</a:t>
            </a:fld>
            <a:endParaRPr lang="en-US" dirty="0"/>
          </a:p>
        </p:txBody>
      </p:sp>
    </p:spTree>
    <p:extLst>
      <p:ext uri="{BB962C8B-B14F-4D97-AF65-F5344CB8AC3E}">
        <p14:creationId xmlns:p14="http://schemas.microsoft.com/office/powerpoint/2010/main" val="113930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7F1CA9-BED2-4756-8AEF-E0F68B0488B6}" type="datetime1">
              <a:rPr lang="en-US" smtClean="0"/>
              <a:pPr/>
              <a:t>2/17/2023</a:t>
            </a:fld>
            <a:endParaRPr lang="en-US" dirty="0"/>
          </a:p>
        </p:txBody>
      </p:sp>
      <p:sp>
        <p:nvSpPr>
          <p:cNvPr id="6" name="Footer Placeholder 5"/>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9234036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9" name="Slide Number Placeholder 8"/>
          <p:cNvSpPr>
            <a:spLocks noGrp="1"/>
          </p:cNvSpPr>
          <p:nvPr>
            <p:ph type="sldNum" sz="quarter" idx="12"/>
          </p:nvPr>
        </p:nvSpPr>
        <p:spPr/>
        <p:txBody>
          <a:bodyPr/>
          <a:lstStyle/>
          <a:p>
            <a:fld id="{F603CDE5-C1D8-4EDD-870F-A498BAFA520F}" type="slidenum">
              <a:rPr lang="en-US" smtClean="0"/>
              <a:pPr/>
              <a:t>‹#›</a:t>
            </a:fld>
            <a:endParaRPr lang="en-US" dirty="0"/>
          </a:p>
        </p:txBody>
      </p:sp>
      <p:sp>
        <p:nvSpPr>
          <p:cNvPr id="10" name="Rectangle 9">
            <a:extLst>
              <a:ext uri="{FF2B5EF4-FFF2-40B4-BE49-F238E27FC236}">
                <a16:creationId xmlns:a16="http://schemas.microsoft.com/office/drawing/2014/main" id="{ABA9A571-6F87-D014-C055-80AD1DC450A6}"/>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3390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7F1CA9-BED2-4756-8AEF-E0F68B0488B6}" type="datetime1">
              <a:rPr lang="en-US" smtClean="0"/>
              <a:pPr/>
              <a:t>2/17/2023</a:t>
            </a:fld>
            <a:endParaRPr lang="en-US" dirty="0"/>
          </a:p>
        </p:txBody>
      </p:sp>
      <p:sp>
        <p:nvSpPr>
          <p:cNvPr id="4" name="Footer Placeholder 3"/>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134010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4" name="Slide Number Placeholder 3"/>
          <p:cNvSpPr>
            <a:spLocks noGrp="1"/>
          </p:cNvSpPr>
          <p:nvPr>
            <p:ph type="sldNum" sz="quarter" idx="12"/>
          </p:nvPr>
        </p:nvSpPr>
        <p:spPr/>
        <p:txBody>
          <a:bodyPr/>
          <a:lstStyle/>
          <a:p>
            <a:fld id="{F603CDE5-C1D8-4EDD-870F-A498BAFA520F}" type="slidenum">
              <a:rPr lang="en-US" smtClean="0"/>
              <a:pPr/>
              <a:t>‹#›</a:t>
            </a:fld>
            <a:endParaRPr lang="en-US" dirty="0"/>
          </a:p>
        </p:txBody>
      </p:sp>
    </p:spTree>
    <p:extLst>
      <p:ext uri="{BB962C8B-B14F-4D97-AF65-F5344CB8AC3E}">
        <p14:creationId xmlns:p14="http://schemas.microsoft.com/office/powerpoint/2010/main" val="346783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7" name="Slide Number Placeholder 6"/>
          <p:cNvSpPr>
            <a:spLocks noGrp="1"/>
          </p:cNvSpPr>
          <p:nvPr>
            <p:ph type="sldNum" sz="quarter" idx="12"/>
          </p:nvPr>
        </p:nvSpPr>
        <p:spPr/>
        <p:txBody>
          <a:bodyPr/>
          <a:lstStyle/>
          <a:p>
            <a:fld id="{F603CDE5-C1D8-4EDD-870F-A498BAFA520F}" type="slidenum">
              <a:rPr lang="en-US" smtClean="0"/>
              <a:pPr/>
              <a:t>‹#›</a:t>
            </a:fld>
            <a:endParaRPr lang="en-US" dirty="0"/>
          </a:p>
        </p:txBody>
      </p:sp>
      <p:sp>
        <p:nvSpPr>
          <p:cNvPr id="8" name="Rectangle 7">
            <a:extLst>
              <a:ext uri="{FF2B5EF4-FFF2-40B4-BE49-F238E27FC236}">
                <a16:creationId xmlns:a16="http://schemas.microsoft.com/office/drawing/2014/main" id="{A3FD5DA0-8FE7-40FF-D496-BB844DBB962D}"/>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530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7" name="Slide Number Placeholder 6"/>
          <p:cNvSpPr>
            <a:spLocks noGrp="1"/>
          </p:cNvSpPr>
          <p:nvPr>
            <p:ph type="sldNum" sz="quarter" idx="12"/>
          </p:nvPr>
        </p:nvSpPr>
        <p:spPr/>
        <p:txBody>
          <a:bodyPr/>
          <a:lstStyle/>
          <a:p>
            <a:fld id="{F603CDE5-C1D8-4EDD-870F-A498BAFA520F}" type="slidenum">
              <a:rPr lang="en-US" smtClean="0"/>
              <a:pPr/>
              <a:t>‹#›</a:t>
            </a:fld>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18344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7F1CA9-BED2-4756-8AEF-E0F68B0488B6}" type="datetime1">
              <a:rPr lang="en-US" smtClean="0"/>
              <a:pPr/>
              <a:t>2/17/2023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pic>
        <p:nvPicPr>
          <p:cNvPr id="7" name="Picture 3">
            <a:extLst>
              <a:ext uri="{FF2B5EF4-FFF2-40B4-BE49-F238E27FC236}">
                <a16:creationId xmlns:a16="http://schemas.microsoft.com/office/drawing/2014/main" id="{7E6BC574-A70D-CDE3-0D41-9A922F65B2A1}"/>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t="61559"/>
          <a:stretch>
            <a:fillRect/>
          </a:stretch>
        </p:blipFill>
        <p:spPr>
          <a:xfrm>
            <a:off x="0" y="6423914"/>
            <a:ext cx="12192000" cy="434086"/>
          </a:xfrm>
          <a:prstGeom prst="rect">
            <a:avLst/>
          </a:prstGeom>
        </p:spPr>
      </p:pic>
    </p:spTree>
    <p:extLst>
      <p:ext uri="{BB962C8B-B14F-4D97-AF65-F5344CB8AC3E}">
        <p14:creationId xmlns:p14="http://schemas.microsoft.com/office/powerpoint/2010/main" val="263258454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7" r:id="rId17"/>
    <p:sldLayoutId id="2147483879" r:id="rId18"/>
    <p:sldLayoutId id="2147483734" r:id="rId19"/>
    <p:sldLayoutId id="2147483751" r:id="rId20"/>
    <p:sldLayoutId id="2147483752" r:id="rId21"/>
    <p:sldLayoutId id="2147483745" r:id="rId22"/>
    <p:sldLayoutId id="2147483737" r:id="rId23"/>
    <p:sldLayoutId id="2147483738" r:id="rId24"/>
    <p:sldLayoutId id="2147483740" r:id="rId25"/>
    <p:sldLayoutId id="2147483741" r:id="rId26"/>
    <p:sldLayoutId id="2147483742" r:id="rId2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hyperlink" Target="mailto:Jennifer.lemoine@louisiana.edu" TargetMode="External"/><Relationship Id="rId4" Type="http://schemas.openxmlformats.org/officeDocument/2006/relationships/hyperlink" Target="mailto:anita.hazelwood@louisiana.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5FD1-6356-8D99-CED8-AACC314FA1A7}"/>
              </a:ext>
            </a:extLst>
          </p:cNvPr>
          <p:cNvSpPr>
            <a:spLocks noGrp="1"/>
          </p:cNvSpPr>
          <p:nvPr>
            <p:ph type="ctrTitle"/>
          </p:nvPr>
        </p:nvSpPr>
        <p:spPr>
          <a:xfrm>
            <a:off x="4974337" y="1265314"/>
            <a:ext cx="4299666" cy="3249131"/>
          </a:xfrm>
        </p:spPr>
        <p:txBody>
          <a:bodyPr>
            <a:normAutofit/>
          </a:bodyPr>
          <a:lstStyle/>
          <a:p>
            <a:pPr algn="l"/>
            <a:r>
              <a:rPr lang="en-US" dirty="0"/>
              <a:t>Course Sharing:	</a:t>
            </a:r>
            <a:endParaRPr lang="en-US"/>
          </a:p>
        </p:txBody>
      </p:sp>
      <p:sp>
        <p:nvSpPr>
          <p:cNvPr id="3" name="Subtitle 2">
            <a:extLst>
              <a:ext uri="{FF2B5EF4-FFF2-40B4-BE49-F238E27FC236}">
                <a16:creationId xmlns:a16="http://schemas.microsoft.com/office/drawing/2014/main" id="{AD0CE754-C4BB-67C1-CF8B-85921166B925}"/>
              </a:ext>
            </a:extLst>
          </p:cNvPr>
          <p:cNvSpPr>
            <a:spLocks noGrp="1"/>
          </p:cNvSpPr>
          <p:nvPr>
            <p:ph type="subTitle" idx="1"/>
          </p:nvPr>
        </p:nvSpPr>
        <p:spPr>
          <a:xfrm>
            <a:off x="4974336" y="4514446"/>
            <a:ext cx="4299666" cy="871042"/>
          </a:xfrm>
        </p:spPr>
        <p:txBody>
          <a:bodyPr>
            <a:noAutofit/>
          </a:bodyPr>
          <a:lstStyle/>
          <a:p>
            <a:pPr algn="l"/>
            <a:r>
              <a:rPr lang="en-US" sz="2800" dirty="0"/>
              <a:t>An Interprofessional Education (IPE) Perspective</a:t>
            </a:r>
          </a:p>
        </p:txBody>
      </p:sp>
      <p:sp>
        <p:nvSpPr>
          <p:cNvPr id="10" name="Isosceles Triangle 9">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CRM Customer Insights App">
            <a:extLst>
              <a:ext uri="{FF2B5EF4-FFF2-40B4-BE49-F238E27FC236}">
                <a16:creationId xmlns:a16="http://schemas.microsoft.com/office/drawing/2014/main" id="{730B8242-0FAB-1EE8-3906-D193B525F8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59686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p:txBody>
          <a:bodyPr>
            <a:normAutofit/>
          </a:bodyPr>
          <a:lstStyle/>
          <a:p>
            <a:r>
              <a:rPr lang="en-US" sz="4000" dirty="0"/>
              <a:t>Benefits of IPE</a:t>
            </a:r>
          </a:p>
        </p:txBody>
      </p:sp>
      <p:sp>
        <p:nvSpPr>
          <p:cNvPr id="9" name="Content Placeholder 8">
            <a:extLst>
              <a:ext uri="{FF2B5EF4-FFF2-40B4-BE49-F238E27FC236}">
                <a16:creationId xmlns:a16="http://schemas.microsoft.com/office/drawing/2014/main" id="{612A395A-2A8E-E082-1434-B7977829A904}"/>
              </a:ext>
            </a:extLst>
          </p:cNvPr>
          <p:cNvSpPr>
            <a:spLocks noGrp="1"/>
          </p:cNvSpPr>
          <p:nvPr>
            <p:ph sz="half" idx="1"/>
          </p:nvPr>
        </p:nvSpPr>
        <p:spPr/>
        <p:txBody>
          <a:bodyPr>
            <a:noAutofit/>
          </a:bodyPr>
          <a:lstStyle/>
          <a:p>
            <a:r>
              <a:rPr lang="en-US" sz="2000" dirty="0"/>
              <a:t>Raising awareness of the roles and responsibilities of all healthcare professionals</a:t>
            </a:r>
          </a:p>
          <a:p>
            <a:r>
              <a:rPr lang="en-US" sz="2000" dirty="0"/>
              <a:t>Creating a better understanding of the contributions of all healthcare team members to patient care and outcomes</a:t>
            </a:r>
          </a:p>
          <a:p>
            <a:r>
              <a:rPr lang="en-US" sz="2000" dirty="0"/>
              <a:t>Facilitating interprofessional communication</a:t>
            </a:r>
          </a:p>
        </p:txBody>
      </p:sp>
      <p:sp>
        <p:nvSpPr>
          <p:cNvPr id="11" name="Content Placeholder 10">
            <a:extLst>
              <a:ext uri="{FF2B5EF4-FFF2-40B4-BE49-F238E27FC236}">
                <a16:creationId xmlns:a16="http://schemas.microsoft.com/office/drawing/2014/main" id="{6138A072-D966-47D7-DBB5-6066C2BF77CF}"/>
              </a:ext>
            </a:extLst>
          </p:cNvPr>
          <p:cNvSpPr>
            <a:spLocks noGrp="1"/>
          </p:cNvSpPr>
          <p:nvPr>
            <p:ph sz="half" idx="2"/>
          </p:nvPr>
        </p:nvSpPr>
        <p:spPr/>
        <p:txBody>
          <a:bodyPr/>
          <a:lstStyle/>
          <a:p>
            <a:r>
              <a:rPr lang="en-US" sz="2000" dirty="0"/>
              <a:t>Preparing students for dealing with the complexities of teamwork</a:t>
            </a:r>
          </a:p>
          <a:p>
            <a:r>
              <a:rPr lang="en-US" sz="2000" dirty="0"/>
              <a:t>Increasing cultural sensitivity</a:t>
            </a:r>
          </a:p>
          <a:p>
            <a:r>
              <a:rPr lang="en-US" sz="2000" dirty="0"/>
              <a:t>Improving perceptions and attitudes of all healthcare professionals</a:t>
            </a:r>
          </a:p>
          <a:p>
            <a:r>
              <a:rPr lang="en-US" sz="2000" dirty="0"/>
              <a:t>Allowing health professionals to strengthen their identities</a:t>
            </a:r>
          </a:p>
          <a:p>
            <a:pPr marL="0" indent="0">
              <a:buNone/>
            </a:pPr>
            <a:endParaRPr lang="en-US" dirty="0"/>
          </a:p>
        </p:txBody>
      </p:sp>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p:txBody>
          <a:bodyPr/>
          <a:lstStyle/>
          <a:p>
            <a:fld id="{F603CDE5-C1D8-4EDD-870F-A498BAFA520F}" type="slidenum">
              <a:rPr lang="en-US" smtClean="0"/>
              <a:pPr/>
              <a:t>10</a:t>
            </a:fld>
            <a:endParaRPr lang="en-US" dirty="0"/>
          </a:p>
        </p:txBody>
      </p:sp>
    </p:spTree>
    <p:extLst>
      <p:ext uri="{BB962C8B-B14F-4D97-AF65-F5344CB8AC3E}">
        <p14:creationId xmlns:p14="http://schemas.microsoft.com/office/powerpoint/2010/main" val="84928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 name="Straight Connector 17">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a:xfrm>
            <a:off x="6090445" y="609600"/>
            <a:ext cx="3183556" cy="1320800"/>
          </a:xfrm>
        </p:spPr>
        <p:txBody>
          <a:bodyPr vert="horz" lIns="91440" tIns="45720" rIns="91440" bIns="45720" rtlCol="0" anchor="ctr">
            <a:normAutofit/>
          </a:bodyPr>
          <a:lstStyle/>
          <a:p>
            <a:r>
              <a:rPr lang="en-US" sz="4000" dirty="0"/>
              <a:t>Benefits of IPE</a:t>
            </a:r>
          </a:p>
        </p:txBody>
      </p:sp>
      <p:sp>
        <p:nvSpPr>
          <p:cNvPr id="9" name="Content Placeholder 8">
            <a:extLst>
              <a:ext uri="{FF2B5EF4-FFF2-40B4-BE49-F238E27FC236}">
                <a16:creationId xmlns:a16="http://schemas.microsoft.com/office/drawing/2014/main" id="{57960C6D-2DEE-28B2-B711-1CDCF7231E42}"/>
              </a:ext>
            </a:extLst>
          </p:cNvPr>
          <p:cNvSpPr>
            <a:spLocks noGrp="1"/>
          </p:cNvSpPr>
          <p:nvPr>
            <p:ph sz="half" idx="1"/>
          </p:nvPr>
        </p:nvSpPr>
        <p:spPr>
          <a:xfrm>
            <a:off x="6094410" y="2160589"/>
            <a:ext cx="3176589" cy="3880773"/>
          </a:xfrm>
        </p:spPr>
        <p:txBody>
          <a:bodyPr vert="horz" lIns="91440" tIns="45720" rIns="91440" bIns="45720" rtlCol="0">
            <a:normAutofit/>
          </a:bodyPr>
          <a:lstStyle/>
          <a:p>
            <a:r>
              <a:rPr lang="en-US"/>
              <a:t>Providing support and treatment for patients</a:t>
            </a:r>
          </a:p>
          <a:p>
            <a:r>
              <a:rPr lang="en-US"/>
              <a:t>Increasing patient satisfaction</a:t>
            </a:r>
          </a:p>
          <a:p>
            <a:r>
              <a:rPr lang="en-US"/>
              <a:t>Decreasing recovery time for patients</a:t>
            </a:r>
          </a:p>
          <a:p>
            <a:r>
              <a:rPr lang="en-US"/>
              <a:t>Decreasing morbidity</a:t>
            </a:r>
          </a:p>
          <a:p>
            <a:r>
              <a:rPr lang="en-US"/>
              <a:t>Providing patient-centered care</a:t>
            </a:r>
          </a:p>
        </p:txBody>
      </p:sp>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endParaRPr lang="en-US" kern="1200" dirty="0">
              <a:solidFill>
                <a:schemeClr val="tx1">
                  <a:tint val="75000"/>
                </a:schemeClr>
              </a:solidFill>
              <a:latin typeface="+mn-lt"/>
              <a:ea typeface="+mn-ea"/>
              <a:cs typeface="+mn-cs"/>
            </a:endParaRPr>
          </a:p>
        </p:txBody>
      </p:sp>
      <p:pic>
        <p:nvPicPr>
          <p:cNvPr id="12" name="Content Placeholder 11" descr="A group of students in a classroom&#10;&#10;Description automatically generated with medium confidence">
            <a:extLst>
              <a:ext uri="{FF2B5EF4-FFF2-40B4-BE49-F238E27FC236}">
                <a16:creationId xmlns:a16="http://schemas.microsoft.com/office/drawing/2014/main" id="{92D161F3-979B-1B5C-272E-DB3203DA7BD3}"/>
              </a:ext>
            </a:extLst>
          </p:cNvPr>
          <p:cNvPicPr>
            <a:picLocks noGrp="1" noChangeAspect="1"/>
          </p:cNvPicPr>
          <p:nvPr>
            <p:ph sz="half" idx="2"/>
          </p:nvPr>
        </p:nvPicPr>
        <p:blipFill>
          <a:blip r:embed="rId3"/>
          <a:stretch>
            <a:fillRect/>
          </a:stretch>
        </p:blipFill>
        <p:spPr>
          <a:xfrm>
            <a:off x="799814" y="1489846"/>
            <a:ext cx="5062993" cy="3866673"/>
          </a:xfrm>
          <a:prstGeom prst="rect">
            <a:avLst/>
          </a:prstGeom>
        </p:spPr>
      </p:pic>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F603CDE5-C1D8-4EDD-870F-A498BAFA520F}" type="slidenum">
              <a:rPr lang="en-US" smtClean="0"/>
              <a:pPr>
                <a:spcAft>
                  <a:spcPts val="600"/>
                </a:spcAft>
              </a:pPr>
              <a:t>11</a:t>
            </a:fld>
            <a:endParaRPr lang="en-US"/>
          </a:p>
        </p:txBody>
      </p:sp>
    </p:spTree>
    <p:extLst>
      <p:ext uri="{BB962C8B-B14F-4D97-AF65-F5344CB8AC3E}">
        <p14:creationId xmlns:p14="http://schemas.microsoft.com/office/powerpoint/2010/main" val="2854067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4000" dirty="0"/>
              <a:t>Barriers to IPE</a:t>
            </a:r>
          </a:p>
        </p:txBody>
      </p:sp>
      <p:sp>
        <p:nvSpPr>
          <p:cNvPr id="7" name="Content Placeholder 6">
            <a:extLst>
              <a:ext uri="{FF2B5EF4-FFF2-40B4-BE49-F238E27FC236}">
                <a16:creationId xmlns:a16="http://schemas.microsoft.com/office/drawing/2014/main" id="{4FE56232-8FE2-3992-6A44-9D5067DE2B29}"/>
              </a:ext>
            </a:extLst>
          </p:cNvPr>
          <p:cNvSpPr>
            <a:spLocks noGrp="1"/>
          </p:cNvSpPr>
          <p:nvPr>
            <p:ph sz="half" idx="2"/>
          </p:nvPr>
        </p:nvSpPr>
        <p:spPr>
          <a:xfrm>
            <a:off x="4063160" y="2160589"/>
            <a:ext cx="5207839" cy="3880773"/>
          </a:xfrm>
        </p:spPr>
        <p:txBody>
          <a:bodyPr vert="horz" lIns="91440" tIns="45720" rIns="91440" bIns="45720" rtlCol="0">
            <a:noAutofit/>
          </a:bodyPr>
          <a:lstStyle/>
          <a:p>
            <a:r>
              <a:rPr lang="en-US" sz="2400" dirty="0"/>
              <a:t>Logistical barriers</a:t>
            </a:r>
          </a:p>
          <a:p>
            <a:r>
              <a:rPr lang="en-US" sz="2400" dirty="0"/>
              <a:t>Time constraints</a:t>
            </a:r>
          </a:p>
          <a:p>
            <a:r>
              <a:rPr lang="en-US" sz="2400" dirty="0"/>
              <a:t>Lack of shared values</a:t>
            </a:r>
          </a:p>
          <a:p>
            <a:r>
              <a:rPr lang="en-US" sz="2400" dirty="0"/>
              <a:t>Accreditation issues (benefits and challenges)</a:t>
            </a:r>
          </a:p>
          <a:p>
            <a:r>
              <a:rPr lang="en-US" sz="2400" dirty="0"/>
              <a:t>Funding</a:t>
            </a:r>
          </a:p>
          <a:p>
            <a:r>
              <a:rPr lang="en-US" sz="2400" dirty="0"/>
              <a:t>Preconceived stereotypes and prejudices among health professionals</a:t>
            </a:r>
          </a:p>
        </p:txBody>
      </p:sp>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endParaRPr lang="en-US" kern="1200" dirty="0">
              <a:solidFill>
                <a:schemeClr val="tx1">
                  <a:tint val="75000"/>
                </a:schemeClr>
              </a:solidFill>
              <a:latin typeface="+mn-lt"/>
              <a:ea typeface="+mn-ea"/>
              <a:cs typeface="+mn-cs"/>
            </a:endParaRPr>
          </a:p>
        </p:txBody>
      </p:sp>
      <p:pic>
        <p:nvPicPr>
          <p:cNvPr id="11" name="Content Placeholder 10" descr="Two people&#10;&#10;Description automatically generated with low confidence">
            <a:extLst>
              <a:ext uri="{FF2B5EF4-FFF2-40B4-BE49-F238E27FC236}">
                <a16:creationId xmlns:a16="http://schemas.microsoft.com/office/drawing/2014/main" id="{FD219866-A159-6D0C-B074-E373A03483E0}"/>
              </a:ext>
            </a:extLst>
          </p:cNvPr>
          <p:cNvPicPr>
            <a:picLocks noGrp="1" noChangeAspect="1"/>
          </p:cNvPicPr>
          <p:nvPr>
            <p:ph sz="half" idx="1"/>
          </p:nvPr>
        </p:nvPicPr>
        <p:blipFill rotWithShape="1">
          <a:blip r:embed="rId3"/>
          <a:srcRect l="17529" r="36974" b="2"/>
          <a:stretch/>
        </p:blipFill>
        <p:spPr>
          <a:xfrm>
            <a:off x="677334" y="2159331"/>
            <a:ext cx="3144597" cy="3882362"/>
          </a:xfrm>
          <a:prstGeom prst="rect">
            <a:avLst/>
          </a:prstGeom>
        </p:spPr>
      </p:pic>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F603CDE5-C1D8-4EDD-870F-A498BAFA520F}" type="slidenum">
              <a:rPr lang="en-US" smtClean="0"/>
              <a:pPr>
                <a:spcAft>
                  <a:spcPts val="600"/>
                </a:spcAft>
              </a:pPr>
              <a:t>12</a:t>
            </a:fld>
            <a:endParaRPr lang="en-US"/>
          </a:p>
        </p:txBody>
      </p:sp>
    </p:spTree>
    <p:extLst>
      <p:ext uri="{BB962C8B-B14F-4D97-AF65-F5344CB8AC3E}">
        <p14:creationId xmlns:p14="http://schemas.microsoft.com/office/powerpoint/2010/main" val="125914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5D9F162-7A4D-BCE9-B303-85780258C500}"/>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3100"/>
              <a:t>Many Flavors of IPE Implementation</a:t>
            </a:r>
          </a:p>
        </p:txBody>
      </p:sp>
      <p:sp>
        <p:nvSpPr>
          <p:cNvPr id="4" name="Content Placeholder 3">
            <a:extLst>
              <a:ext uri="{FF2B5EF4-FFF2-40B4-BE49-F238E27FC236}">
                <a16:creationId xmlns:a16="http://schemas.microsoft.com/office/drawing/2014/main" id="{E7F896A7-82AA-1D8F-46F1-A5360BD3FB49}"/>
              </a:ext>
            </a:extLst>
          </p:cNvPr>
          <p:cNvSpPr>
            <a:spLocks noGrp="1"/>
          </p:cNvSpPr>
          <p:nvPr>
            <p:ph sz="half" idx="2"/>
          </p:nvPr>
        </p:nvSpPr>
        <p:spPr>
          <a:xfrm>
            <a:off x="5209563" y="2160589"/>
            <a:ext cx="4064439" cy="3880773"/>
          </a:xfrm>
        </p:spPr>
        <p:txBody>
          <a:bodyPr vert="horz" lIns="91440" tIns="45720" rIns="91440" bIns="45720" rtlCol="0">
            <a:normAutofit/>
          </a:bodyPr>
          <a:lstStyle/>
          <a:p>
            <a:r>
              <a:rPr lang="en-US" sz="2000" dirty="0"/>
              <a:t>Single event with two disciplines</a:t>
            </a:r>
          </a:p>
          <a:p>
            <a:r>
              <a:rPr lang="en-US" sz="2000" dirty="0"/>
              <a:t>Assignments with groups comprised of all disciplines</a:t>
            </a:r>
          </a:p>
          <a:p>
            <a:r>
              <a:rPr lang="en-US" sz="2000" dirty="0"/>
              <a:t>Extracurricular activities</a:t>
            </a:r>
          </a:p>
          <a:p>
            <a:r>
              <a:rPr lang="en-US" sz="2000" dirty="0"/>
              <a:t>Dedicated IPE class shared across programs</a:t>
            </a:r>
          </a:p>
          <a:p>
            <a:r>
              <a:rPr lang="en-US" sz="2000" dirty="0"/>
              <a:t>Study Abroad opportunities</a:t>
            </a:r>
          </a:p>
        </p:txBody>
      </p:sp>
      <p:sp>
        <p:nvSpPr>
          <p:cNvPr id="5" name="Footer Placeholder 4">
            <a:extLst>
              <a:ext uri="{FF2B5EF4-FFF2-40B4-BE49-F238E27FC236}">
                <a16:creationId xmlns:a16="http://schemas.microsoft.com/office/drawing/2014/main" id="{ECB835AB-9E0D-0D58-EE3F-439814B0209F}"/>
              </a:ext>
            </a:extLst>
          </p:cNvPr>
          <p:cNvSpPr>
            <a:spLocks noGrp="1"/>
          </p:cNvSpPr>
          <p:nvPr>
            <p:ph type="ftr" sz="quarter" idx="11"/>
          </p:nvPr>
        </p:nvSpPr>
        <p:spPr>
          <a:xfrm>
            <a:off x="5943599" y="6041362"/>
            <a:ext cx="1598103" cy="365125"/>
          </a:xfrm>
        </p:spPr>
        <p:txBody>
          <a:bodyPr vert="horz" lIns="91440" tIns="45720" rIns="91440" bIns="45720" rtlCol="0" anchor="ctr">
            <a:normAutofit/>
          </a:bodyPr>
          <a:lstStyle/>
          <a:p>
            <a:pPr>
              <a:lnSpc>
                <a:spcPct val="90000"/>
              </a:lnSpc>
              <a:spcAft>
                <a:spcPts val="600"/>
              </a:spcAft>
            </a:pPr>
            <a:endParaRPr lang="en-US" sz="600" kern="1200" dirty="0">
              <a:solidFill>
                <a:schemeClr val="tx1">
                  <a:tint val="75000"/>
                </a:schemeClr>
              </a:solidFill>
              <a:latin typeface="+mn-lt"/>
              <a:ea typeface="+mn-ea"/>
              <a:cs typeface="+mn-cs"/>
            </a:endParaRPr>
          </a:p>
        </p:txBody>
      </p:sp>
      <p:pic>
        <p:nvPicPr>
          <p:cNvPr id="8" name="Content Placeholder 7" descr="A group of ice cream cones&#10;&#10;Description automatically generated with medium confidence">
            <a:extLst>
              <a:ext uri="{FF2B5EF4-FFF2-40B4-BE49-F238E27FC236}">
                <a16:creationId xmlns:a16="http://schemas.microsoft.com/office/drawing/2014/main" id="{06AB7E94-2456-2496-2700-77053A321C66}"/>
              </a:ext>
            </a:extLst>
          </p:cNvPr>
          <p:cNvPicPr>
            <a:picLocks noGrp="1" noChangeAspect="1"/>
          </p:cNvPicPr>
          <p:nvPr>
            <p:ph sz="half" idx="1"/>
          </p:nvPr>
        </p:nvPicPr>
        <p:blipFill rotWithShape="1">
          <a:blip r:embed="rId2"/>
          <a:srcRect l="20628" r="27255"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26CE9F00-B895-B62C-BF3B-5DC32E51D3BB}"/>
              </a:ext>
            </a:extLst>
          </p:cNvPr>
          <p:cNvSpPr>
            <a:spLocks noGrp="1"/>
          </p:cNvSpPr>
          <p:nvPr>
            <p:ph type="sldNum" sz="quarter" idx="12"/>
          </p:nvPr>
        </p:nvSpPr>
        <p:spPr>
          <a:xfrm>
            <a:off x="8841996" y="6041362"/>
            <a:ext cx="432006"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13</a:t>
            </a:fld>
            <a:endParaRPr lang="en-US"/>
          </a:p>
        </p:txBody>
      </p:sp>
    </p:spTree>
    <p:extLst>
      <p:ext uri="{BB962C8B-B14F-4D97-AF65-F5344CB8AC3E}">
        <p14:creationId xmlns:p14="http://schemas.microsoft.com/office/powerpoint/2010/main" val="70686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p:txBody>
          <a:bodyPr>
            <a:normAutofit/>
          </a:bodyPr>
          <a:lstStyle/>
          <a:p>
            <a:r>
              <a:rPr lang="en-US" sz="4000" dirty="0"/>
              <a:t>University of Louisiana at Lafayette</a:t>
            </a:r>
          </a:p>
        </p:txBody>
      </p:sp>
      <p:pic>
        <p:nvPicPr>
          <p:cNvPr id="10" name="Content Placeholder 9" descr="A person running in front of a crowd of people&#10;&#10;Description automatically generated with low confidence">
            <a:extLst>
              <a:ext uri="{FF2B5EF4-FFF2-40B4-BE49-F238E27FC236}">
                <a16:creationId xmlns:a16="http://schemas.microsoft.com/office/drawing/2014/main" id="{5DE3472B-FD7E-4FEA-B04D-3613C22C0BEE}"/>
              </a:ext>
            </a:extLst>
          </p:cNvPr>
          <p:cNvPicPr>
            <a:picLocks noGrp="1" noChangeAspect="1"/>
          </p:cNvPicPr>
          <p:nvPr>
            <p:ph sz="half" idx="1"/>
          </p:nvPr>
        </p:nvPicPr>
        <p:blipFill>
          <a:blip r:embed="rId3"/>
          <a:stretch>
            <a:fillRect/>
          </a:stretch>
        </p:blipFill>
        <p:spPr>
          <a:xfrm>
            <a:off x="76200" y="1752600"/>
            <a:ext cx="4784725" cy="3448050"/>
          </a:xfrm>
        </p:spPr>
      </p:pic>
      <p:sp>
        <p:nvSpPr>
          <p:cNvPr id="5" name="Content Placeholder 4">
            <a:extLst>
              <a:ext uri="{FF2B5EF4-FFF2-40B4-BE49-F238E27FC236}">
                <a16:creationId xmlns:a16="http://schemas.microsoft.com/office/drawing/2014/main" id="{8470BFA6-122B-9C55-494C-E1EC5B175D6D}"/>
              </a:ext>
            </a:extLst>
          </p:cNvPr>
          <p:cNvSpPr>
            <a:spLocks noGrp="1"/>
          </p:cNvSpPr>
          <p:nvPr>
            <p:ph sz="half" idx="2"/>
          </p:nvPr>
        </p:nvSpPr>
        <p:spPr/>
        <p:txBody>
          <a:bodyPr>
            <a:normAutofit/>
          </a:bodyPr>
          <a:lstStyle/>
          <a:p>
            <a:r>
              <a:rPr lang="en-US" sz="2400" dirty="0"/>
              <a:t>The University of Louisiana at Lafayette’s more than 19,000 students attend a world-renowned research (R1) institution spread across a 1,500-acre campus of handsome red brick buildings and natural beauty.</a:t>
            </a:r>
          </a:p>
          <a:p>
            <a:pPr marL="0" indent="0">
              <a:buNone/>
            </a:pPr>
            <a:endParaRPr lang="en-US" dirty="0"/>
          </a:p>
        </p:txBody>
      </p:sp>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p:txBody>
          <a:bodyPr/>
          <a:lstStyle/>
          <a:p>
            <a:fld id="{F603CDE5-C1D8-4EDD-870F-A498BAFA520F}" type="slidenum">
              <a:rPr lang="en-US" smtClean="0"/>
              <a:pPr/>
              <a:t>14</a:t>
            </a:fld>
            <a:endParaRPr lang="en-US" dirty="0"/>
          </a:p>
        </p:txBody>
      </p:sp>
    </p:spTree>
    <p:extLst>
      <p:ext uri="{BB962C8B-B14F-4D97-AF65-F5344CB8AC3E}">
        <p14:creationId xmlns:p14="http://schemas.microsoft.com/office/powerpoint/2010/main" val="108078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p:txBody>
          <a:bodyPr>
            <a:normAutofit/>
          </a:bodyPr>
          <a:lstStyle/>
          <a:p>
            <a:r>
              <a:rPr lang="en-US" sz="4000" dirty="0"/>
              <a:t>University of Louisiana at Lafayette</a:t>
            </a:r>
          </a:p>
        </p:txBody>
      </p:sp>
      <p:sp>
        <p:nvSpPr>
          <p:cNvPr id="5" name="Content Placeholder 4">
            <a:extLst>
              <a:ext uri="{FF2B5EF4-FFF2-40B4-BE49-F238E27FC236}">
                <a16:creationId xmlns:a16="http://schemas.microsoft.com/office/drawing/2014/main" id="{8470BFA6-122B-9C55-494C-E1EC5B175D6D}"/>
              </a:ext>
            </a:extLst>
          </p:cNvPr>
          <p:cNvSpPr>
            <a:spLocks noGrp="1"/>
          </p:cNvSpPr>
          <p:nvPr>
            <p:ph sz="half" idx="2"/>
          </p:nvPr>
        </p:nvSpPr>
        <p:spPr/>
        <p:txBody>
          <a:bodyPr>
            <a:normAutofit/>
          </a:bodyPr>
          <a:lstStyle/>
          <a:p>
            <a:r>
              <a:rPr lang="en-US" sz="2000" dirty="0"/>
              <a:t>The University is an international leader in computer science, engineering and nursing. But that only counts a few of the more than 240 stellar undergraduate, graduate, and doctoral programs. Or, to put the last century or so in perspective, enough degree options to outnumber the entire original student body.</a:t>
            </a:r>
          </a:p>
          <a:p>
            <a:endParaRPr lang="en-US" dirty="0"/>
          </a:p>
        </p:txBody>
      </p:sp>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p:txBody>
          <a:bodyPr/>
          <a:lstStyle/>
          <a:p>
            <a:fld id="{F603CDE5-C1D8-4EDD-870F-A498BAFA520F}" type="slidenum">
              <a:rPr lang="en-US" smtClean="0"/>
              <a:pPr/>
              <a:t>15</a:t>
            </a:fld>
            <a:endParaRPr lang="en-US" dirty="0"/>
          </a:p>
        </p:txBody>
      </p:sp>
      <p:pic>
        <p:nvPicPr>
          <p:cNvPr id="9" name="Content Placeholder 8" descr="A picture containing person, ground, outdoor, eating&#10;&#10;Description automatically generated">
            <a:extLst>
              <a:ext uri="{FF2B5EF4-FFF2-40B4-BE49-F238E27FC236}">
                <a16:creationId xmlns:a16="http://schemas.microsoft.com/office/drawing/2014/main" id="{19601711-1307-4704-E3EB-18863FA5582E}"/>
              </a:ext>
            </a:extLst>
          </p:cNvPr>
          <p:cNvPicPr>
            <a:picLocks noGrp="1" noChangeAspect="1"/>
          </p:cNvPicPr>
          <p:nvPr>
            <p:ph sz="half" idx="1"/>
          </p:nvPr>
        </p:nvPicPr>
        <p:blipFill>
          <a:blip r:embed="rId3"/>
          <a:stretch>
            <a:fillRect/>
          </a:stretch>
        </p:blipFill>
        <p:spPr>
          <a:xfrm>
            <a:off x="677862" y="2314576"/>
            <a:ext cx="4412107" cy="3180214"/>
          </a:xfrm>
        </p:spPr>
      </p:pic>
    </p:spTree>
    <p:extLst>
      <p:ext uri="{BB962C8B-B14F-4D97-AF65-F5344CB8AC3E}">
        <p14:creationId xmlns:p14="http://schemas.microsoft.com/office/powerpoint/2010/main" val="405061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p:txBody>
          <a:bodyPr>
            <a:normAutofit/>
          </a:bodyPr>
          <a:lstStyle/>
          <a:p>
            <a:r>
              <a:rPr lang="en-US" sz="4000" dirty="0"/>
              <a:t>University of Louisiana at Lafayette</a:t>
            </a:r>
          </a:p>
        </p:txBody>
      </p:sp>
      <p:sp>
        <p:nvSpPr>
          <p:cNvPr id="5" name="Content Placeholder 4">
            <a:extLst>
              <a:ext uri="{FF2B5EF4-FFF2-40B4-BE49-F238E27FC236}">
                <a16:creationId xmlns:a16="http://schemas.microsoft.com/office/drawing/2014/main" id="{8470BFA6-122B-9C55-494C-E1EC5B175D6D}"/>
              </a:ext>
            </a:extLst>
          </p:cNvPr>
          <p:cNvSpPr>
            <a:spLocks noGrp="1"/>
          </p:cNvSpPr>
          <p:nvPr>
            <p:ph sz="half" idx="2"/>
          </p:nvPr>
        </p:nvSpPr>
        <p:spPr/>
        <p:txBody>
          <a:bodyPr>
            <a:normAutofit/>
          </a:bodyPr>
          <a:lstStyle/>
          <a:p>
            <a:r>
              <a:rPr lang="en-US" sz="2000" dirty="0"/>
              <a:t>The University of Louisiana of Lafayette proudly preserves and celebrates the Cajun and Creole cultures. Our rich heritage is interwoven in our traditions and is a part of everyday life on campus.</a:t>
            </a:r>
          </a:p>
          <a:p>
            <a:r>
              <a:rPr lang="en-US" sz="2000" dirty="0"/>
              <a:t>UL Lafayette embodies the cultures and spirit that are the heart of Louisiana.</a:t>
            </a:r>
          </a:p>
          <a:p>
            <a:pPr marL="0" indent="0">
              <a:buNone/>
            </a:pPr>
            <a:endParaRPr lang="en-US" dirty="0"/>
          </a:p>
        </p:txBody>
      </p:sp>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p:txBody>
          <a:bodyPr/>
          <a:lstStyle/>
          <a:p>
            <a:fld id="{F603CDE5-C1D8-4EDD-870F-A498BAFA520F}" type="slidenum">
              <a:rPr lang="en-US" smtClean="0"/>
              <a:pPr/>
              <a:t>16</a:t>
            </a:fld>
            <a:endParaRPr lang="en-US" dirty="0"/>
          </a:p>
        </p:txBody>
      </p:sp>
      <p:pic>
        <p:nvPicPr>
          <p:cNvPr id="9" name="Content Placeholder 8" descr="A picture containing tree, outdoor, reptile, crocodilian reptile&#10;&#10;Description automatically generated">
            <a:extLst>
              <a:ext uri="{FF2B5EF4-FFF2-40B4-BE49-F238E27FC236}">
                <a16:creationId xmlns:a16="http://schemas.microsoft.com/office/drawing/2014/main" id="{817E2BD8-8D94-8D5C-252F-C6BDDC8F50B5}"/>
              </a:ext>
            </a:extLst>
          </p:cNvPr>
          <p:cNvPicPr>
            <a:picLocks noGrp="1" noChangeAspect="1"/>
          </p:cNvPicPr>
          <p:nvPr>
            <p:ph sz="half" idx="1"/>
          </p:nvPr>
        </p:nvPicPr>
        <p:blipFill>
          <a:blip r:embed="rId3"/>
          <a:stretch>
            <a:fillRect/>
          </a:stretch>
        </p:blipFill>
        <p:spPr>
          <a:xfrm>
            <a:off x="314325" y="2324100"/>
            <a:ext cx="4546600" cy="3171560"/>
          </a:xfrm>
        </p:spPr>
      </p:pic>
    </p:spTree>
    <p:extLst>
      <p:ext uri="{BB962C8B-B14F-4D97-AF65-F5344CB8AC3E}">
        <p14:creationId xmlns:p14="http://schemas.microsoft.com/office/powerpoint/2010/main" val="394927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40E6E2C-2D0E-F230-FE88-069C956D0286}"/>
              </a:ext>
            </a:extLst>
          </p:cNvPr>
          <p:cNvSpPr>
            <a:spLocks noGrp="1"/>
          </p:cNvSpPr>
          <p:nvPr>
            <p:ph type="title"/>
          </p:nvPr>
        </p:nvSpPr>
        <p:spPr>
          <a:xfrm>
            <a:off x="1286933" y="609600"/>
            <a:ext cx="10197494" cy="1099457"/>
          </a:xfrm>
        </p:spPr>
        <p:txBody>
          <a:bodyPr>
            <a:noAutofit/>
          </a:bodyPr>
          <a:lstStyle/>
          <a:p>
            <a:pPr>
              <a:lnSpc>
                <a:spcPct val="90000"/>
              </a:lnSpc>
            </a:pPr>
            <a:r>
              <a:rPr lang="en-US" sz="4000" dirty="0"/>
              <a:t>IPE in the College of Nursing and Health Sciences</a:t>
            </a:r>
          </a:p>
        </p:txBody>
      </p:sp>
      <p:sp>
        <p:nvSpPr>
          <p:cNvPr id="47" name="Isosceles Triangle 46">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Footer Placeholder 2">
            <a:extLst>
              <a:ext uri="{FF2B5EF4-FFF2-40B4-BE49-F238E27FC236}">
                <a16:creationId xmlns:a16="http://schemas.microsoft.com/office/drawing/2014/main" id="{2F137CDF-3F1C-4395-A225-442F8AEB5571}"/>
              </a:ext>
            </a:extLst>
          </p:cNvPr>
          <p:cNvSpPr>
            <a:spLocks noGrp="1"/>
          </p:cNvSpPr>
          <p:nvPr>
            <p:ph type="ftr" sz="quarter" idx="11"/>
          </p:nvPr>
        </p:nvSpPr>
        <p:spPr>
          <a:xfrm>
            <a:off x="1981203" y="6182876"/>
            <a:ext cx="6297612" cy="365125"/>
          </a:xfrm>
        </p:spPr>
        <p:txBody>
          <a:bodyPr>
            <a:normAutofit/>
          </a:bodyPr>
          <a:lstStyle/>
          <a:p>
            <a:pPr>
              <a:spcAft>
                <a:spcPts val="600"/>
              </a:spcAft>
            </a:pPr>
            <a:endParaRPr lang="en-US"/>
          </a:p>
        </p:txBody>
      </p:sp>
      <p:sp>
        <p:nvSpPr>
          <p:cNvPr id="2" name="Slide Number Placeholder 1">
            <a:extLst>
              <a:ext uri="{FF2B5EF4-FFF2-40B4-BE49-F238E27FC236}">
                <a16:creationId xmlns:a16="http://schemas.microsoft.com/office/drawing/2014/main" id="{3168C57F-0ED1-4E90-894F-58320B845130}"/>
              </a:ext>
            </a:extLst>
          </p:cNvPr>
          <p:cNvSpPr>
            <a:spLocks noGrp="1"/>
          </p:cNvSpPr>
          <p:nvPr>
            <p:ph type="sldNum" sz="quarter" idx="12"/>
          </p:nvPr>
        </p:nvSpPr>
        <p:spPr>
          <a:xfrm>
            <a:off x="9894532" y="6182876"/>
            <a:ext cx="683339" cy="365125"/>
          </a:xfrm>
        </p:spPr>
        <p:txBody>
          <a:bodyPr>
            <a:normAutofit/>
          </a:bodyPr>
          <a:lstStyle/>
          <a:p>
            <a:pPr>
              <a:spcAft>
                <a:spcPts val="600"/>
              </a:spcAft>
            </a:pPr>
            <a:fld id="{3A98EE3D-8CD1-4C3F-BD1C-C98C9596463C}" type="slidenum">
              <a:rPr lang="en-US" smtClean="0"/>
              <a:pPr>
                <a:spcAft>
                  <a:spcPts val="600"/>
                </a:spcAft>
              </a:pPr>
              <a:t>17</a:t>
            </a:fld>
            <a:endParaRPr lang="en-US"/>
          </a:p>
        </p:txBody>
      </p:sp>
      <p:sp>
        <p:nvSpPr>
          <p:cNvPr id="49" name="Isosceles Triangle 48">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2" name="Content Placeholder 4">
            <a:extLst>
              <a:ext uri="{FF2B5EF4-FFF2-40B4-BE49-F238E27FC236}">
                <a16:creationId xmlns:a16="http://schemas.microsoft.com/office/drawing/2014/main" id="{D42F1CFC-6D67-3620-C5D4-B20BD5404AD6}"/>
              </a:ext>
            </a:extLst>
          </p:cNvPr>
          <p:cNvGraphicFramePr>
            <a:graphicFrameLocks noGrp="1"/>
          </p:cNvGraphicFramePr>
          <p:nvPr>
            <p:ph idx="1"/>
            <p:extLst>
              <p:ext uri="{D42A27DB-BD31-4B8C-83A1-F6EECF244321}">
                <p14:modId xmlns:p14="http://schemas.microsoft.com/office/powerpoint/2010/main" val="376821199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75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9EF9-8A8D-7ACC-7FDB-A19546125310}"/>
              </a:ext>
            </a:extLst>
          </p:cNvPr>
          <p:cNvSpPr>
            <a:spLocks noGrp="1"/>
          </p:cNvSpPr>
          <p:nvPr>
            <p:ph type="title"/>
          </p:nvPr>
        </p:nvSpPr>
        <p:spPr/>
        <p:txBody>
          <a:bodyPr/>
          <a:lstStyle/>
          <a:p>
            <a:r>
              <a:rPr lang="en-US" dirty="0"/>
              <a:t>Steps in Developing IPE Courses/Activities</a:t>
            </a:r>
          </a:p>
        </p:txBody>
      </p:sp>
      <p:sp>
        <p:nvSpPr>
          <p:cNvPr id="3" name="Content Placeholder 2">
            <a:extLst>
              <a:ext uri="{FF2B5EF4-FFF2-40B4-BE49-F238E27FC236}">
                <a16:creationId xmlns:a16="http://schemas.microsoft.com/office/drawing/2014/main" id="{DD2C707D-7A40-3BC8-A993-09483A4F70A0}"/>
              </a:ext>
            </a:extLst>
          </p:cNvPr>
          <p:cNvSpPr>
            <a:spLocks noGrp="1"/>
          </p:cNvSpPr>
          <p:nvPr>
            <p:ph idx="1"/>
          </p:nvPr>
        </p:nvSpPr>
        <p:spPr/>
        <p:txBody>
          <a:bodyPr>
            <a:normAutofit/>
          </a:bodyPr>
          <a:lstStyle/>
          <a:p>
            <a:r>
              <a:rPr lang="en-US" sz="2400" dirty="0"/>
              <a:t>Identify possible course offerings</a:t>
            </a:r>
          </a:p>
          <a:p>
            <a:r>
              <a:rPr lang="en-US" sz="2400" dirty="0"/>
              <a:t>Explore academic programs interested in course sharing</a:t>
            </a:r>
          </a:p>
          <a:p>
            <a:r>
              <a:rPr lang="en-US" sz="2400" dirty="0"/>
              <a:t>Soliciting administrative support</a:t>
            </a:r>
          </a:p>
          <a:p>
            <a:r>
              <a:rPr lang="en-US" sz="2400" dirty="0"/>
              <a:t>Recruiting faculty</a:t>
            </a:r>
          </a:p>
          <a:p>
            <a:r>
              <a:rPr lang="en-US" sz="2400" dirty="0"/>
              <a:t>Balancing workloads</a:t>
            </a:r>
          </a:p>
        </p:txBody>
      </p:sp>
      <p:sp>
        <p:nvSpPr>
          <p:cNvPr id="4" name="Footer Placeholder 3">
            <a:extLst>
              <a:ext uri="{FF2B5EF4-FFF2-40B4-BE49-F238E27FC236}">
                <a16:creationId xmlns:a16="http://schemas.microsoft.com/office/drawing/2014/main" id="{5EBB77E8-3443-09B3-CA39-EC2C196BD0BA}"/>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C73444EE-84A4-1C21-4447-51D31F165A9E}"/>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Tree>
    <p:extLst>
      <p:ext uri="{BB962C8B-B14F-4D97-AF65-F5344CB8AC3E}">
        <p14:creationId xmlns:p14="http://schemas.microsoft.com/office/powerpoint/2010/main" val="3240839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DB2B2BA-D2D8-E6B9-EF38-6E32CA82A134}"/>
              </a:ext>
            </a:extLst>
          </p:cNvPr>
          <p:cNvSpPr>
            <a:spLocks noGrp="1"/>
          </p:cNvSpPr>
          <p:nvPr>
            <p:ph type="title"/>
          </p:nvPr>
        </p:nvSpPr>
        <p:spPr>
          <a:xfrm>
            <a:off x="673754" y="643467"/>
            <a:ext cx="4203045" cy="1375608"/>
          </a:xfrm>
        </p:spPr>
        <p:txBody>
          <a:bodyPr anchor="ctr">
            <a:normAutofit/>
          </a:bodyPr>
          <a:lstStyle/>
          <a:p>
            <a:pPr>
              <a:lnSpc>
                <a:spcPct val="90000"/>
              </a:lnSpc>
            </a:pPr>
            <a:r>
              <a:rPr lang="en-US" sz="3100" dirty="0">
                <a:solidFill>
                  <a:schemeClr val="bg1"/>
                </a:solidFill>
              </a:rPr>
              <a:t>Ghosts of IPE Past, Present and Future in the CONHS</a:t>
            </a:r>
          </a:p>
        </p:txBody>
      </p:sp>
      <p:sp>
        <p:nvSpPr>
          <p:cNvPr id="3" name="Content Placeholder 2">
            <a:extLst>
              <a:ext uri="{FF2B5EF4-FFF2-40B4-BE49-F238E27FC236}">
                <a16:creationId xmlns:a16="http://schemas.microsoft.com/office/drawing/2014/main" id="{5040F80F-C209-DB7E-D7C7-9851FB7F2B9C}"/>
              </a:ext>
            </a:extLst>
          </p:cNvPr>
          <p:cNvSpPr>
            <a:spLocks noGrp="1"/>
          </p:cNvSpPr>
          <p:nvPr>
            <p:ph idx="1"/>
          </p:nvPr>
        </p:nvSpPr>
        <p:spPr>
          <a:xfrm>
            <a:off x="673754" y="2160590"/>
            <a:ext cx="3973943" cy="3440110"/>
          </a:xfrm>
        </p:spPr>
        <p:txBody>
          <a:bodyPr>
            <a:normAutofit/>
          </a:bodyPr>
          <a:lstStyle/>
          <a:p>
            <a:r>
              <a:rPr lang="en-US" sz="2800" dirty="0">
                <a:solidFill>
                  <a:schemeClr val="bg1"/>
                </a:solidFill>
              </a:rPr>
              <a:t>Past IPE Activities</a:t>
            </a:r>
          </a:p>
          <a:p>
            <a:r>
              <a:rPr lang="en-US" sz="2800" dirty="0">
                <a:solidFill>
                  <a:schemeClr val="bg1"/>
                </a:solidFill>
              </a:rPr>
              <a:t>Current IPE Opportunities</a:t>
            </a:r>
          </a:p>
          <a:p>
            <a:r>
              <a:rPr lang="en-US" sz="2800" dirty="0">
                <a:solidFill>
                  <a:schemeClr val="bg1"/>
                </a:solidFill>
              </a:rPr>
              <a:t>Future IPE Opportunities</a:t>
            </a:r>
          </a:p>
          <a:p>
            <a:endParaRPr lang="en-US" dirty="0">
              <a:solidFill>
                <a:schemeClr val="bg1"/>
              </a:solidFill>
            </a:endParaRPr>
          </a:p>
          <a:p>
            <a:pPr marL="0" indent="0">
              <a:buNone/>
            </a:pPr>
            <a:endParaRPr lang="en-US" dirty="0">
              <a:solidFill>
                <a:schemeClr val="bg1"/>
              </a:solidFill>
            </a:endParaRPr>
          </a:p>
        </p:txBody>
      </p:sp>
      <p:pic>
        <p:nvPicPr>
          <p:cNvPr id="7" name="Picture 6" descr="A group of people in clothing&#10;&#10;Description automatically generated with low confidence">
            <a:extLst>
              <a:ext uri="{FF2B5EF4-FFF2-40B4-BE49-F238E27FC236}">
                <a16:creationId xmlns:a16="http://schemas.microsoft.com/office/drawing/2014/main" id="{556BC882-14EC-EFDA-DF73-5A3670B42B8D}"/>
              </a:ext>
            </a:extLst>
          </p:cNvPr>
          <p:cNvPicPr>
            <a:picLocks noChangeAspect="1"/>
          </p:cNvPicPr>
          <p:nvPr/>
        </p:nvPicPr>
        <p:blipFill>
          <a:blip r:embed="rId3"/>
          <a:stretch>
            <a:fillRect/>
          </a:stretch>
        </p:blipFill>
        <p:spPr>
          <a:xfrm>
            <a:off x="6096001" y="1711360"/>
            <a:ext cx="5143500" cy="3422765"/>
          </a:xfrm>
          <a:prstGeom prst="rect">
            <a:avLst/>
          </a:prstGeom>
        </p:spPr>
      </p:pic>
      <p:sp>
        <p:nvSpPr>
          <p:cNvPr id="4" name="Footer Placeholder 3">
            <a:extLst>
              <a:ext uri="{FF2B5EF4-FFF2-40B4-BE49-F238E27FC236}">
                <a16:creationId xmlns:a16="http://schemas.microsoft.com/office/drawing/2014/main" id="{31D05538-0C80-1397-1FFD-800002ED566A}"/>
              </a:ext>
            </a:extLst>
          </p:cNvPr>
          <p:cNvSpPr>
            <a:spLocks noGrp="1"/>
          </p:cNvSpPr>
          <p:nvPr>
            <p:ph type="ftr" sz="quarter" idx="11"/>
          </p:nvPr>
        </p:nvSpPr>
        <p:spPr>
          <a:xfrm flipV="1">
            <a:off x="5295900" y="6548000"/>
            <a:ext cx="3000376" cy="45719"/>
          </a:xfrm>
        </p:spPr>
        <p:txBody>
          <a:bodyPr>
            <a:normAutofit fontScale="25000" lnSpcReduction="20000"/>
          </a:bodyPr>
          <a:lstStyle/>
          <a:p>
            <a:pPr>
              <a:lnSpc>
                <a:spcPct val="90000"/>
              </a:lnSpc>
              <a:spcAft>
                <a:spcPts val="600"/>
              </a:spcAft>
            </a:pPr>
            <a:endParaRPr lang="en-US"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E1BC02D9-7BD3-6466-3DD6-867A659931CB}"/>
              </a:ext>
            </a:extLst>
          </p:cNvPr>
          <p:cNvSpPr>
            <a:spLocks noGrp="1"/>
          </p:cNvSpPr>
          <p:nvPr>
            <p:ph type="sldNum" sz="quarter" idx="12"/>
          </p:nvPr>
        </p:nvSpPr>
        <p:spPr>
          <a:xfrm>
            <a:off x="10556161" y="6182876"/>
            <a:ext cx="683339" cy="365125"/>
          </a:xfrm>
        </p:spPr>
        <p:txBody>
          <a:bodyPr>
            <a:normAutofit/>
          </a:bodyPr>
          <a:lstStyle/>
          <a:p>
            <a:pPr>
              <a:spcAft>
                <a:spcPts val="600"/>
              </a:spcAft>
            </a:pPr>
            <a:fld id="{3A98EE3D-8CD1-4C3F-BD1C-C98C9596463C}" type="slidenum">
              <a:rPr lang="en-US">
                <a:solidFill>
                  <a:schemeClr val="tx1">
                    <a:lumMod val="65000"/>
                    <a:lumOff val="35000"/>
                  </a:schemeClr>
                </a:solidFill>
              </a:rPr>
              <a:pPr>
                <a:spcAft>
                  <a:spcPts val="600"/>
                </a:spcAft>
              </a:pPr>
              <a:t>19</a:t>
            </a:fld>
            <a:endParaRPr lang="en-US">
              <a:solidFill>
                <a:schemeClr val="tx1">
                  <a:lumMod val="65000"/>
                  <a:lumOff val="35000"/>
                </a:schemeClr>
              </a:solidFill>
            </a:endParaRPr>
          </a:p>
        </p:txBody>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50379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A04EF-7B03-06B0-6C95-C0C5BBBB68A1}"/>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67366098-96E3-4491-B805-D31AA1A6619D}"/>
              </a:ext>
            </a:extLst>
          </p:cNvPr>
          <p:cNvSpPr>
            <a:spLocks noGrp="1"/>
          </p:cNvSpPr>
          <p:nvPr>
            <p:ph idx="1"/>
          </p:nvPr>
        </p:nvSpPr>
        <p:spPr/>
        <p:txBody>
          <a:bodyPr/>
          <a:lstStyle/>
          <a:p>
            <a:pPr algn="ctr"/>
            <a:endParaRPr lang="en-US" sz="1800" b="1" dirty="0">
              <a:solidFill>
                <a:schemeClr val="bg1"/>
              </a:solidFill>
            </a:endParaRPr>
          </a:p>
          <a:p>
            <a:pPr algn="ctr"/>
            <a:endParaRPr lang="en-US" b="1" dirty="0">
              <a:solidFill>
                <a:schemeClr val="bg1"/>
              </a:solidFill>
            </a:endParaRPr>
          </a:p>
          <a:p>
            <a:pPr algn="ctr"/>
            <a:r>
              <a:rPr lang="en-US" sz="1800" b="1" dirty="0">
                <a:solidFill>
                  <a:schemeClr val="bg1"/>
                </a:solidFill>
              </a:rPr>
              <a:t>Summit on Higher Education</a:t>
            </a:r>
          </a:p>
          <a:p>
            <a:pPr algn="r"/>
            <a:r>
              <a:rPr lang="en-US" sz="1600" b="0" dirty="0">
                <a:solidFill>
                  <a:schemeClr val="bg1"/>
                </a:solidFill>
              </a:rPr>
              <a:t>Fall Festival</a:t>
            </a:r>
          </a:p>
        </p:txBody>
      </p:sp>
      <p:sp>
        <p:nvSpPr>
          <p:cNvPr id="13" name="Text Placeholder 12">
            <a:extLst>
              <a:ext uri="{FF2B5EF4-FFF2-40B4-BE49-F238E27FC236}">
                <a16:creationId xmlns:a16="http://schemas.microsoft.com/office/drawing/2014/main" id="{D60B976D-F292-4699-8C98-41DD760089B6}"/>
              </a:ext>
            </a:extLst>
          </p:cNvPr>
          <p:cNvSpPr>
            <a:spLocks noGrp="1"/>
          </p:cNvSpPr>
          <p:nvPr>
            <p:ph type="body" sz="half" idx="2"/>
          </p:nvPr>
        </p:nvSpPr>
        <p:spPr>
          <a:xfrm>
            <a:off x="677334" y="762000"/>
            <a:ext cx="3854528" cy="4599518"/>
          </a:xfrm>
        </p:spPr>
        <p:txBody>
          <a:bodyPr>
            <a:normAutofit fontScale="77500" lnSpcReduction="20000"/>
          </a:bodyPr>
          <a:lstStyle/>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Anita C. Hazelwood, EdD, RHIA, FAHIMA, is a Professor and Health Sciences Department Head in the College of Nursing and Health Sciences at the University of Louisiana at Lafayette. Anita is the recipient of the Lafayette General Medical Center/BORSF Professorship in Health Sciences.</a:t>
            </a:r>
          </a:p>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Anita is an AHIMA ICD-10-CM and ICD-10-PCS trainer and has conducted numerous coding workshops throughout the state and nation; she has written numerous articles, co-authored several textbooks and authored chapters in several HIM textbooks.  Anita was the recipient of AHIMA’s Legacy Award in 2003.  </a:t>
            </a:r>
          </a:p>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On a professional level, Anita is a member of the American Health Information Management Association (AHIMA) and has served on various committees and boards.           </a:t>
            </a:r>
          </a:p>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Anita is currently serving as the Chair of CAHIIM’s Health Information Management Accreditation Council. </a:t>
            </a:r>
          </a:p>
        </p:txBody>
      </p:sp>
      <p:sp>
        <p:nvSpPr>
          <p:cNvPr id="5" name="Footer Placeholder 4">
            <a:extLst>
              <a:ext uri="{FF2B5EF4-FFF2-40B4-BE49-F238E27FC236}">
                <a16:creationId xmlns:a16="http://schemas.microsoft.com/office/drawing/2014/main" id="{17D1E8FE-8566-4F19-81CF-83F1F86B31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06A2FC-430D-44B1-94E8-DFD8B5E8E033}"/>
              </a:ext>
            </a:extLst>
          </p:cNvPr>
          <p:cNvSpPr>
            <a:spLocks noGrp="1"/>
          </p:cNvSpPr>
          <p:nvPr>
            <p:ph type="sldNum" sz="quarter" idx="12"/>
          </p:nvPr>
        </p:nvSpPr>
        <p:spPr/>
        <p:txBody>
          <a:bodyPr/>
          <a:lstStyle/>
          <a:p>
            <a:fld id="{3A98EE3D-8CD1-4C3F-BD1C-C98C9596463C}" type="slidenum">
              <a:rPr lang="en-US" smtClean="0"/>
              <a:pPr/>
              <a:t>2</a:t>
            </a:fld>
            <a:endParaRPr lang="en-US" dirty="0"/>
          </a:p>
        </p:txBody>
      </p:sp>
      <p:sp>
        <p:nvSpPr>
          <p:cNvPr id="9" name="Text Placeholder 8">
            <a:extLst>
              <a:ext uri="{FF2B5EF4-FFF2-40B4-BE49-F238E27FC236}">
                <a16:creationId xmlns:a16="http://schemas.microsoft.com/office/drawing/2014/main" id="{76071776-B3B3-482B-A144-ABCCDF46FE60}"/>
              </a:ext>
            </a:extLst>
          </p:cNvPr>
          <p:cNvSpPr>
            <a:spLocks noGrp="1"/>
          </p:cNvSpPr>
          <p:nvPr>
            <p:ph sz="quarter" idx="4294967295"/>
          </p:nvPr>
        </p:nvSpPr>
        <p:spPr>
          <a:xfrm>
            <a:off x="8005763" y="4451568"/>
            <a:ext cx="4186237" cy="1590457"/>
          </a:xfrm>
        </p:spPr>
        <p:txBody>
          <a:bodyPr/>
          <a:lstStyle/>
          <a:p>
            <a:r>
              <a:rPr lang="en-US" sz="2800" dirty="0"/>
              <a:t>Anita Hazelwood, EdD, RHIA, FAHIMA</a:t>
            </a:r>
          </a:p>
        </p:txBody>
      </p:sp>
      <p:pic>
        <p:nvPicPr>
          <p:cNvPr id="14" name="Picture Placeholder 2" descr="A person wearing glasses&#10;&#10;Description automatically generated with low confidence">
            <a:extLst>
              <a:ext uri="{FF2B5EF4-FFF2-40B4-BE49-F238E27FC236}">
                <a16:creationId xmlns:a16="http://schemas.microsoft.com/office/drawing/2014/main" id="{F3AF32DF-89DE-4F9E-8CFB-F56570212FAF}"/>
              </a:ext>
            </a:extLst>
          </p:cNvPr>
          <p:cNvPicPr>
            <a:picLocks noGrp="1" noChangeAspect="1"/>
          </p:cNvPicPr>
          <p:nvPr>
            <p:ph type="pic" sz="quarter" idx="4294967295"/>
          </p:nvPr>
        </p:nvPicPr>
        <p:blipFill rotWithShape="1">
          <a:blip r:embed="rId2"/>
          <a:srcRect t="7698" b="7698"/>
          <a:stretch/>
        </p:blipFill>
        <p:spPr>
          <a:xfrm>
            <a:off x="6553524" y="451513"/>
            <a:ext cx="3625850" cy="4000055"/>
          </a:xfrm>
        </p:spPr>
      </p:pic>
    </p:spTree>
    <p:extLst>
      <p:ext uri="{BB962C8B-B14F-4D97-AF65-F5344CB8AC3E}">
        <p14:creationId xmlns:p14="http://schemas.microsoft.com/office/powerpoint/2010/main" val="420021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7B95-9377-03E3-EE05-1C6642F37A36}"/>
              </a:ext>
            </a:extLst>
          </p:cNvPr>
          <p:cNvSpPr>
            <a:spLocks noGrp="1"/>
          </p:cNvSpPr>
          <p:nvPr>
            <p:ph type="title"/>
          </p:nvPr>
        </p:nvSpPr>
        <p:spPr/>
        <p:txBody>
          <a:bodyPr>
            <a:normAutofit/>
          </a:bodyPr>
          <a:lstStyle/>
          <a:p>
            <a:r>
              <a:rPr lang="en-US" sz="4000" dirty="0"/>
              <a:t>Current IPE Opportunities </a:t>
            </a:r>
          </a:p>
        </p:txBody>
      </p:sp>
      <p:sp>
        <p:nvSpPr>
          <p:cNvPr id="3" name="Content Placeholder 2">
            <a:extLst>
              <a:ext uri="{FF2B5EF4-FFF2-40B4-BE49-F238E27FC236}">
                <a16:creationId xmlns:a16="http://schemas.microsoft.com/office/drawing/2014/main" id="{3728C93A-0ADC-C7B6-BCF4-CE3050DBB508}"/>
              </a:ext>
            </a:extLst>
          </p:cNvPr>
          <p:cNvSpPr>
            <a:spLocks noGrp="1"/>
          </p:cNvSpPr>
          <p:nvPr>
            <p:ph idx="1"/>
          </p:nvPr>
        </p:nvSpPr>
        <p:spPr>
          <a:xfrm>
            <a:off x="677333" y="1315233"/>
            <a:ext cx="9130545" cy="4726129"/>
          </a:xfrm>
        </p:spPr>
        <p:txBody>
          <a:bodyPr>
            <a:normAutofit fontScale="92500" lnSpcReduction="10000"/>
          </a:bodyPr>
          <a:lstStyle/>
          <a:p>
            <a:r>
              <a:rPr lang="en-US" sz="2000" dirty="0"/>
              <a:t>IPHE 310: Professional Values, Ethical and Legal Tenets of Healthcare</a:t>
            </a:r>
          </a:p>
          <a:p>
            <a:pPr lvl="1"/>
            <a:r>
              <a:rPr lang="en-US" sz="2000" dirty="0"/>
              <a:t>Required in both the nursing and HIM undergraduate programs</a:t>
            </a:r>
          </a:p>
          <a:p>
            <a:pPr lvl="1"/>
            <a:r>
              <a:rPr lang="en-US" sz="2000" dirty="0"/>
              <a:t>Taught jointly by a nursing and health information management faculty member</a:t>
            </a:r>
          </a:p>
          <a:p>
            <a:pPr lvl="1"/>
            <a:r>
              <a:rPr lang="en-US" sz="2000" dirty="0"/>
              <a:t>Currently a hybrid course</a:t>
            </a:r>
          </a:p>
          <a:p>
            <a:pPr lvl="1"/>
            <a:r>
              <a:rPr lang="en-US" sz="2000" dirty="0"/>
              <a:t>30-120 students per semester</a:t>
            </a:r>
          </a:p>
          <a:p>
            <a:pPr lvl="1"/>
            <a:r>
              <a:rPr lang="en-US" sz="2000" dirty="0"/>
              <a:t>Sample activities</a:t>
            </a:r>
          </a:p>
          <a:p>
            <a:r>
              <a:rPr lang="en-US" sz="2000" dirty="0"/>
              <a:t>Wellness Wednesday – Nursing school clinic for students, faculty and staff</a:t>
            </a:r>
          </a:p>
          <a:p>
            <a:r>
              <a:rPr lang="en-US" sz="2000" dirty="0"/>
              <a:t>NURS 806: Healthcare Informatics</a:t>
            </a:r>
          </a:p>
          <a:p>
            <a:pPr lvl="1"/>
            <a:r>
              <a:rPr lang="en-US" sz="1800" dirty="0"/>
              <a:t>Doctoral level nursing course (100% online)</a:t>
            </a:r>
          </a:p>
          <a:p>
            <a:pPr lvl="1"/>
            <a:r>
              <a:rPr lang="en-US" sz="1800" dirty="0"/>
              <a:t>Taught jointly by a nursing and health information management faculty member</a:t>
            </a:r>
          </a:p>
          <a:p>
            <a:pPr lvl="1"/>
            <a:r>
              <a:rPr lang="en-US" sz="1800" dirty="0"/>
              <a:t>Benefits to the students</a:t>
            </a:r>
          </a:p>
          <a:p>
            <a:pPr marL="457200" lvl="1" indent="0">
              <a:buNone/>
            </a:pPr>
            <a:endParaRPr lang="en-US" sz="1800" dirty="0"/>
          </a:p>
          <a:p>
            <a:pPr lvl="1"/>
            <a:endParaRPr lang="en-US" sz="1800" dirty="0"/>
          </a:p>
        </p:txBody>
      </p:sp>
      <p:sp>
        <p:nvSpPr>
          <p:cNvPr id="4" name="Footer Placeholder 3">
            <a:extLst>
              <a:ext uri="{FF2B5EF4-FFF2-40B4-BE49-F238E27FC236}">
                <a16:creationId xmlns:a16="http://schemas.microsoft.com/office/drawing/2014/main" id="{3406417F-431F-C6EE-25DA-50FFD95B50DA}"/>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BE22D572-8FD8-6092-3BCD-2FE74EC5782F}"/>
              </a:ext>
            </a:extLst>
          </p:cNvPr>
          <p:cNvSpPr>
            <a:spLocks noGrp="1"/>
          </p:cNvSpPr>
          <p:nvPr>
            <p:ph type="sldNum" sz="quarter" idx="12"/>
          </p:nvPr>
        </p:nvSpPr>
        <p:spPr/>
        <p:txBody>
          <a:bodyPr/>
          <a:lstStyle/>
          <a:p>
            <a:fld id="{3A98EE3D-8CD1-4C3F-BD1C-C98C9596463C}" type="slidenum">
              <a:rPr lang="en-US" smtClean="0"/>
              <a:pPr/>
              <a:t>20</a:t>
            </a:fld>
            <a:endParaRPr lang="en-US" dirty="0"/>
          </a:p>
        </p:txBody>
      </p:sp>
    </p:spTree>
    <p:extLst>
      <p:ext uri="{BB962C8B-B14F-4D97-AF65-F5344CB8AC3E}">
        <p14:creationId xmlns:p14="http://schemas.microsoft.com/office/powerpoint/2010/main" val="214537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8151-BB5B-0A1C-1BF0-B6F904C3C89F}"/>
              </a:ext>
            </a:extLst>
          </p:cNvPr>
          <p:cNvSpPr>
            <a:spLocks noGrp="1"/>
          </p:cNvSpPr>
          <p:nvPr>
            <p:ph type="title"/>
          </p:nvPr>
        </p:nvSpPr>
        <p:spPr>
          <a:xfrm>
            <a:off x="677334" y="609600"/>
            <a:ext cx="2938468" cy="5431762"/>
          </a:xfrm>
        </p:spPr>
        <p:txBody>
          <a:bodyPr anchor="ctr">
            <a:normAutofit/>
          </a:bodyPr>
          <a:lstStyle/>
          <a:p>
            <a:r>
              <a:rPr lang="en-US" sz="4000" dirty="0"/>
              <a:t>Future IPE Activities</a:t>
            </a:r>
          </a:p>
        </p:txBody>
      </p:sp>
      <p:sp>
        <p:nvSpPr>
          <p:cNvPr id="3" name="Content Placeholder 2">
            <a:extLst>
              <a:ext uri="{FF2B5EF4-FFF2-40B4-BE49-F238E27FC236}">
                <a16:creationId xmlns:a16="http://schemas.microsoft.com/office/drawing/2014/main" id="{63FA5D89-874A-926A-C371-A590A033B05B}"/>
              </a:ext>
            </a:extLst>
          </p:cNvPr>
          <p:cNvSpPr>
            <a:spLocks noGrp="1"/>
          </p:cNvSpPr>
          <p:nvPr>
            <p:ph idx="1"/>
          </p:nvPr>
        </p:nvSpPr>
        <p:spPr>
          <a:xfrm>
            <a:off x="3846889" y="609602"/>
            <a:ext cx="5424112" cy="3208334"/>
          </a:xfrm>
        </p:spPr>
        <p:txBody>
          <a:bodyPr>
            <a:normAutofit/>
          </a:bodyPr>
          <a:lstStyle/>
          <a:p>
            <a:r>
              <a:rPr lang="en-US" sz="2000" dirty="0"/>
              <a:t>Working with nursing students during simulation activities</a:t>
            </a:r>
          </a:p>
          <a:p>
            <a:r>
              <a:rPr lang="en-US" sz="2000" dirty="0"/>
              <a:t>IPE Day for nursing and health information management students</a:t>
            </a:r>
          </a:p>
          <a:p>
            <a:r>
              <a:rPr lang="en-US" sz="2000" dirty="0"/>
              <a:t>IPE Day for nursing, HIM, health services administration, athletic training, and health, wellness and promotion students</a:t>
            </a:r>
          </a:p>
          <a:p>
            <a:endParaRPr lang="en-US" dirty="0"/>
          </a:p>
          <a:p>
            <a:endParaRPr lang="en-US" dirty="0"/>
          </a:p>
        </p:txBody>
      </p:sp>
      <p:sp>
        <p:nvSpPr>
          <p:cNvPr id="4" name="Footer Placeholder 3">
            <a:extLst>
              <a:ext uri="{FF2B5EF4-FFF2-40B4-BE49-F238E27FC236}">
                <a16:creationId xmlns:a16="http://schemas.microsoft.com/office/drawing/2014/main" id="{CE667E5E-2963-C12B-A068-7B6FF39D2621}"/>
              </a:ext>
            </a:extLst>
          </p:cNvPr>
          <p:cNvSpPr>
            <a:spLocks noGrp="1"/>
          </p:cNvSpPr>
          <p:nvPr>
            <p:ph type="ftr" sz="quarter" idx="11"/>
          </p:nvPr>
        </p:nvSpPr>
        <p:spPr>
          <a:xfrm>
            <a:off x="677334" y="6041362"/>
            <a:ext cx="5541032" cy="365125"/>
          </a:xfrm>
        </p:spPr>
        <p:txBody>
          <a:bodyPr>
            <a:normAutofit/>
          </a:bodyPr>
          <a:lstStyle/>
          <a:p>
            <a:pPr>
              <a:spcAft>
                <a:spcPts val="600"/>
              </a:spcAft>
            </a:pPr>
            <a:endParaRPr lang="en-US" dirty="0"/>
          </a:p>
        </p:txBody>
      </p:sp>
      <p:sp>
        <p:nvSpPr>
          <p:cNvPr id="5" name="Slide Number Placeholder 4">
            <a:extLst>
              <a:ext uri="{FF2B5EF4-FFF2-40B4-BE49-F238E27FC236}">
                <a16:creationId xmlns:a16="http://schemas.microsoft.com/office/drawing/2014/main" id="{B22A9784-2770-53C6-17B7-B5071424BA3D}"/>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smtClean="0"/>
              <a:pPr>
                <a:spcAft>
                  <a:spcPts val="600"/>
                </a:spcAft>
              </a:pPr>
              <a:t>21</a:t>
            </a:fld>
            <a:endParaRPr lang="en-US"/>
          </a:p>
        </p:txBody>
      </p:sp>
      <p:pic>
        <p:nvPicPr>
          <p:cNvPr id="7" name="Picture 6" descr="A picture containing text, floor, indoor, wall&#10;&#10;Description automatically generated">
            <a:extLst>
              <a:ext uri="{FF2B5EF4-FFF2-40B4-BE49-F238E27FC236}">
                <a16:creationId xmlns:a16="http://schemas.microsoft.com/office/drawing/2014/main" id="{C43D6B9B-0FE3-698C-F84F-C2D6ED3E2733}"/>
              </a:ext>
            </a:extLst>
          </p:cNvPr>
          <p:cNvPicPr>
            <a:picLocks noChangeAspect="1"/>
          </p:cNvPicPr>
          <p:nvPr/>
        </p:nvPicPr>
        <p:blipFill>
          <a:blip r:embed="rId2"/>
          <a:stretch>
            <a:fillRect/>
          </a:stretch>
        </p:blipFill>
        <p:spPr>
          <a:xfrm>
            <a:off x="3514725" y="3657600"/>
            <a:ext cx="5756276" cy="2209800"/>
          </a:xfrm>
          <a:prstGeom prst="rect">
            <a:avLst/>
          </a:prstGeom>
        </p:spPr>
      </p:pic>
    </p:spTree>
    <p:extLst>
      <p:ext uri="{BB962C8B-B14F-4D97-AF65-F5344CB8AC3E}">
        <p14:creationId xmlns:p14="http://schemas.microsoft.com/office/powerpoint/2010/main" val="276637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8735-8C40-AA66-F816-4A8B6125191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6B8DFEB-2F6A-9837-463F-122841F0B47D}"/>
              </a:ext>
            </a:extLst>
          </p:cNvPr>
          <p:cNvSpPr>
            <a:spLocks noGrp="1"/>
          </p:cNvSpPr>
          <p:nvPr>
            <p:ph idx="1"/>
          </p:nvPr>
        </p:nvSpPr>
        <p:spPr/>
        <p:txBody>
          <a:bodyPr>
            <a:normAutofit fontScale="85000" lnSpcReduction="10000"/>
          </a:bodyPr>
          <a:lstStyle/>
          <a:p>
            <a:pPr marL="457200" marR="0" indent="-45720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Anderson, O., August, E., Goldberg, 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Youatt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 &amp; Beck, A. (2019). Developing a framework for population health in interprofessional training: An interprofessional education module.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Frontiers in Public Health, 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1-8. doi:10.3389/fpubh.2019.00058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 Bhushan,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Broeseker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&amp; et al. (2009). Interprofessional education: definitions, student competencies, and guidelines for implementation.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American Journal of Pharmaceutical Education, 73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Lee CT, Doran DM. The Role of Interpersonal Relations in Healthcare Team Communication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Patient Safety: A Proposed Model of Interpersonal Process in Teamwork. Can J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Res. 2017 Jun;49(2):75-93.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10.1177/0844562117699349.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Epub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2017 Mar 28. PMID: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28841059.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McPherson, K., Headrick, L., &amp; Moss, F. (2001). Working and learning together: Good quality care depends on it, but how can we achieve it?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Quality and Safety in Health Care, 10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46ii-53.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World Health Organization (WHO). (2010).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2010 Framework for action on interprofessional education and collaborative practice.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Geneva: WHO Press.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7642461-A291-3101-BC66-E87AE60FBAB5}"/>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5974F4ED-FF12-C823-C572-095C49BECA53}"/>
              </a:ext>
            </a:extLst>
          </p:cNvPr>
          <p:cNvSpPr>
            <a:spLocks noGrp="1"/>
          </p:cNvSpPr>
          <p:nvPr>
            <p:ph type="sldNum" sz="quarter" idx="12"/>
          </p:nvPr>
        </p:nvSpPr>
        <p:spPr/>
        <p:txBody>
          <a:bodyPr/>
          <a:lstStyle/>
          <a:p>
            <a:fld id="{3A98EE3D-8CD1-4C3F-BD1C-C98C9596463C}" type="slidenum">
              <a:rPr lang="en-US" smtClean="0"/>
              <a:pPr/>
              <a:t>22</a:t>
            </a:fld>
            <a:endParaRPr lang="en-US" dirty="0"/>
          </a:p>
        </p:txBody>
      </p:sp>
    </p:spTree>
    <p:extLst>
      <p:ext uri="{BB962C8B-B14F-4D97-AF65-F5344CB8AC3E}">
        <p14:creationId xmlns:p14="http://schemas.microsoft.com/office/powerpoint/2010/main" val="292717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 name="Straight Connector 17">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2" name="Picture Placeholder 11" descr="A group of people walking&#10;&#10;Description automatically generated with medium confidence">
            <a:extLst>
              <a:ext uri="{FF2B5EF4-FFF2-40B4-BE49-F238E27FC236}">
                <a16:creationId xmlns:a16="http://schemas.microsoft.com/office/drawing/2014/main" id="{921AEEA9-CA24-7DDF-0826-1C399A4E5996}"/>
              </a:ext>
            </a:extLst>
          </p:cNvPr>
          <p:cNvPicPr>
            <a:picLocks noGrp="1" noChangeAspect="1"/>
          </p:cNvPicPr>
          <p:nvPr>
            <p:ph type="pic" sz="quarter" idx="13"/>
          </p:nvPr>
        </p:nvPicPr>
        <p:blipFill rotWithShape="1">
          <a:blip r:embed="rId3"/>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solidFill>
                  <a:schemeClr val="accent1"/>
                </a:solidFill>
              </a:rPr>
              <a:t>Contact Information</a:t>
            </a: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quarter" idx="14"/>
          </p:nvPr>
        </p:nvSpPr>
        <p:spPr>
          <a:xfrm>
            <a:off x="677334" y="2160589"/>
            <a:ext cx="3851122" cy="3880773"/>
          </a:xfrm>
        </p:spPr>
        <p:txBody>
          <a:bodyPr vert="horz" lIns="91440" tIns="45720" rIns="91440" bIns="45720" rtlCol="0">
            <a:normAutofit/>
          </a:bodyPr>
          <a:lstStyle/>
          <a:p>
            <a:pPr marL="0" indent="0"/>
            <a:r>
              <a:rPr lang="en-US" dirty="0"/>
              <a:t>Dr. Anita Hazelwood</a:t>
            </a:r>
          </a:p>
          <a:p>
            <a:pPr marL="0" indent="0"/>
            <a:r>
              <a:rPr lang="en-US" dirty="0">
                <a:hlinkClick r:id="rId4"/>
              </a:rPr>
              <a:t>anita.hazelwood@louisiana.edu</a:t>
            </a:r>
            <a:endParaRPr lang="en-US" dirty="0"/>
          </a:p>
          <a:p>
            <a:pPr marL="0" indent="0"/>
            <a:endParaRPr lang="en-US" dirty="0"/>
          </a:p>
          <a:p>
            <a:pPr marL="0" indent="0"/>
            <a:r>
              <a:rPr lang="en-US" dirty="0"/>
              <a:t>Dr. Jennifer Lemoine</a:t>
            </a:r>
          </a:p>
          <a:p>
            <a:pPr marL="0" indent="0"/>
            <a:r>
              <a:rPr lang="en-US" dirty="0">
                <a:hlinkClick r:id="rId5"/>
              </a:rPr>
              <a:t>jennifer.lemoine@louisiana.edu</a:t>
            </a:r>
            <a:endParaRPr lang="en-US" dirty="0"/>
          </a:p>
          <a:p>
            <a:pPr marL="0" indent="0"/>
            <a:endParaRPr lang="en-US" dirty="0"/>
          </a:p>
        </p:txBody>
      </p:sp>
      <p:cxnSp>
        <p:nvCxnSpPr>
          <p:cNvPr id="29" name="Straight Connector 2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830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EF0-2F9D-71E0-40E1-6BC69522B7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A2F59E-2C37-0399-274B-CDFB50CEF8F1}"/>
              </a:ext>
            </a:extLst>
          </p:cNvPr>
          <p:cNvSpPr>
            <a:spLocks noGrp="1"/>
          </p:cNvSpPr>
          <p:nvPr>
            <p:ph idx="1"/>
          </p:nvPr>
        </p:nvSpPr>
        <p:spPr>
          <a:xfrm>
            <a:off x="4760461" y="514924"/>
            <a:ext cx="5160153" cy="5526437"/>
          </a:xfrm>
        </p:spPr>
        <p:txBody>
          <a:bodyPr>
            <a:normAutofit fontScale="92500" lnSpcReduction="10000"/>
          </a:bodyPr>
          <a:lstStyle/>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Jennifer B. Lemoine, Ph.D., DNP, </a:t>
            </a:r>
            <a:r>
              <a:rPr lang="en-US" dirty="0">
                <a:latin typeface="Gill Sans MT" panose="020B0502020104020203" pitchFamily="34" charset="0"/>
                <a:ea typeface="Calibri" panose="020F0502020204030204" pitchFamily="34" charset="0"/>
                <a:cs typeface="Times New Roman" panose="02020603050405020304" pitchFamily="18" charset="0"/>
              </a:rPr>
              <a:t> APRN</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is a Professor, and the Interim Dean for the University of Louisiana at Lafayette College of Nursing and Health Sciences and is the recipient of the Sheila Ardoin Walsh Memorial BORSF Professorship in Nursing.</a:t>
            </a:r>
          </a:p>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Dr. Lemoine teaches across graduate nursing programs, including masters and doctoral level students and is the recipient of the university’s  2018 Ray P. </a:t>
            </a:r>
            <a:r>
              <a:rPr lang="en-US" dirty="0">
                <a:latin typeface="Gill Sans MT" panose="020B0502020104020203" pitchFamily="34" charset="0"/>
                <a:ea typeface="Calibri" panose="020F0502020204030204" pitchFamily="34" charset="0"/>
                <a:cs typeface="Times New Roman" panose="02020603050405020304" pitchFamily="18" charset="0"/>
              </a:rPr>
              <a:t> </a:t>
            </a:r>
            <a:r>
              <a:rPr lang="en-US" dirty="0" err="1">
                <a:latin typeface="Gill Sans MT" panose="020B0502020104020203" pitchFamily="34" charset="0"/>
                <a:ea typeface="Calibri" panose="020F0502020204030204" pitchFamily="34" charset="0"/>
                <a:cs typeface="Times New Roman" panose="02020603050405020304" pitchFamily="18" charset="0"/>
              </a:rPr>
              <a:t>Authement</a:t>
            </a:r>
            <a:r>
              <a:rPr lang="en-US" dirty="0">
                <a:latin typeface="Gill Sans MT" panose="020B0502020104020203" pitchFamily="34" charset="0"/>
                <a:ea typeface="Calibri" panose="020F0502020204030204" pitchFamily="34" charset="0"/>
                <a:cs typeface="Times New Roman" panose="02020603050405020304" pitchFamily="18" charset="0"/>
              </a:rPr>
              <a:t> Excellence in Teaching award</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She is </a:t>
            </a:r>
            <a:r>
              <a:rPr lang="en-US" dirty="0">
                <a:latin typeface="Gill Sans MT" panose="020B0502020104020203" pitchFamily="34" charset="0"/>
                <a:ea typeface="Calibri" panose="020F0502020204030204" pitchFamily="34" charset="0"/>
                <a:cs typeface="Times New Roman" panose="02020603050405020304" pitchFamily="18" charset="0"/>
              </a:rPr>
              <a:t>a 2020 Elevating Leaders in Nursing Education Fellow. Dr. Lemoine </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has secured over $113,000 in grant funding and holds one U.S. patient. Additionally, she has authored over 25 publications and </a:t>
            </a:r>
            <a:r>
              <a:rPr lang="en-US" dirty="0">
                <a:latin typeface="Gill Sans MT" panose="020B0502020104020203" pitchFamily="34" charset="0"/>
                <a:ea typeface="Calibri" panose="020F0502020204030204" pitchFamily="34" charset="0"/>
                <a:cs typeface="Times New Roman" panose="02020603050405020304" pitchFamily="18" charset="0"/>
              </a:rPr>
              <a:t>presented as numerous local, state, and national nursing conferences. </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Jennifer is actively engaged </a:t>
            </a:r>
            <a:r>
              <a:rPr lang="en-US" dirty="0">
                <a:latin typeface="Gill Sans MT" panose="020B0502020104020203" pitchFamily="34" charset="0"/>
                <a:ea typeface="Calibri" panose="020F0502020204030204" pitchFamily="34" charset="0"/>
                <a:cs typeface="Times New Roman" panose="02020603050405020304" pitchFamily="18" charset="0"/>
              </a:rPr>
              <a:t>in legislative initiatives at the state and federal levels, serving as the Chair of the Health Policy Committee for the Louisiana Association of Nurse Practitioners.</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Her efforts have focused on increasing access to care for citizens of Louisiana and advancing the profession of nursing.</a:t>
            </a:r>
          </a:p>
          <a:p>
            <a:pPr marL="0" indent="0">
              <a:buNone/>
            </a:pPr>
            <a:endParaRPr lang="en-US" dirty="0"/>
          </a:p>
        </p:txBody>
      </p:sp>
      <p:sp>
        <p:nvSpPr>
          <p:cNvPr id="4" name="Text Placeholder 3">
            <a:extLst>
              <a:ext uri="{FF2B5EF4-FFF2-40B4-BE49-F238E27FC236}">
                <a16:creationId xmlns:a16="http://schemas.microsoft.com/office/drawing/2014/main" id="{1B6676BB-4E39-DD44-E1D3-0E5CAC5B4E20}"/>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AD8C370F-EBE2-25B3-6143-472E8A64E1AF}"/>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a:extLst>
              <a:ext uri="{FF2B5EF4-FFF2-40B4-BE49-F238E27FC236}">
                <a16:creationId xmlns:a16="http://schemas.microsoft.com/office/drawing/2014/main" id="{C6E5210F-275F-A9C8-D241-EB9B584FBC07}"/>
              </a:ext>
            </a:extLst>
          </p:cNvPr>
          <p:cNvSpPr>
            <a:spLocks noGrp="1"/>
          </p:cNvSpPr>
          <p:nvPr>
            <p:ph type="sldNum" sz="quarter" idx="12"/>
          </p:nvPr>
        </p:nvSpPr>
        <p:spPr/>
        <p:txBody>
          <a:bodyPr/>
          <a:lstStyle/>
          <a:p>
            <a:fld id="{F603CDE5-C1D8-4EDD-870F-A498BAFA520F}" type="slidenum">
              <a:rPr lang="en-US" smtClean="0"/>
              <a:pPr/>
              <a:t>3</a:t>
            </a:fld>
            <a:endParaRPr lang="en-US" dirty="0"/>
          </a:p>
        </p:txBody>
      </p:sp>
      <p:pic>
        <p:nvPicPr>
          <p:cNvPr id="8" name="Picture 7" descr="A picture containing person, dark&#10;&#10;Description automatically generated">
            <a:extLst>
              <a:ext uri="{FF2B5EF4-FFF2-40B4-BE49-F238E27FC236}">
                <a16:creationId xmlns:a16="http://schemas.microsoft.com/office/drawing/2014/main" id="{F860F8DC-518E-F672-9A89-3D8E4F95AFC8}"/>
              </a:ext>
            </a:extLst>
          </p:cNvPr>
          <p:cNvPicPr>
            <a:picLocks noChangeAspect="1"/>
          </p:cNvPicPr>
          <p:nvPr/>
        </p:nvPicPr>
        <p:blipFill>
          <a:blip r:embed="rId2"/>
          <a:stretch>
            <a:fillRect/>
          </a:stretch>
        </p:blipFill>
        <p:spPr>
          <a:xfrm>
            <a:off x="1004398" y="787396"/>
            <a:ext cx="3200400" cy="4572000"/>
          </a:xfrm>
          <a:prstGeom prst="rect">
            <a:avLst/>
          </a:prstGeom>
        </p:spPr>
      </p:pic>
    </p:spTree>
    <p:extLst>
      <p:ext uri="{BB962C8B-B14F-4D97-AF65-F5344CB8AC3E}">
        <p14:creationId xmlns:p14="http://schemas.microsoft.com/office/powerpoint/2010/main" val="3961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6EF1-F6B5-CC4B-1A39-B262B8A3B2D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DC4C728-69E8-358D-82AC-2D11C8ECE89E}"/>
              </a:ext>
            </a:extLst>
          </p:cNvPr>
          <p:cNvSpPr>
            <a:spLocks noGrp="1"/>
          </p:cNvSpPr>
          <p:nvPr>
            <p:ph idx="1"/>
          </p:nvPr>
        </p:nvSpPr>
        <p:spPr/>
        <p:txBody>
          <a:bodyPr>
            <a:normAutofit/>
          </a:bodyPr>
          <a:lstStyle/>
          <a:p>
            <a:r>
              <a:rPr lang="en-US" sz="2800" dirty="0"/>
              <a:t>Discuss need for and benefits of IPE in the health professions</a:t>
            </a:r>
          </a:p>
          <a:p>
            <a:r>
              <a:rPr lang="en-US" sz="2800" dirty="0"/>
              <a:t>Examine role of accreditors in IPE</a:t>
            </a:r>
          </a:p>
          <a:p>
            <a:r>
              <a:rPr lang="en-US" sz="2800" dirty="0"/>
              <a:t>Review steps in developing IPE courses</a:t>
            </a:r>
          </a:p>
          <a:p>
            <a:r>
              <a:rPr lang="en-US" sz="2800" dirty="0"/>
              <a:t>Address challenges of IPE courses</a:t>
            </a:r>
          </a:p>
        </p:txBody>
      </p:sp>
      <p:sp>
        <p:nvSpPr>
          <p:cNvPr id="4" name="Footer Placeholder 3">
            <a:extLst>
              <a:ext uri="{FF2B5EF4-FFF2-40B4-BE49-F238E27FC236}">
                <a16:creationId xmlns:a16="http://schemas.microsoft.com/office/drawing/2014/main" id="{83314B01-5392-EC46-B546-72AAE1795B79}"/>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AF7B66D6-82B2-1538-DC5A-B54C9C20C5D0}"/>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2925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a:xfrm>
            <a:off x="673754" y="643467"/>
            <a:ext cx="4203045" cy="1375608"/>
          </a:xfrm>
        </p:spPr>
        <p:txBody>
          <a:bodyPr anchor="ctr">
            <a:normAutofit/>
          </a:bodyPr>
          <a:lstStyle/>
          <a:p>
            <a:pPr>
              <a:lnSpc>
                <a:spcPct val="90000"/>
              </a:lnSpc>
            </a:pPr>
            <a:r>
              <a:rPr lang="en-US" sz="3100">
                <a:solidFill>
                  <a:schemeClr val="bg1"/>
                </a:solidFill>
              </a:rPr>
              <a:t>What is Interprofessional Education (IPE)</a:t>
            </a:r>
          </a:p>
        </p:txBody>
      </p:sp>
      <p:sp>
        <p:nvSpPr>
          <p:cNvPr id="9" name="Content Placeholder 8">
            <a:extLst>
              <a:ext uri="{FF2B5EF4-FFF2-40B4-BE49-F238E27FC236}">
                <a16:creationId xmlns:a16="http://schemas.microsoft.com/office/drawing/2014/main" id="{EED43A33-7585-3836-7BB4-3DC899EDB150}"/>
              </a:ext>
            </a:extLst>
          </p:cNvPr>
          <p:cNvSpPr>
            <a:spLocks noGrp="1"/>
          </p:cNvSpPr>
          <p:nvPr>
            <p:ph idx="1"/>
          </p:nvPr>
        </p:nvSpPr>
        <p:spPr>
          <a:xfrm>
            <a:off x="673754" y="2160590"/>
            <a:ext cx="3973943" cy="3440110"/>
          </a:xfrm>
        </p:spPr>
        <p:txBody>
          <a:bodyPr>
            <a:normAutofit/>
          </a:bodyPr>
          <a:lstStyle/>
          <a:p>
            <a:r>
              <a:rPr lang="en-US" sz="2400" dirty="0">
                <a:solidFill>
                  <a:schemeClr val="bg1"/>
                </a:solidFill>
              </a:rPr>
              <a:t>Interprofessional education involves educators and learners from 2 or more disciplines who jointly create and foster a collaborative learning environment (</a:t>
            </a:r>
            <a:r>
              <a:rPr lang="en-US" sz="2400" dirty="0" err="1">
                <a:solidFill>
                  <a:schemeClr val="bg1"/>
                </a:solidFill>
              </a:rPr>
              <a:t>Buring</a:t>
            </a:r>
            <a:r>
              <a:rPr lang="en-US" sz="2400" dirty="0">
                <a:solidFill>
                  <a:schemeClr val="bg1"/>
                </a:solidFill>
              </a:rPr>
              <a:t> et al)</a:t>
            </a:r>
          </a:p>
          <a:p>
            <a:endParaRPr lang="en-US" dirty="0">
              <a:solidFill>
                <a:schemeClr val="bg1"/>
              </a:solidFill>
            </a:endParaRPr>
          </a:p>
        </p:txBody>
      </p:sp>
      <p:pic>
        <p:nvPicPr>
          <p:cNvPr id="10" name="Content Placeholder 9" descr="A group of people sitting around a table with papers on it&#10;&#10;Description automatically generated with medium confidence">
            <a:extLst>
              <a:ext uri="{FF2B5EF4-FFF2-40B4-BE49-F238E27FC236}">
                <a16:creationId xmlns:a16="http://schemas.microsoft.com/office/drawing/2014/main" id="{ABEC228D-988C-34E2-B6D1-F074CD2D3E98}"/>
              </a:ext>
            </a:extLst>
          </p:cNvPr>
          <p:cNvPicPr>
            <a:picLocks noGrp="1" noChangeAspect="1"/>
          </p:cNvPicPr>
          <p:nvPr>
            <p:ph sz="quarter" idx="4294967295"/>
          </p:nvPr>
        </p:nvPicPr>
        <p:blipFill>
          <a:blip r:embed="rId3"/>
          <a:stretch>
            <a:fillRect/>
          </a:stretch>
        </p:blipFill>
        <p:spPr>
          <a:xfrm>
            <a:off x="6096001" y="1976133"/>
            <a:ext cx="5143500" cy="2893218"/>
          </a:xfrm>
          <a:prstGeom prst="rect">
            <a:avLst/>
          </a:prstGeom>
        </p:spPr>
      </p:pic>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1"/>
          </p:nvPr>
        </p:nvSpPr>
        <p:spPr>
          <a:xfrm>
            <a:off x="5295899" y="6182876"/>
            <a:ext cx="4598633" cy="365125"/>
          </a:xfrm>
        </p:spPr>
        <p:txBody>
          <a:bodyPr>
            <a:normAutofit/>
          </a:bodyPr>
          <a:lstStyle/>
          <a:p>
            <a:pPr>
              <a:lnSpc>
                <a:spcPct val="90000"/>
              </a:lnSpc>
              <a:spcAft>
                <a:spcPts val="600"/>
              </a:spcAft>
            </a:pPr>
            <a:endParaRPr lang="en-US" dirty="0">
              <a:solidFill>
                <a:schemeClr val="tx1">
                  <a:lumMod val="65000"/>
                  <a:lumOff val="35000"/>
                </a:schemeClr>
              </a:solidFill>
            </a:endParaRPr>
          </a:p>
        </p:txBody>
      </p:sp>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a:xfrm>
            <a:off x="10556161" y="6182876"/>
            <a:ext cx="683339" cy="365125"/>
          </a:xfrm>
        </p:spPr>
        <p:txBody>
          <a:bodyPr>
            <a:normAutofit/>
          </a:bodyPr>
          <a:lstStyle/>
          <a:p>
            <a:pPr>
              <a:spcAft>
                <a:spcPts val="600"/>
              </a:spcAft>
            </a:pPr>
            <a:fld id="{F603CDE5-C1D8-4EDD-870F-A498BAFA520F}" type="slidenum">
              <a:rPr lang="en-US">
                <a:solidFill>
                  <a:schemeClr val="tx1">
                    <a:lumMod val="65000"/>
                    <a:lumOff val="35000"/>
                  </a:schemeClr>
                </a:solidFill>
              </a:rPr>
              <a:pPr>
                <a:spcAft>
                  <a:spcPts val="600"/>
                </a:spcAft>
              </a:pPr>
              <a:t>5</a:t>
            </a:fld>
            <a:endParaRPr lang="en-US">
              <a:solidFill>
                <a:schemeClr val="tx1">
                  <a:lumMod val="65000"/>
                  <a:lumOff val="35000"/>
                </a:schemeClr>
              </a:solidFill>
            </a:endParaRPr>
          </a:p>
        </p:txBody>
      </p:sp>
      <p:sp>
        <p:nvSpPr>
          <p:cNvPr id="21" name="Isosceles Triangle 2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3700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a:xfrm>
            <a:off x="5536734" y="609600"/>
            <a:ext cx="3737268" cy="1320800"/>
          </a:xfrm>
        </p:spPr>
        <p:txBody>
          <a:bodyPr>
            <a:normAutofit/>
          </a:bodyPr>
          <a:lstStyle/>
          <a:p>
            <a:pPr>
              <a:lnSpc>
                <a:spcPct val="90000"/>
              </a:lnSpc>
            </a:pPr>
            <a:r>
              <a:rPr lang="en-US" sz="2800"/>
              <a:t>What is Interprofessional Education (IPE)?</a:t>
            </a:r>
          </a:p>
        </p:txBody>
      </p:sp>
      <p:sp>
        <p:nvSpPr>
          <p:cNvPr id="7" name="Content Placeholder 6">
            <a:extLst>
              <a:ext uri="{FF2B5EF4-FFF2-40B4-BE49-F238E27FC236}">
                <a16:creationId xmlns:a16="http://schemas.microsoft.com/office/drawing/2014/main" id="{4EFDB7DC-EB7D-4A17-9E8F-AE24D745A5A9}"/>
              </a:ext>
            </a:extLst>
          </p:cNvPr>
          <p:cNvSpPr>
            <a:spLocks noGrp="1"/>
          </p:cNvSpPr>
          <p:nvPr>
            <p:ph sz="quarter" idx="4294967295"/>
          </p:nvPr>
        </p:nvSpPr>
        <p:spPr>
          <a:xfrm>
            <a:off x="5209563" y="2160589"/>
            <a:ext cx="4064439" cy="3880773"/>
          </a:xfrm>
        </p:spPr>
        <p:txBody>
          <a:bodyPr>
            <a:normAutofit/>
          </a:bodyPr>
          <a:lstStyle/>
          <a:p>
            <a:r>
              <a:rPr lang="en-US" sz="2400" dirty="0"/>
              <a:t>When healthcare professionals learn together, learn from each other, and/or learn about each other’s role in order to facilitate collaboration (</a:t>
            </a:r>
            <a:r>
              <a:rPr lang="en-US" sz="2400" dirty="0" err="1"/>
              <a:t>Mcpherson</a:t>
            </a:r>
            <a:r>
              <a:rPr lang="en-US" sz="2400" dirty="0"/>
              <a:t>, Headrick and Moss)</a:t>
            </a:r>
          </a:p>
          <a:p>
            <a:endParaRPr lang="en-US" dirty="0"/>
          </a:p>
        </p:txBody>
      </p:sp>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1"/>
          </p:nvPr>
        </p:nvSpPr>
        <p:spPr>
          <a:xfrm>
            <a:off x="5209563" y="6041362"/>
            <a:ext cx="2332140" cy="365125"/>
          </a:xfrm>
        </p:spPr>
        <p:txBody>
          <a:bodyPr>
            <a:normAutofit/>
          </a:bodyPr>
          <a:lstStyle/>
          <a:p>
            <a:pPr>
              <a:lnSpc>
                <a:spcPct val="90000"/>
              </a:lnSpc>
              <a:spcAft>
                <a:spcPts val="600"/>
              </a:spcAft>
            </a:pPr>
            <a:endParaRPr lang="en-US" sz="600" dirty="0"/>
          </a:p>
        </p:txBody>
      </p:sp>
      <p:pic>
        <p:nvPicPr>
          <p:cNvPr id="10" name="Content Placeholder 9" descr="A group of people sitting around a table&#10;&#10;Description automatically generated">
            <a:extLst>
              <a:ext uri="{FF2B5EF4-FFF2-40B4-BE49-F238E27FC236}">
                <a16:creationId xmlns:a16="http://schemas.microsoft.com/office/drawing/2014/main" id="{C536D975-AD25-4693-F167-D5D563968615}"/>
              </a:ext>
            </a:extLst>
          </p:cNvPr>
          <p:cNvPicPr>
            <a:picLocks noGrp="1" noChangeAspect="1"/>
          </p:cNvPicPr>
          <p:nvPr>
            <p:ph idx="1"/>
          </p:nvPr>
        </p:nvPicPr>
        <p:blipFill rotWithShape="1">
          <a:blip r:embed="rId3"/>
          <a:srcRect l="25190" r="1581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a:xfrm>
            <a:off x="8841996" y="6041362"/>
            <a:ext cx="432006" cy="365125"/>
          </a:xfrm>
        </p:spPr>
        <p:txBody>
          <a:bodyPr>
            <a:normAutofit/>
          </a:bodyPr>
          <a:lstStyle/>
          <a:p>
            <a:pPr>
              <a:spcAft>
                <a:spcPts val="600"/>
              </a:spcAft>
            </a:pPr>
            <a:fld id="{F603CDE5-C1D8-4EDD-870F-A498BAFA520F}" type="slidenum">
              <a:rPr lang="en-US" smtClean="0"/>
              <a:pPr>
                <a:spcAft>
                  <a:spcPts val="600"/>
                </a:spcAft>
              </a:pPr>
              <a:t>6</a:t>
            </a:fld>
            <a:endParaRPr lang="en-US"/>
          </a:p>
        </p:txBody>
      </p:sp>
    </p:spTree>
    <p:extLst>
      <p:ext uri="{BB962C8B-B14F-4D97-AF65-F5344CB8AC3E}">
        <p14:creationId xmlns:p14="http://schemas.microsoft.com/office/powerpoint/2010/main" val="135421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A person standing in front of a group of women sitting at a table&#10;&#10;Description automatically generated with medium confidence">
            <a:extLst>
              <a:ext uri="{FF2B5EF4-FFF2-40B4-BE49-F238E27FC236}">
                <a16:creationId xmlns:a16="http://schemas.microsoft.com/office/drawing/2014/main" id="{B43B91F2-6914-1C23-202D-85A704D75B7D}"/>
              </a:ext>
            </a:extLst>
          </p:cNvPr>
          <p:cNvPicPr>
            <a:picLocks noGrp="1" noChangeAspect="1"/>
          </p:cNvPicPr>
          <p:nvPr>
            <p:ph sz="quarter" idx="4294967295"/>
          </p:nvPr>
        </p:nvPicPr>
        <p:blipFill rotWithShape="1">
          <a:blip r:embed="rId3"/>
          <a:srcRect l="24930" r="1009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a:xfrm>
            <a:off x="677333" y="609599"/>
            <a:ext cx="3851123" cy="1550989"/>
          </a:xfrm>
        </p:spPr>
        <p:txBody>
          <a:bodyPr>
            <a:noAutofit/>
          </a:bodyPr>
          <a:lstStyle/>
          <a:p>
            <a:pPr>
              <a:lnSpc>
                <a:spcPct val="90000"/>
              </a:lnSpc>
            </a:pPr>
            <a:r>
              <a:rPr lang="en-US" sz="3200" dirty="0"/>
              <a:t>What is Interprofessional Education (IPE)?</a:t>
            </a:r>
          </a:p>
        </p:txBody>
      </p:sp>
      <p:sp>
        <p:nvSpPr>
          <p:cNvPr id="9" name="Content Placeholder 8">
            <a:extLst>
              <a:ext uri="{FF2B5EF4-FFF2-40B4-BE49-F238E27FC236}">
                <a16:creationId xmlns:a16="http://schemas.microsoft.com/office/drawing/2014/main" id="{EED43A33-7585-3836-7BB4-3DC899EDB150}"/>
              </a:ext>
            </a:extLst>
          </p:cNvPr>
          <p:cNvSpPr>
            <a:spLocks noGrp="1"/>
          </p:cNvSpPr>
          <p:nvPr>
            <p:ph idx="1"/>
          </p:nvPr>
        </p:nvSpPr>
        <p:spPr>
          <a:xfrm>
            <a:off x="677334" y="2160589"/>
            <a:ext cx="3851122" cy="3880773"/>
          </a:xfrm>
        </p:spPr>
        <p:txBody>
          <a:bodyPr>
            <a:normAutofit/>
          </a:bodyPr>
          <a:lstStyle/>
          <a:p>
            <a:r>
              <a:rPr lang="en-US" sz="2400" dirty="0"/>
              <a:t>When students from two or more professions learn about, from, and with each other to enable effective collaboration and improve health outcomes (WHO)</a:t>
            </a:r>
          </a:p>
          <a:p>
            <a:endParaRPr lang="en-US" dirty="0"/>
          </a:p>
        </p:txBody>
      </p:sp>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 Commission on Accreditation for Health Informatics and Information Management Education 2022</a:t>
            </a:r>
          </a:p>
        </p:txBody>
      </p:sp>
      <p:cxnSp>
        <p:nvCxnSpPr>
          <p:cNvPr id="17" name="Straight Connector 1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a:xfrm>
            <a:off x="8590663" y="6041362"/>
            <a:ext cx="683339" cy="365125"/>
          </a:xfrm>
        </p:spPr>
        <p:txBody>
          <a:bodyPr>
            <a:normAutofit/>
          </a:bodyPr>
          <a:lstStyle/>
          <a:p>
            <a:pPr>
              <a:spcAft>
                <a:spcPts val="600"/>
              </a:spcAft>
            </a:pPr>
            <a:fld id="{F603CDE5-C1D8-4EDD-870F-A498BAFA520F}" type="slidenum">
              <a:rPr lang="en-US">
                <a:solidFill>
                  <a:srgbClr val="FFFFFF"/>
                </a:solidFill>
              </a:rPr>
              <a:pPr>
                <a:spcAft>
                  <a:spcPts val="600"/>
                </a:spcAft>
              </a:pPr>
              <a:t>7</a:t>
            </a:fld>
            <a:endParaRPr lang="en-US">
              <a:solidFill>
                <a:srgbClr val="FFFFFF"/>
              </a:solidFill>
            </a:endParaRPr>
          </a:p>
        </p:txBody>
      </p:sp>
      <p:sp>
        <p:nvSpPr>
          <p:cNvPr id="2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483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650005-3106-4B8E-A743-341BE06726F0}"/>
              </a:ext>
            </a:extLst>
          </p:cNvPr>
          <p:cNvSpPr>
            <a:spLocks noGrp="1"/>
          </p:cNvSpPr>
          <p:nvPr>
            <p:ph type="sldNum" sz="quarter" idx="12"/>
          </p:nvPr>
        </p:nvSpPr>
        <p:spPr/>
        <p:txBody>
          <a:bodyPr/>
          <a:lstStyle/>
          <a:p>
            <a:fld id="{F603CDE5-C1D8-4EDD-870F-A498BAFA520F}" type="slidenum">
              <a:rPr lang="en-US" smtClean="0"/>
              <a:pPr/>
              <a:t>8</a:t>
            </a:fld>
            <a:endParaRPr lang="en-US" dirty="0"/>
          </a:p>
        </p:txBody>
      </p:sp>
      <p:sp>
        <p:nvSpPr>
          <p:cNvPr id="3" name="Title 2">
            <a:extLst>
              <a:ext uri="{FF2B5EF4-FFF2-40B4-BE49-F238E27FC236}">
                <a16:creationId xmlns:a16="http://schemas.microsoft.com/office/drawing/2014/main" id="{CA08C312-F72B-4D58-8106-9F1F0F0EBFED}"/>
              </a:ext>
            </a:extLst>
          </p:cNvPr>
          <p:cNvSpPr>
            <a:spLocks noGrp="1"/>
          </p:cNvSpPr>
          <p:nvPr>
            <p:ph type="title"/>
          </p:nvPr>
        </p:nvSpPr>
        <p:spPr/>
        <p:txBody>
          <a:bodyPr>
            <a:normAutofit/>
          </a:bodyPr>
          <a:lstStyle/>
          <a:p>
            <a:r>
              <a:rPr lang="en-US" sz="4000" dirty="0"/>
              <a:t>What is Interprofessional Education (IPE)?</a:t>
            </a:r>
          </a:p>
        </p:txBody>
      </p:sp>
      <p:sp>
        <p:nvSpPr>
          <p:cNvPr id="5" name="Text Placeholder 4">
            <a:extLst>
              <a:ext uri="{FF2B5EF4-FFF2-40B4-BE49-F238E27FC236}">
                <a16:creationId xmlns:a16="http://schemas.microsoft.com/office/drawing/2014/main" id="{37EC8700-130D-AB8A-114A-CF23C9EC52E8}"/>
              </a:ext>
            </a:extLst>
          </p:cNvPr>
          <p:cNvSpPr>
            <a:spLocks noGrp="1"/>
          </p:cNvSpPr>
          <p:nvPr>
            <p:ph type="body" idx="1"/>
          </p:nvPr>
        </p:nvSpPr>
        <p:spPr/>
        <p:txBody>
          <a:bodyPr/>
          <a:lstStyle/>
          <a:p>
            <a:endParaRPr lang="en-US"/>
          </a:p>
        </p:txBody>
      </p:sp>
      <p:pic>
        <p:nvPicPr>
          <p:cNvPr id="10" name="Content Placeholder 9" descr="Text&#10;&#10;Description automatically generated">
            <a:extLst>
              <a:ext uri="{FF2B5EF4-FFF2-40B4-BE49-F238E27FC236}">
                <a16:creationId xmlns:a16="http://schemas.microsoft.com/office/drawing/2014/main" id="{81961C44-C97B-53E2-FA85-4CC66140B3B0}"/>
              </a:ext>
            </a:extLst>
          </p:cNvPr>
          <p:cNvPicPr>
            <a:picLocks noGrp="1" noChangeAspect="1"/>
          </p:cNvPicPr>
          <p:nvPr>
            <p:ph sz="half" idx="2"/>
          </p:nvPr>
        </p:nvPicPr>
        <p:blipFill>
          <a:blip r:embed="rId3"/>
          <a:stretch>
            <a:fillRect/>
          </a:stretch>
        </p:blipFill>
        <p:spPr>
          <a:xfrm>
            <a:off x="659718" y="2925763"/>
            <a:ext cx="5235351" cy="2935287"/>
          </a:xfrm>
        </p:spPr>
      </p:pic>
      <p:sp>
        <p:nvSpPr>
          <p:cNvPr id="9" name="Text Placeholder 8">
            <a:extLst>
              <a:ext uri="{FF2B5EF4-FFF2-40B4-BE49-F238E27FC236}">
                <a16:creationId xmlns:a16="http://schemas.microsoft.com/office/drawing/2014/main" id="{E04E97A5-00C2-51D9-29AD-6813EFF783E7}"/>
              </a:ext>
            </a:extLst>
          </p:cNvPr>
          <p:cNvSpPr>
            <a:spLocks noGrp="1"/>
          </p:cNvSpPr>
          <p:nvPr>
            <p:ph type="body" sz="quarter" idx="3"/>
          </p:nvPr>
        </p:nvSpPr>
        <p:spPr/>
        <p:txBody>
          <a:bodyPr/>
          <a:lstStyle/>
          <a:p>
            <a:endParaRPr lang="en-US"/>
          </a:p>
        </p:txBody>
      </p:sp>
      <p:sp>
        <p:nvSpPr>
          <p:cNvPr id="7" name="Content Placeholder 6">
            <a:extLst>
              <a:ext uri="{FF2B5EF4-FFF2-40B4-BE49-F238E27FC236}">
                <a16:creationId xmlns:a16="http://schemas.microsoft.com/office/drawing/2014/main" id="{4EFDB7DC-EB7D-4A17-9E8F-AE24D745A5A9}"/>
              </a:ext>
            </a:extLst>
          </p:cNvPr>
          <p:cNvSpPr>
            <a:spLocks noGrp="1"/>
          </p:cNvSpPr>
          <p:nvPr>
            <p:ph sz="quarter" idx="4"/>
          </p:nvPr>
        </p:nvSpPr>
        <p:spPr/>
        <p:txBody>
          <a:bodyPr>
            <a:normAutofit fontScale="85000" lnSpcReduction="10000"/>
          </a:bodyPr>
          <a:lstStyle/>
          <a:p>
            <a:r>
              <a:rPr lang="en-US" sz="3200" dirty="0">
                <a:solidFill>
                  <a:schemeClr val="tx1"/>
                </a:solidFill>
              </a:rPr>
              <a:t>The premise of IPE is that students from different health science backgrounds actively engage together early in their training to develop skills necessary to collaborate successfully (Anderson et al)</a:t>
            </a:r>
          </a:p>
          <a:p>
            <a:endParaRPr lang="en-US" dirty="0"/>
          </a:p>
        </p:txBody>
      </p:sp>
      <p:sp>
        <p:nvSpPr>
          <p:cNvPr id="8" name="Footer Placeholder 7">
            <a:extLst>
              <a:ext uri="{FF2B5EF4-FFF2-40B4-BE49-F238E27FC236}">
                <a16:creationId xmlns:a16="http://schemas.microsoft.com/office/drawing/2014/main" id="{CCB1FEB9-DC3B-4C3C-A8F5-1C55B0BC5B2E}"/>
              </a:ext>
            </a:extLst>
          </p:cNvPr>
          <p:cNvSpPr>
            <a:spLocks noGrp="1"/>
          </p:cNvSpPr>
          <p:nvPr>
            <p:ph type="ftr" sz="quarter" idx="13"/>
          </p:nvPr>
        </p:nvSpPr>
        <p:spPr/>
        <p:txBody>
          <a:bodyPr/>
          <a:lstStyle/>
          <a:p>
            <a:pPr algn="l"/>
            <a:endParaRPr lang="en-US" dirty="0">
              <a:solidFill>
                <a:srgbClr val="FEFDFE"/>
              </a:solidFill>
            </a:endParaRPr>
          </a:p>
        </p:txBody>
      </p:sp>
    </p:spTree>
    <p:extLst>
      <p:ext uri="{BB962C8B-B14F-4D97-AF65-F5344CB8AC3E}">
        <p14:creationId xmlns:p14="http://schemas.microsoft.com/office/powerpoint/2010/main" val="319264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DB3EE22-B698-1C41-C27D-D7FB6B086CF3}"/>
              </a:ext>
            </a:extLst>
          </p:cNvPr>
          <p:cNvSpPr>
            <a:spLocks noGrp="1"/>
          </p:cNvSpPr>
          <p:nvPr>
            <p:ph type="title"/>
          </p:nvPr>
        </p:nvSpPr>
        <p:spPr/>
        <p:txBody>
          <a:bodyPr>
            <a:normAutofit/>
          </a:bodyPr>
          <a:lstStyle/>
          <a:p>
            <a:r>
              <a:rPr lang="en-US" sz="4000" dirty="0"/>
              <a:t>Interchangeable terms used to describe IPE</a:t>
            </a:r>
          </a:p>
        </p:txBody>
      </p:sp>
      <p:pic>
        <p:nvPicPr>
          <p:cNvPr id="12" name="Content Placeholder 11">
            <a:extLst>
              <a:ext uri="{FF2B5EF4-FFF2-40B4-BE49-F238E27FC236}">
                <a16:creationId xmlns:a16="http://schemas.microsoft.com/office/drawing/2014/main" id="{E2525219-1310-5203-2FD0-3CFA6065615A}"/>
              </a:ext>
            </a:extLst>
          </p:cNvPr>
          <p:cNvPicPr>
            <a:picLocks noGrp="1" noChangeAspect="1"/>
          </p:cNvPicPr>
          <p:nvPr>
            <p:ph idx="1"/>
          </p:nvPr>
        </p:nvPicPr>
        <p:blipFill rotWithShape="1">
          <a:blip r:embed="rId3"/>
          <a:stretch/>
        </p:blipFill>
        <p:spPr>
          <a:xfrm>
            <a:off x="531416" y="1979613"/>
            <a:ext cx="5822155" cy="3881437"/>
          </a:xfrm>
          <a:noFill/>
        </p:spPr>
      </p:pic>
      <p:sp>
        <p:nvSpPr>
          <p:cNvPr id="3" name="Footer Placeholder 2">
            <a:extLst>
              <a:ext uri="{FF2B5EF4-FFF2-40B4-BE49-F238E27FC236}">
                <a16:creationId xmlns:a16="http://schemas.microsoft.com/office/drawing/2014/main" id="{3FA33190-30CD-4344-968B-260FD8390DEB}"/>
              </a:ext>
            </a:extLst>
          </p:cNvPr>
          <p:cNvSpPr>
            <a:spLocks noGrp="1"/>
          </p:cNvSpPr>
          <p:nvPr>
            <p:ph type="ftr" sz="quarter" idx="11"/>
          </p:nvPr>
        </p:nvSpPr>
        <p:spPr/>
        <p:txBody>
          <a:bodyPr anchor="ctr">
            <a:normAutofit/>
          </a:bodyPr>
          <a:lstStyle/>
          <a:p>
            <a:pPr>
              <a:spcAft>
                <a:spcPts val="600"/>
              </a:spcAft>
            </a:pPr>
            <a:r>
              <a:rPr lang="en-US">
                <a:solidFill>
                  <a:srgbClr val="FEFDFE"/>
                </a:solidFill>
              </a:rPr>
              <a:t>© Commission on Accreditation for Health Informatics and Information Management Education 2022</a:t>
            </a:r>
          </a:p>
        </p:txBody>
      </p:sp>
      <p:sp>
        <p:nvSpPr>
          <p:cNvPr id="2" name="Slide Number Placeholder 1">
            <a:extLst>
              <a:ext uri="{FF2B5EF4-FFF2-40B4-BE49-F238E27FC236}">
                <a16:creationId xmlns:a16="http://schemas.microsoft.com/office/drawing/2014/main" id="{03564C5C-66B7-4CF5-9527-9E401CAAF3CA}"/>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9</a:t>
            </a:fld>
            <a:endParaRPr lang="en-US"/>
          </a:p>
        </p:txBody>
      </p:sp>
      <p:sp>
        <p:nvSpPr>
          <p:cNvPr id="7" name="Text Placeholder 6">
            <a:extLst>
              <a:ext uri="{FF2B5EF4-FFF2-40B4-BE49-F238E27FC236}">
                <a16:creationId xmlns:a16="http://schemas.microsoft.com/office/drawing/2014/main" id="{0135805A-EDB5-4672-BAA9-1EC122C5F187}"/>
              </a:ext>
            </a:extLst>
          </p:cNvPr>
          <p:cNvSpPr>
            <a:spLocks noGrp="1"/>
          </p:cNvSpPr>
          <p:nvPr>
            <p:ph type="body" idx="4294967295"/>
          </p:nvPr>
        </p:nvSpPr>
        <p:spPr>
          <a:xfrm>
            <a:off x="0" y="2160588"/>
            <a:ext cx="4184650" cy="576262"/>
          </a:xfrm>
        </p:spPr>
        <p:txBody>
          <a:bodyPr anchor="b">
            <a:normAutofit/>
          </a:bodyPr>
          <a:lstStyle/>
          <a:p>
            <a:r>
              <a:rPr lang="en-US" dirty="0"/>
              <a:t>  </a:t>
            </a:r>
          </a:p>
        </p:txBody>
      </p:sp>
      <p:sp>
        <p:nvSpPr>
          <p:cNvPr id="24" name="Text Placeholder 5">
            <a:extLst>
              <a:ext uri="{FF2B5EF4-FFF2-40B4-BE49-F238E27FC236}">
                <a16:creationId xmlns:a16="http://schemas.microsoft.com/office/drawing/2014/main" id="{9956D8A4-2686-0696-0C17-9B0E56DFBDEE}"/>
              </a:ext>
            </a:extLst>
          </p:cNvPr>
          <p:cNvSpPr>
            <a:spLocks noGrp="1"/>
          </p:cNvSpPr>
          <p:nvPr>
            <p:ph type="body" sz="quarter" idx="4294967295"/>
          </p:nvPr>
        </p:nvSpPr>
        <p:spPr>
          <a:xfrm>
            <a:off x="7104063" y="1857376"/>
            <a:ext cx="5087937" cy="4243388"/>
          </a:xfrm>
        </p:spPr>
        <p:txBody>
          <a:bodyPr/>
          <a:lstStyle/>
          <a:p>
            <a:r>
              <a:rPr lang="en-US" sz="2400" dirty="0"/>
              <a:t>Shared learning</a:t>
            </a:r>
          </a:p>
          <a:p>
            <a:r>
              <a:rPr lang="en-US" sz="2400" dirty="0" err="1"/>
              <a:t>Multiprofessional</a:t>
            </a:r>
            <a:r>
              <a:rPr lang="en-US" sz="2400" dirty="0"/>
              <a:t> education</a:t>
            </a:r>
          </a:p>
          <a:p>
            <a:r>
              <a:rPr lang="en-US" sz="2400" dirty="0"/>
              <a:t>Interprofessional training</a:t>
            </a:r>
          </a:p>
          <a:p>
            <a:r>
              <a:rPr lang="en-US" sz="2400" dirty="0"/>
              <a:t>Multidisciplinary education</a:t>
            </a:r>
          </a:p>
          <a:p>
            <a:endParaRPr lang="en-US" dirty="0"/>
          </a:p>
        </p:txBody>
      </p:sp>
      <p:sp>
        <p:nvSpPr>
          <p:cNvPr id="8" name="Content Placeholder 7">
            <a:extLst>
              <a:ext uri="{FF2B5EF4-FFF2-40B4-BE49-F238E27FC236}">
                <a16:creationId xmlns:a16="http://schemas.microsoft.com/office/drawing/2014/main" id="{E4FA42A6-189E-4668-8984-9A1FEA96314A}"/>
              </a:ext>
            </a:extLst>
          </p:cNvPr>
          <p:cNvSpPr>
            <a:spLocks noGrp="1"/>
          </p:cNvSpPr>
          <p:nvPr>
            <p:ph sz="quarter" idx="4294967295"/>
          </p:nvPr>
        </p:nvSpPr>
        <p:spPr>
          <a:xfrm>
            <a:off x="6799263" y="2222500"/>
            <a:ext cx="5392737" cy="3638550"/>
          </a:xfrm>
        </p:spPr>
        <p:txBody>
          <a:bodyPr anchor="t">
            <a:normAutofit/>
          </a:bodyPr>
          <a:lstStyle/>
          <a:p>
            <a:pPr marL="0" indent="0">
              <a:buNone/>
            </a:pPr>
            <a:endParaRPr lang="en-US"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11871417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1162</TotalTime>
  <Words>3503</Words>
  <Application>Microsoft Office PowerPoint</Application>
  <PresentationFormat>Widescreen</PresentationFormat>
  <Paragraphs>219</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Gill Sans MT</vt:lpstr>
      <vt:lpstr>Times New Roman</vt:lpstr>
      <vt:lpstr>Trebuchet MS</vt:lpstr>
      <vt:lpstr>Wingdings</vt:lpstr>
      <vt:lpstr>Wingdings 3</vt:lpstr>
      <vt:lpstr>Facet</vt:lpstr>
      <vt:lpstr>Course Sharing: </vt:lpstr>
      <vt:lpstr>PowerPoint Presentation</vt:lpstr>
      <vt:lpstr>PowerPoint Presentation</vt:lpstr>
      <vt:lpstr>Objectives</vt:lpstr>
      <vt:lpstr>What is Interprofessional Education (IPE)</vt:lpstr>
      <vt:lpstr>What is Interprofessional Education (IPE)?</vt:lpstr>
      <vt:lpstr>What is Interprofessional Education (IPE)?</vt:lpstr>
      <vt:lpstr>What is Interprofessional Education (IPE)?</vt:lpstr>
      <vt:lpstr>Interchangeable terms used to describe IPE</vt:lpstr>
      <vt:lpstr>Benefits of IPE</vt:lpstr>
      <vt:lpstr>Benefits of IPE</vt:lpstr>
      <vt:lpstr>Barriers to IPE</vt:lpstr>
      <vt:lpstr>Many Flavors of IPE Implementation</vt:lpstr>
      <vt:lpstr>University of Louisiana at Lafayette</vt:lpstr>
      <vt:lpstr>University of Louisiana at Lafayette</vt:lpstr>
      <vt:lpstr>University of Louisiana at Lafayette</vt:lpstr>
      <vt:lpstr>IPE in the College of Nursing and Health Sciences</vt:lpstr>
      <vt:lpstr>Steps in Developing IPE Courses/Activities</vt:lpstr>
      <vt:lpstr>Ghosts of IPE Past, Present and Future in the CONHS</vt:lpstr>
      <vt:lpstr>Current IPE Opportunities </vt:lpstr>
      <vt:lpstr>Future IPE Activities</vt:lpstr>
      <vt:lpstr>References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Reem Barakzai</dc:creator>
  <cp:lastModifiedBy>Sissy195411@outlook.com</cp:lastModifiedBy>
  <cp:revision>44</cp:revision>
  <dcterms:created xsi:type="dcterms:W3CDTF">2022-03-10T15:44:43Z</dcterms:created>
  <dcterms:modified xsi:type="dcterms:W3CDTF">2023-02-18T02:21:13Z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2023-01-01T23:19:47Z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ceab462d-fcbb-441c-a05e-e5db580563e3</vt:lpwstr>
  </property>
  <property fmtid="{D5CDD505-2E9C-101B-9397-08002B2CF9AE}" pid="8" name="MSIP_Label_638202f9-8d41-4950-b014-f183e397b746_ContentBits">
    <vt:lpwstr>0</vt:lpwstr>
  </property>
</Properties>
</file>