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15" r:id="rId5"/>
    <p:sldMasterId id="2147493527" r:id="rId6"/>
  </p:sldMasterIdLst>
  <p:notesMasterIdLst>
    <p:notesMasterId r:id="rId28"/>
  </p:notesMasterIdLst>
  <p:sldIdLst>
    <p:sldId id="310" r:id="rId7"/>
    <p:sldId id="312" r:id="rId8"/>
    <p:sldId id="262" r:id="rId9"/>
    <p:sldId id="259" r:id="rId10"/>
    <p:sldId id="309" r:id="rId11"/>
    <p:sldId id="301" r:id="rId12"/>
    <p:sldId id="258" r:id="rId13"/>
    <p:sldId id="261" r:id="rId14"/>
    <p:sldId id="266" r:id="rId15"/>
    <p:sldId id="264" r:id="rId16"/>
    <p:sldId id="294" r:id="rId17"/>
    <p:sldId id="304" r:id="rId18"/>
    <p:sldId id="256" r:id="rId19"/>
    <p:sldId id="300" r:id="rId20"/>
    <p:sldId id="317" r:id="rId21"/>
    <p:sldId id="307" r:id="rId22"/>
    <p:sldId id="316" r:id="rId23"/>
    <p:sldId id="305" r:id="rId24"/>
    <p:sldId id="313" r:id="rId25"/>
    <p:sldId id="311" r:id="rId26"/>
    <p:sldId id="295" r:id="rId2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86034" autoAdjust="0"/>
  </p:normalViewPr>
  <p:slideViewPr>
    <p:cSldViewPr snapToGrid="0" snapToObjects="1">
      <p:cViewPr varScale="1">
        <p:scale>
          <a:sx n="76" d="100"/>
          <a:sy n="76" d="100"/>
        </p:scale>
        <p:origin x="976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suemailprod-my.sharepoint.com/personal/tgaeddert_ksu_edu/Documents/NEW/Schedule%20Info/Enrollment%20Data/Transfer%20Gen-Ed%20data%20Updated%20Fall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suemailprod-my.sharepoint.com/personal/tgaeddert_ksu_edu/Documents/NEW/Schedule%20Info/Enrollment%20Data/Transfer%20Gen-Ed%20data%20Updated%20Fall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61278216430267E-2"/>
          <c:y val="1.1667117428353562E-2"/>
          <c:w val="0.95050481597546244"/>
          <c:h val="0.85543144416517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Summary!$B$3:$N$3</c:f>
              <c:numCache>
                <c:formatCode>General</c:formatCode>
                <c:ptCount val="13"/>
                <c:pt idx="0">
                  <c:v>40</c:v>
                </c:pt>
                <c:pt idx="1">
                  <c:v>53</c:v>
                </c:pt>
                <c:pt idx="2">
                  <c:v>38</c:v>
                </c:pt>
                <c:pt idx="3">
                  <c:v>38</c:v>
                </c:pt>
                <c:pt idx="4">
                  <c:v>4</c:v>
                </c:pt>
                <c:pt idx="5">
                  <c:v>5</c:v>
                </c:pt>
                <c:pt idx="6">
                  <c:v>12</c:v>
                </c:pt>
                <c:pt idx="7">
                  <c:v>5</c:v>
                </c:pt>
                <c:pt idx="8">
                  <c:v>1</c:v>
                </c:pt>
                <c:pt idx="9">
                  <c:v>9</c:v>
                </c:pt>
                <c:pt idx="10">
                  <c:v>33</c:v>
                </c:pt>
                <c:pt idx="11">
                  <c:v>18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C-4620-93F5-E393BC6C3CD0}"/>
            </c:ext>
          </c:extLst>
        </c:ser>
        <c:ser>
          <c:idx val="1"/>
          <c:order val="1"/>
          <c:tx>
            <c:strRef>
              <c:f>Summary!$A$4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Summary!$B$4:$N$4</c:f>
              <c:numCache>
                <c:formatCode>General</c:formatCode>
                <c:ptCount val="13"/>
                <c:pt idx="0">
                  <c:v>61</c:v>
                </c:pt>
                <c:pt idx="1">
                  <c:v>94</c:v>
                </c:pt>
                <c:pt idx="2">
                  <c:v>62</c:v>
                </c:pt>
                <c:pt idx="3">
                  <c:v>70</c:v>
                </c:pt>
                <c:pt idx="4">
                  <c:v>2</c:v>
                </c:pt>
                <c:pt idx="5">
                  <c:v>10</c:v>
                </c:pt>
                <c:pt idx="6">
                  <c:v>15</c:v>
                </c:pt>
                <c:pt idx="7">
                  <c:v>17</c:v>
                </c:pt>
                <c:pt idx="8">
                  <c:v>3</c:v>
                </c:pt>
                <c:pt idx="9">
                  <c:v>17</c:v>
                </c:pt>
                <c:pt idx="10">
                  <c:v>58</c:v>
                </c:pt>
                <c:pt idx="11">
                  <c:v>20</c:v>
                </c:pt>
                <c:pt idx="1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C-4620-93F5-E393BC6C3CD0}"/>
            </c:ext>
          </c:extLst>
        </c:ser>
        <c:ser>
          <c:idx val="2"/>
          <c:order val="2"/>
          <c:tx>
            <c:strRef>
              <c:f>Summary!$A$5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Summary!$B$5:$N$5</c:f>
              <c:numCache>
                <c:formatCode>General</c:formatCode>
                <c:ptCount val="13"/>
                <c:pt idx="0">
                  <c:v>54</c:v>
                </c:pt>
                <c:pt idx="1">
                  <c:v>71</c:v>
                </c:pt>
                <c:pt idx="2">
                  <c:v>49</c:v>
                </c:pt>
                <c:pt idx="3">
                  <c:v>62</c:v>
                </c:pt>
                <c:pt idx="4">
                  <c:v>2</c:v>
                </c:pt>
                <c:pt idx="5">
                  <c:v>6</c:v>
                </c:pt>
                <c:pt idx="6">
                  <c:v>13</c:v>
                </c:pt>
                <c:pt idx="7">
                  <c:v>6</c:v>
                </c:pt>
                <c:pt idx="8">
                  <c:v>0</c:v>
                </c:pt>
                <c:pt idx="9">
                  <c:v>7</c:v>
                </c:pt>
                <c:pt idx="10">
                  <c:v>42</c:v>
                </c:pt>
                <c:pt idx="11">
                  <c:v>20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C-4620-93F5-E393BC6C3CD0}"/>
            </c:ext>
          </c:extLst>
        </c:ser>
        <c:ser>
          <c:idx val="3"/>
          <c:order val="3"/>
          <c:tx>
            <c:strRef>
              <c:f>Summary!$A$6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Summary!$B$6:$N$6</c:f>
              <c:numCache>
                <c:formatCode>General</c:formatCode>
                <c:ptCount val="13"/>
                <c:pt idx="0">
                  <c:v>71</c:v>
                </c:pt>
                <c:pt idx="1">
                  <c:v>101</c:v>
                </c:pt>
                <c:pt idx="2">
                  <c:v>74</c:v>
                </c:pt>
                <c:pt idx="3">
                  <c:v>81</c:v>
                </c:pt>
                <c:pt idx="4">
                  <c:v>3</c:v>
                </c:pt>
                <c:pt idx="5">
                  <c:v>12</c:v>
                </c:pt>
                <c:pt idx="6">
                  <c:v>23</c:v>
                </c:pt>
                <c:pt idx="7">
                  <c:v>12</c:v>
                </c:pt>
                <c:pt idx="8">
                  <c:v>3</c:v>
                </c:pt>
                <c:pt idx="9">
                  <c:v>12</c:v>
                </c:pt>
                <c:pt idx="10">
                  <c:v>63</c:v>
                </c:pt>
                <c:pt idx="11">
                  <c:v>30</c:v>
                </c:pt>
                <c:pt idx="1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C-4620-93F5-E393BC6C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492320"/>
        <c:axId val="541498224"/>
      </c:barChart>
      <c:catAx>
        <c:axId val="5414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98224"/>
        <c:crosses val="autoZero"/>
        <c:auto val="1"/>
        <c:lblAlgn val="ctr"/>
        <c:lblOffset val="100"/>
        <c:noMultiLvlLbl val="0"/>
      </c:catAx>
      <c:valAx>
        <c:axId val="54149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</a:t>
            </a:r>
            <a:r>
              <a:rPr lang="en-US" baseline="0"/>
              <a:t> for Transfer Courses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Summary!$B$3:$N$3</c:f>
              <c:numCache>
                <c:formatCode>General</c:formatCode>
                <c:ptCount val="13"/>
                <c:pt idx="0">
                  <c:v>40</c:v>
                </c:pt>
                <c:pt idx="1">
                  <c:v>53</c:v>
                </c:pt>
                <c:pt idx="2">
                  <c:v>38</c:v>
                </c:pt>
                <c:pt idx="3">
                  <c:v>38</c:v>
                </c:pt>
                <c:pt idx="4">
                  <c:v>4</c:v>
                </c:pt>
                <c:pt idx="5">
                  <c:v>5</c:v>
                </c:pt>
                <c:pt idx="6">
                  <c:v>12</c:v>
                </c:pt>
                <c:pt idx="7">
                  <c:v>5</c:v>
                </c:pt>
                <c:pt idx="8">
                  <c:v>1</c:v>
                </c:pt>
                <c:pt idx="9">
                  <c:v>9</c:v>
                </c:pt>
                <c:pt idx="10">
                  <c:v>33</c:v>
                </c:pt>
                <c:pt idx="11">
                  <c:v>18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C-4620-93F5-E393BC6C3CD0}"/>
            </c:ext>
          </c:extLst>
        </c:ser>
        <c:ser>
          <c:idx val="1"/>
          <c:order val="1"/>
          <c:tx>
            <c:strRef>
              <c:f>Summary!$A$4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Summary!$B$4:$N$4</c:f>
              <c:numCache>
                <c:formatCode>General</c:formatCode>
                <c:ptCount val="13"/>
                <c:pt idx="0">
                  <c:v>61</c:v>
                </c:pt>
                <c:pt idx="1">
                  <c:v>94</c:v>
                </c:pt>
                <c:pt idx="2">
                  <c:v>62</c:v>
                </c:pt>
                <c:pt idx="3">
                  <c:v>70</c:v>
                </c:pt>
                <c:pt idx="4">
                  <c:v>2</c:v>
                </c:pt>
                <c:pt idx="5">
                  <c:v>10</c:v>
                </c:pt>
                <c:pt idx="6">
                  <c:v>15</c:v>
                </c:pt>
                <c:pt idx="7">
                  <c:v>17</c:v>
                </c:pt>
                <c:pt idx="8">
                  <c:v>3</c:v>
                </c:pt>
                <c:pt idx="9">
                  <c:v>17</c:v>
                </c:pt>
                <c:pt idx="10">
                  <c:v>58</c:v>
                </c:pt>
                <c:pt idx="11">
                  <c:v>20</c:v>
                </c:pt>
                <c:pt idx="1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C-4620-93F5-E393BC6C3CD0}"/>
            </c:ext>
          </c:extLst>
        </c:ser>
        <c:ser>
          <c:idx val="2"/>
          <c:order val="2"/>
          <c:tx>
            <c:strRef>
              <c:f>Summary!$A$5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Summary!$B$5:$N$5</c:f>
              <c:numCache>
                <c:formatCode>General</c:formatCode>
                <c:ptCount val="13"/>
                <c:pt idx="0">
                  <c:v>54</c:v>
                </c:pt>
                <c:pt idx="1">
                  <c:v>71</c:v>
                </c:pt>
                <c:pt idx="2">
                  <c:v>49</c:v>
                </c:pt>
                <c:pt idx="3">
                  <c:v>62</c:v>
                </c:pt>
                <c:pt idx="4">
                  <c:v>2</c:v>
                </c:pt>
                <c:pt idx="5">
                  <c:v>6</c:v>
                </c:pt>
                <c:pt idx="6">
                  <c:v>13</c:v>
                </c:pt>
                <c:pt idx="7">
                  <c:v>6</c:v>
                </c:pt>
                <c:pt idx="8">
                  <c:v>0</c:v>
                </c:pt>
                <c:pt idx="9">
                  <c:v>7</c:v>
                </c:pt>
                <c:pt idx="10">
                  <c:v>42</c:v>
                </c:pt>
                <c:pt idx="11">
                  <c:v>20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C-4620-93F5-E393BC6C3CD0}"/>
            </c:ext>
          </c:extLst>
        </c:ser>
        <c:ser>
          <c:idx val="3"/>
          <c:order val="3"/>
          <c:tx>
            <c:strRef>
              <c:f>Summary!$A$6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Summary!$B$2:$N$2</c:f>
              <c:strCache>
                <c:ptCount val="13"/>
                <c:pt idx="0">
                  <c:v>COMM
106</c:v>
                </c:pt>
                <c:pt idx="1">
                  <c:v>ENGL 
100</c:v>
                </c:pt>
                <c:pt idx="2">
                  <c:v>ENGL
200</c:v>
                </c:pt>
                <c:pt idx="3">
                  <c:v>MATH 
100</c:v>
                </c:pt>
                <c:pt idx="4">
                  <c:v>MATH 
205</c:v>
                </c:pt>
                <c:pt idx="5">
                  <c:v>MATH 
220</c:v>
                </c:pt>
                <c:pt idx="6">
                  <c:v>BIOL 
198</c:v>
                </c:pt>
                <c:pt idx="7">
                  <c:v>PHYS 113/
213</c:v>
                </c:pt>
                <c:pt idx="8">
                  <c:v>GEOL 
100</c:v>
                </c:pt>
                <c:pt idx="9">
                  <c:v>CHM 110/
210</c:v>
                </c:pt>
                <c:pt idx="10">
                  <c:v>PSYCH 
110</c:v>
                </c:pt>
                <c:pt idx="11">
                  <c:v>SOCIO 
211</c:v>
                </c:pt>
                <c:pt idx="12">
                  <c:v>ECON 110/
120</c:v>
                </c:pt>
              </c:strCache>
            </c:strRef>
          </c:cat>
          <c:val>
            <c:numRef>
              <c:f>Summary!$B$6:$N$6</c:f>
              <c:numCache>
                <c:formatCode>General</c:formatCode>
                <c:ptCount val="13"/>
                <c:pt idx="0">
                  <c:v>71</c:v>
                </c:pt>
                <c:pt idx="1">
                  <c:v>101</c:v>
                </c:pt>
                <c:pt idx="2">
                  <c:v>74</c:v>
                </c:pt>
                <c:pt idx="3">
                  <c:v>81</c:v>
                </c:pt>
                <c:pt idx="4">
                  <c:v>3</c:v>
                </c:pt>
                <c:pt idx="5">
                  <c:v>12</c:v>
                </c:pt>
                <c:pt idx="6">
                  <c:v>23</c:v>
                </c:pt>
                <c:pt idx="7">
                  <c:v>12</c:v>
                </c:pt>
                <c:pt idx="8">
                  <c:v>3</c:v>
                </c:pt>
                <c:pt idx="9">
                  <c:v>12</c:v>
                </c:pt>
                <c:pt idx="10">
                  <c:v>63</c:v>
                </c:pt>
                <c:pt idx="11">
                  <c:v>30</c:v>
                </c:pt>
                <c:pt idx="1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C-4620-93F5-E393BC6C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492320"/>
        <c:axId val="541498224"/>
      </c:barChart>
      <c:catAx>
        <c:axId val="5414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98224"/>
        <c:crosses val="autoZero"/>
        <c:auto val="1"/>
        <c:lblAlgn val="ctr"/>
        <c:lblOffset val="100"/>
        <c:noMultiLvlLbl val="0"/>
      </c:catAx>
      <c:valAx>
        <c:axId val="54149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4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E9D3-565C-426B-A17A-9D9E7003777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271B6-559E-4BAD-B8B5-BB013017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concurrent credit – change around 2015-2016 with HLC guidance updates.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Reduce average student debt</a:t>
            </a:r>
          </a:p>
          <a:p>
            <a:r>
              <a:rPr lang="en-US" dirty="0"/>
              <a:t>918 SCHs = about 30 FTE fall/spring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0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271B6-559E-4BAD-B8B5-BB013017DC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993" y="1550591"/>
            <a:ext cx="7498079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192" y="2752280"/>
            <a:ext cx="658368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5715-B728-014D-870A-1F84FF3D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C817-4E3C-3E43-ABDC-3E97C8564D14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944B-E6C0-4B49-9884-33BAE225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A2D3-8E15-5449-B471-AB5BC31E267B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27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880"/>
            <a:ext cx="2057400" cy="4388644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82880"/>
            <a:ext cx="547116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E9FE-CE82-5945-8C12-145C87CD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80835-2EF5-444A-9B95-9E6732942619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8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BC20-67F4-9243-B263-11167924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E8448-A88E-AB46-9A66-F23B5FD57EB2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7EBE-3D90-A040-A930-BCC21C53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6DE8-E370-CE41-B1AF-6D852D04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390B-674D-D84A-8D8C-4EDA7BBD0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6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5D826-DDB8-D24E-A84F-4467C202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E1852-93B0-1946-A33E-7F18731D88E2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4CCA-174A-3744-8C6E-A9DBF9F5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DC80-B586-3042-8549-42FC550D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1D09-E2E8-7442-AC2A-C17B561AC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26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FCCE-3C5A-614F-A602-EB991E25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843F1-E09E-B542-AB96-0B7E36679D62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1562-1A7A-3543-AB21-C73AB5D1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4326-FD0D-AC44-9A85-FC045F1D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D229-A6E0-1C4B-BC37-3197B08B8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80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851C-65AE-3945-B4A4-5C6CBFF4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57D90-1EDC-9249-913E-90E6B08BBB25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E22F4-F371-9C4B-B108-979D62B6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DE5FD-9DDF-3349-B8BB-8B8EC66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EA69-1F00-A645-9A0D-A47750620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637ADE-912B-734C-A8CD-86C46C1A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72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73152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79" y="125537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803" y="73152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803" y="125537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B1F3CC-1B08-334B-B713-35390EA8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2E8AB-2B34-D84C-82A8-85702B3AA2F4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D32E90-BE10-4444-B774-07B30C10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877E1B-3927-6A41-A15B-CAEE6E7A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96CB-93B7-014E-847C-141759764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EA321B-18B6-7A43-A72C-5E49A9E5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D99CF7-CC34-6C47-8149-8ED08EB2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3704A-350A-754E-AE9C-DF2CDD6F9266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964ABC-BF4C-A448-A4B8-31514718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85D2B-0440-8842-BD95-E6B02ADF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DBB1-8D62-814E-8556-58D32545C9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E95A1E-349E-9548-8E92-7E8A37A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4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89C9F1-16AD-9C4F-8BF3-AB0A70D5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24966-E0DC-704E-B898-13BDFB90F73D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663ACA-88E8-7546-B7FD-CDEA8A63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1D6CB0-70C9-BB45-B929-33385492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59AE8-BD6F-0C46-A207-5E6713068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4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3008313" cy="527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415" y="731520"/>
            <a:ext cx="5111750" cy="37806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1537"/>
            <a:ext cx="3008313" cy="3220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153-9613-AA47-A7D4-114473C5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E6720-7A2E-2948-871E-3E72CB55A6FA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D1BCB-CA1E-1544-BCA5-14287C7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78F6-3507-9540-B2EC-5F9506C6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0543-ED1C-8347-B378-D5C6CDC9BA71}" type="slidenum">
              <a:rPr lang="en-US" altLang="en-US"/>
              <a:pPr/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2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914401"/>
            <a:ext cx="7637929" cy="3620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6B4C-4C48-944C-B298-ABCF9E83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0D50E-83AE-B944-BDDA-99DE69F8E0E5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42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380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1520"/>
            <a:ext cx="5486400" cy="28567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13186"/>
            <a:ext cx="5486400" cy="4250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E325AE-F0E8-3341-970A-FB5B18F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020AA-D055-E84B-804C-1D6315DE4DAD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0830B-8BD9-9B49-AC9D-1AA4478E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43D2D-9BF6-2B41-ACCF-21DB937E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2602-62F0-F143-8054-55F6804BD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3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874712"/>
            <a:ext cx="8229600" cy="3394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ED75-D61C-084A-83A2-D163F592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81C123-CB2B-F048-B263-9106CD039471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7CDA-1DB4-8D42-8893-703BAB5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ED9B-CD5F-8C48-B667-3FEB330B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2238-E2A9-3646-AE36-254516B2E6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7BA73-4DAF-5E4A-8534-9D964567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2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7693"/>
            <a:ext cx="1913351" cy="3868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7693"/>
            <a:ext cx="5598323" cy="3868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FF10-CAF0-1E47-A1F2-D858F49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AE6E5-B3C4-5A44-97F8-7B12003D20D5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F80A-262F-864D-A0AC-3538E56A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3A50-6A54-2848-9209-ACEB2201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0282-A637-A841-BAC6-6E5B2684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9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F0BA-E710-4EF1-A0E2-EBA1B4FB2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CCD9D-BAE6-480B-973D-37A7C591B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CA9B-70CB-4B15-B431-311B6273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1653-3239-461B-90EC-7F5D943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108DE-C469-4F1B-BB5D-B86994E2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8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FF3B-7B53-4470-B8E6-20E0538D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47DF-9E6A-46D4-84A7-D4C30379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8A789-5023-421A-89E6-EBC37430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B104D-CF57-4BD7-9A70-257F1658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150C-5A47-46CF-8205-FD391218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7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20D8-090D-4281-9DBC-4DAFCDD9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90905-F1C5-44E2-A913-AB4D1615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356C-6A55-483D-AC2C-5D2F6B65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1717B-3194-4ABE-ACE3-1E3ABE35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CA878-972B-4F86-9CBC-984D66F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6CFB-DCBB-415F-97A0-A4CE43A6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2340-4A20-4644-A813-EAC4BE5F7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06756-1645-4C2D-931D-51594FDC1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95760-BDBD-485D-BAE5-EF65BAC4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C58E2-0A6F-422A-AE21-B431CCC0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7CE56-E7BF-416A-AD4F-595B025C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0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E2DE-AE04-4827-A017-548ECF22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2EDD-2D7F-41B4-9717-1653C838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3B01C-7FCF-4031-BEDA-3B81394B3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1EA3A-A85C-4391-9475-798B705E5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E9C18-65A1-4200-8808-B00FC7798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AC6A4-322E-4DE4-9E78-F0B9ACA3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7493B-5442-4512-ADD4-36CB3A8A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2CB7F-EB39-41D6-B1C3-EE85559C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8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8141-E364-4D19-8DFB-EAD4CA8B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E715C-ABE6-4E6A-9B3B-10EDD337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853BC-7D3E-40AB-A264-5632A7EF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5571E-7522-41AA-997F-439F0BF7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5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9867-5DDB-41B8-BC32-67C44911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0B8B1-DEC1-4D41-ADC9-E73597C9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3174D-FF96-4E54-8AA7-1A70073C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879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87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B145-AFA3-5C4F-B88A-8FAECB1D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28EB4-8F1D-6846-BA2C-D35AC671F4A6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29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E5A0-7BAA-46C3-B410-5C91CBA0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A5C0-2D92-4FD5-B343-9E4F19D5E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BC563-D74C-40DB-8E58-3EBE86EC7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72177-06AB-4904-BC35-B788D9F3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E6F01-751D-4614-8302-48E83D7C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770A2-1928-4CAF-8626-DFAB1653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B79E-67C8-4235-A210-7830E46E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F617F-B9D8-4B66-8107-134F34413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A94CE-470E-44EF-A09A-C20BDFCF0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DCCD5-7E06-48E6-9377-49E6B82C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F7BE5-B09E-4AD9-AD0C-FCA86A54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69167-7ACE-4595-BED7-D5EDE4FD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69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2BDD-B96B-44A6-8AEB-CC227F21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1A1C7-6F96-4A2F-B9BF-1F2A4DD95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FD528-5043-4941-9D5C-1DAFC51A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97782-F0A5-4140-8391-B1AFFA60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68F1A-FC74-410F-B5E1-8232623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4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CECFB-5535-4E76-B6B0-88B289584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D6D64-4F4E-4D79-BE86-18931D27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07AB-E454-41F4-8A55-AC3BE5D6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283C-BE59-4AC4-B183-1FC3D48F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8F59D-93B2-402C-AE82-DEFC5A32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914400"/>
            <a:ext cx="3681608" cy="3648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5192" y="914400"/>
            <a:ext cx="3681608" cy="3648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752B7-9A8D-6E47-9BC1-D6EA622F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D07C1-FF4E-D846-9376-3498176A875E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151335"/>
            <a:ext cx="3657600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1631156"/>
            <a:ext cx="3657600" cy="296346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0516" y="1151335"/>
            <a:ext cx="3657600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0516" y="1631156"/>
            <a:ext cx="3657600" cy="296346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BA71A0-D91F-B24E-B680-5F0572C1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604C6-78EE-7D4F-B0E0-116142FE15FD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0E79BA-0006-9D41-8784-7BB3BB76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C6F3CE-014B-904D-AFF7-784249F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CDBC23-8B1B-A04E-B3C0-378D638B8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2357AE-C63F-8A4F-A6F0-787E69E6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CB989-AF7E-504A-93B3-A534CF0AE147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F7C194-DDD3-D641-868F-C83B9216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3D7B5-DD9C-B541-881E-A19322A8AC40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692" y="204788"/>
            <a:ext cx="4503107" cy="438983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B58A-2B66-2545-930A-A272235D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39759-FBD6-4B49-A852-952CB14AA216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43" y="3485208"/>
            <a:ext cx="6136687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7443" y="205423"/>
            <a:ext cx="6136687" cy="3279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43" y="3922787"/>
            <a:ext cx="6136687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E1126B-F75F-2444-AED3-04FA000C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F2BD4-8A67-1A48-A8FA-BAE19BF4460C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048A5C-A751-9249-977B-6556232E82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5840" y="182880"/>
            <a:ext cx="763792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4C7208-DFEB-1340-9033-E90F7097E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5840" y="914401"/>
            <a:ext cx="7637929" cy="36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D980-0CFA-B54F-B2F7-82F6B47A4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466344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AE2FA84-FC98-6946-AE70-61FF329000AB}" type="datetimeFigureOut">
              <a:rPr lang="en-US" altLang="en-US"/>
              <a:pPr/>
              <a:t>2/10/2023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4" r:id="rId8"/>
    <p:sldLayoutId id="2147493511" r:id="rId9"/>
    <p:sldLayoutId id="2147493512" r:id="rId10"/>
    <p:sldLayoutId id="214749351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3581A9-911B-FD40-98B6-FA0387892E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78568A-2587-8742-839A-071B4E580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29EB8-F11E-DA46-B960-62BDA450A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D8DCDD0-5186-234A-8E91-AAC2CD221893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8A48-F085-6B43-96BB-92670148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8BBE-DF4D-8944-9C72-48CEA769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D67083-FF9E-A349-B938-AD7B1239A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7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6" r:id="rId1"/>
    <p:sldLayoutId id="2147493517" r:id="rId2"/>
    <p:sldLayoutId id="2147493518" r:id="rId3"/>
    <p:sldLayoutId id="2147493519" r:id="rId4"/>
    <p:sldLayoutId id="2147493520" r:id="rId5"/>
    <p:sldLayoutId id="2147493521" r:id="rId6"/>
    <p:sldLayoutId id="2147493522" r:id="rId7"/>
    <p:sldLayoutId id="2147493523" r:id="rId8"/>
    <p:sldLayoutId id="2147493524" r:id="rId9"/>
    <p:sldLayoutId id="2147493525" r:id="rId10"/>
    <p:sldLayoutId id="21474935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04840-FFC0-4AC5-BA43-9DB436B6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D44B5-24E7-403B-A244-1B0DBFB0D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84DB1-EC6A-4E2C-A0F3-8113FDBFA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148D-9748-43B8-8670-22BBCBA2F30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68574-5282-49E5-A92F-6DB0AC091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1BA2-756F-4F73-B0EA-60748E754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60C6-6F64-4DAB-A09F-1E380E1EA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0" r:id="rId3"/>
    <p:sldLayoutId id="2147493531" r:id="rId4"/>
    <p:sldLayoutId id="2147493532" r:id="rId5"/>
    <p:sldLayoutId id="2147493533" r:id="rId6"/>
    <p:sldLayoutId id="2147493534" r:id="rId7"/>
    <p:sldLayoutId id="2147493535" r:id="rId8"/>
    <p:sldLayoutId id="2147493536" r:id="rId9"/>
    <p:sldLayoutId id="2147493537" r:id="rId10"/>
    <p:sldLayoutId id="21474935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ina.k-state.edu/admissions/tuition-scholarships-financial-aid/documents/aviation-costs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162-012-9278-z" TargetMode="External"/><Relationship Id="rId7" Type="http://schemas.openxmlformats.org/officeDocument/2006/relationships/hyperlink" Target="https://doi-org.er.lib.k-state.edu/10.1007/s11162-021-09667-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-org.er.lib.k-state.edu/10.1177/1932202X211004901" TargetMode="External"/><Relationship Id="rId5" Type="http://schemas.openxmlformats.org/officeDocument/2006/relationships/hyperlink" Target="https://er.lib.k-state.edu/login?url=https://www.proquest.com/scholarly-journals/increasing-college-readiness-accelerated-learning/docview/2444987942/se-2?accountid=11789" TargetMode="External"/><Relationship Id="rId4" Type="http://schemas.openxmlformats.org/officeDocument/2006/relationships/hyperlink" Target="https://www.jstor.org/stable/2689181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gaeddert@k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3981-4442-7DEE-5A4E-33C9A6C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07" y="828831"/>
            <a:ext cx="7637929" cy="20737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Potential of Pathway Partnerships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 High Schools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ACC Presentation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>
                <a:solidFill>
                  <a:srgbClr val="7030A0"/>
                </a:solidFill>
              </a:rPr>
              <a:t>February 10, 2023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7D404-502D-D5B9-8960-E81A9F329C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5595" y="3546778"/>
            <a:ext cx="6418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Dr. Terri Gaeddert, Associate Dean for Academics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Kansas State University Salina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College of Technology and Aviation</a:t>
            </a:r>
          </a:p>
        </p:txBody>
      </p:sp>
    </p:spTree>
    <p:extLst>
      <p:ext uri="{BB962C8B-B14F-4D97-AF65-F5344CB8AC3E}">
        <p14:creationId xmlns:p14="http://schemas.microsoft.com/office/powerpoint/2010/main" val="428683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13D75DA0-1B22-3B4A-931E-86799E10792B}"/>
              </a:ext>
            </a:extLst>
          </p:cNvPr>
          <p:cNvSpPr/>
          <p:nvPr/>
        </p:nvSpPr>
        <p:spPr>
          <a:xfrm>
            <a:off x="6293224" y="4255995"/>
            <a:ext cx="2850776" cy="53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049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3D0A1C-1ED2-4D2C-BAF6-E22FB4E8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12" y="68094"/>
            <a:ext cx="8178800" cy="42272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3600" b="1" dirty="0">
                <a:ea typeface="+mj-ea"/>
                <a:cs typeface="+mj-cs"/>
              </a:rPr>
              <a:t>High School Initiative: PolyCATS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9279A1-CAB1-4AB0-B9CF-194F51A6D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173" y="788575"/>
            <a:ext cx="6148880" cy="356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DE144-FC4B-4BD4-A5D5-6A023B898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47" y="1354632"/>
            <a:ext cx="2634403" cy="30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25123-ED1B-07B0-7C80-D6FC0870C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75" y="318782"/>
            <a:ext cx="8824449" cy="4336852"/>
          </a:xfrm>
        </p:spPr>
      </p:pic>
    </p:spTree>
    <p:extLst>
      <p:ext uri="{BB962C8B-B14F-4D97-AF65-F5344CB8AC3E}">
        <p14:creationId xmlns:p14="http://schemas.microsoft.com/office/powerpoint/2010/main" val="140237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D4D0-2510-714B-ACE5-A069B72AA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993" y="849086"/>
            <a:ext cx="7498079" cy="2710543"/>
          </a:xfrm>
        </p:spPr>
        <p:txBody>
          <a:bodyPr/>
          <a:lstStyle/>
          <a:p>
            <a:r>
              <a:rPr lang="en-US" sz="4400" dirty="0"/>
              <a:t>Numbers At-a-Glance</a:t>
            </a:r>
            <a:br>
              <a:rPr lang="en-US" sz="4400" dirty="0"/>
            </a:br>
            <a:r>
              <a:rPr lang="en-US" sz="4400" dirty="0"/>
              <a:t>High School Initiative</a:t>
            </a:r>
          </a:p>
        </p:txBody>
      </p:sp>
    </p:spTree>
    <p:extLst>
      <p:ext uri="{BB962C8B-B14F-4D97-AF65-F5344CB8AC3E}">
        <p14:creationId xmlns:p14="http://schemas.microsoft.com/office/powerpoint/2010/main" val="270118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9B3D-A110-13B8-3609-C655038F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692672" cy="457200"/>
          </a:xfrm>
        </p:spPr>
        <p:txBody>
          <a:bodyPr/>
          <a:lstStyle/>
          <a:p>
            <a:r>
              <a:rPr lang="en-US" dirty="0"/>
              <a:t>PolyCATS Headcount – Fall 2022 – By Classification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9204F-8713-7021-9086-658EB21D6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558" y="568310"/>
            <a:ext cx="3525488" cy="4006880"/>
          </a:xfr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67A4F71-3854-D09F-CDBA-6C510C688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3342" y="695113"/>
            <a:ext cx="3796046" cy="375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7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9EC11-BAF5-68BB-8CD2-CF10F4D75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1" y="562063"/>
            <a:ext cx="5863905" cy="44545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3D0A1C-1ED2-4D2C-BAF6-E22FB4E8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56" y="68094"/>
            <a:ext cx="8298543" cy="42272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3600" b="1" dirty="0">
                <a:ea typeface="+mj-ea"/>
                <a:cs typeface="+mj-cs"/>
              </a:rPr>
              <a:t>High School Initiative: PolyCATS </a:t>
            </a:r>
            <a:r>
              <a:rPr lang="en-US" sz="3600" b="1" dirty="0">
                <a:highlight>
                  <a:srgbClr val="FFFF00"/>
                </a:highlight>
                <a:ea typeface="+mj-ea"/>
                <a:cs typeface="+mj-cs"/>
              </a:rPr>
              <a:t>2022-2023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1B44B-0256-4FDC-B2CF-CFE0DA12F16E}"/>
              </a:ext>
            </a:extLst>
          </p:cNvPr>
          <p:cNvSpPr txBox="1"/>
          <p:nvPr/>
        </p:nvSpPr>
        <p:spPr>
          <a:xfrm>
            <a:off x="6803571" y="789852"/>
            <a:ext cx="234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239 (95+144) students enrolled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918 credit hours generated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5A7A67F2-FFD8-4A16-841C-55C083987FEA}"/>
              </a:ext>
            </a:extLst>
          </p:cNvPr>
          <p:cNvSpPr/>
          <p:nvPr/>
        </p:nvSpPr>
        <p:spPr>
          <a:xfrm>
            <a:off x="6676959" y="2290518"/>
            <a:ext cx="2340429" cy="229091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$156,060 </a:t>
            </a:r>
            <a:r>
              <a:rPr lang="en-US" sz="1400" dirty="0"/>
              <a:t>Savings in Tuition for fall and spring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9755B97E-DE0E-4465-A1D2-6B2129FABE8C}"/>
              </a:ext>
            </a:extLst>
          </p:cNvPr>
          <p:cNvSpPr/>
          <p:nvPr/>
        </p:nvSpPr>
        <p:spPr>
          <a:xfrm>
            <a:off x="1502289" y="904818"/>
            <a:ext cx="2497688" cy="230832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Goal: Reduce average student debt by 50%</a:t>
            </a:r>
          </a:p>
        </p:txBody>
      </p:sp>
    </p:spTree>
    <p:extLst>
      <p:ext uri="{BB962C8B-B14F-4D97-AF65-F5344CB8AC3E}">
        <p14:creationId xmlns:p14="http://schemas.microsoft.com/office/powerpoint/2010/main" val="24505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3981-4442-7DEE-5A4E-33C9A6C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897" y="167780"/>
            <a:ext cx="7643209" cy="1109025"/>
          </a:xfrm>
        </p:spPr>
        <p:txBody>
          <a:bodyPr/>
          <a:lstStyle/>
          <a:p>
            <a:pPr algn="ctr"/>
            <a:r>
              <a:rPr lang="en-US" dirty="0"/>
              <a:t>Headcounts by High School </a:t>
            </a:r>
            <a:br>
              <a:rPr lang="en-US" dirty="0"/>
            </a:br>
            <a:r>
              <a:rPr lang="en-US" dirty="0"/>
              <a:t>Fall 21 &amp; Fall 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CEB09-6398-7A75-4243-22F49E14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5" y="1277281"/>
            <a:ext cx="4319891" cy="3273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B7BB0-5878-C646-ABA2-F8558A5CD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172" y="1276805"/>
            <a:ext cx="4093828" cy="32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3236F-0D62-DCBD-3939-87EC6F48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1" y="1214752"/>
            <a:ext cx="3566035" cy="3928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5891D-476F-784A-58C4-BCCBCFB08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955" y="1214753"/>
            <a:ext cx="3928748" cy="3928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A3981-4442-7DEE-5A4E-33C9A6C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Headcounts by Enrollment Type Fall 21 &amp; Fall 22</a:t>
            </a:r>
          </a:p>
        </p:txBody>
      </p:sp>
    </p:spTree>
    <p:extLst>
      <p:ext uri="{BB962C8B-B14F-4D97-AF65-F5344CB8AC3E}">
        <p14:creationId xmlns:p14="http://schemas.microsoft.com/office/powerpoint/2010/main" val="77185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D6EAB567-43D9-DC40-9DB7-70803FD12BA7}"/>
              </a:ext>
            </a:extLst>
          </p:cNvPr>
          <p:cNvSpPr/>
          <p:nvPr/>
        </p:nvSpPr>
        <p:spPr>
          <a:xfrm>
            <a:off x="5888812" y="1028700"/>
            <a:ext cx="3255188" cy="42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1D8E820-42C8-8044-9953-AFEE3C7399EF}"/>
              </a:ext>
            </a:extLst>
          </p:cNvPr>
          <p:cNvSpPr/>
          <p:nvPr/>
        </p:nvSpPr>
        <p:spPr>
          <a:xfrm>
            <a:off x="5888811" y="1607271"/>
            <a:ext cx="3255189" cy="42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C75108F1-9196-8C46-8D78-DAB55A8FDF60}"/>
              </a:ext>
            </a:extLst>
          </p:cNvPr>
          <p:cNvSpPr/>
          <p:nvPr/>
        </p:nvSpPr>
        <p:spPr>
          <a:xfrm>
            <a:off x="5888810" y="2171465"/>
            <a:ext cx="3255189" cy="42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F83F76F1-9DEA-D64E-873A-A12B3EED9771}"/>
              </a:ext>
            </a:extLst>
          </p:cNvPr>
          <p:cNvSpPr/>
          <p:nvPr/>
        </p:nvSpPr>
        <p:spPr>
          <a:xfrm>
            <a:off x="5888810" y="2735660"/>
            <a:ext cx="3255190" cy="43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DA12C7B3-F922-C648-9793-F5943E77EE0E}"/>
              </a:ext>
            </a:extLst>
          </p:cNvPr>
          <p:cNvSpPr/>
          <p:nvPr/>
        </p:nvSpPr>
        <p:spPr>
          <a:xfrm>
            <a:off x="5888809" y="3314230"/>
            <a:ext cx="3255191" cy="42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FAC652BA-FF58-654E-BE14-1EA47344AE31}"/>
              </a:ext>
            </a:extLst>
          </p:cNvPr>
          <p:cNvSpPr/>
          <p:nvPr/>
        </p:nvSpPr>
        <p:spPr>
          <a:xfrm>
            <a:off x="5888809" y="3878425"/>
            <a:ext cx="3255191" cy="42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3A8F5011-F8F0-AE46-B7C5-63FDABB15191}"/>
              </a:ext>
            </a:extLst>
          </p:cNvPr>
          <p:cNvSpPr/>
          <p:nvPr/>
        </p:nvSpPr>
        <p:spPr>
          <a:xfrm>
            <a:off x="5888809" y="4473087"/>
            <a:ext cx="3255191" cy="422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D5179-4AC1-D2A7-BF7E-34BCC70B4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966" y="103585"/>
            <a:ext cx="7408069" cy="49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7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3981-4442-7DEE-5A4E-33C9A6C3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211C-7686-29D6-FEFA-A701B29E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773466"/>
            <a:ext cx="7637929" cy="3620022"/>
          </a:xfrm>
        </p:spPr>
        <p:txBody>
          <a:bodyPr/>
          <a:lstStyle/>
          <a:p>
            <a:r>
              <a:rPr lang="en-US" dirty="0"/>
              <a:t>Data Analysis</a:t>
            </a:r>
          </a:p>
          <a:p>
            <a:r>
              <a:rPr lang="en-US" dirty="0"/>
              <a:t>Equity/Access</a:t>
            </a:r>
          </a:p>
          <a:p>
            <a:r>
              <a:rPr lang="en-US" dirty="0"/>
              <a:t>General Education “Passport”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D4285-4C33-6E0B-7FB9-9DC34E08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489541"/>
            <a:ext cx="5537573" cy="24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3981-4442-7DEE-5A4E-33C9A6C3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211C-7686-29D6-FEFA-A701B29E6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Changing landscape of higher education</a:t>
            </a:r>
          </a:p>
          <a:p>
            <a:r>
              <a:rPr lang="en-US" sz="2800" dirty="0"/>
              <a:t>Enrollment</a:t>
            </a:r>
          </a:p>
          <a:p>
            <a:r>
              <a:rPr lang="en-US" sz="2800" dirty="0"/>
              <a:t>Pathways/Pipelines</a:t>
            </a:r>
          </a:p>
          <a:p>
            <a:r>
              <a:rPr lang="en-US" sz="2800" dirty="0"/>
              <a:t>Marketing/Visibility</a:t>
            </a:r>
          </a:p>
          <a:p>
            <a:r>
              <a:rPr lang="en-US" sz="2800" dirty="0"/>
              <a:t>Cost of higher education</a:t>
            </a:r>
          </a:p>
          <a:p>
            <a:r>
              <a:rPr lang="en-US" sz="2800" dirty="0"/>
              <a:t>Workforce needs</a:t>
            </a:r>
          </a:p>
          <a:p>
            <a:r>
              <a:rPr lang="en-US" sz="2800" dirty="0"/>
              <a:t>Economic development (regional/state)</a:t>
            </a:r>
          </a:p>
          <a:p>
            <a:r>
              <a:rPr lang="en-US" sz="2800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3544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0F54-C9A8-23E5-D7DB-F881A5C0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further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93C5C-083C-0718-A848-304B8F95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756590"/>
          </a:xfrm>
        </p:spPr>
        <p:txBody>
          <a:bodyPr/>
          <a:lstStyle/>
          <a:p>
            <a:r>
              <a:rPr lang="en-US" sz="1400" dirty="0"/>
              <a:t>Williams, A. and Perry, A. (2020). </a:t>
            </a:r>
            <a:r>
              <a:rPr lang="en-US" sz="1400" i="1" dirty="0"/>
              <a:t>Prioritizing Equity in Dual Enrollment.</a:t>
            </a:r>
            <a:r>
              <a:rPr lang="en-US" sz="1400" dirty="0"/>
              <a:t> Policy brief. Education Commission of the States.</a:t>
            </a:r>
          </a:p>
          <a:p>
            <a:r>
              <a:rPr lang="en-US" sz="1400" b="0" i="0" dirty="0">
                <a:solidFill>
                  <a:srgbClr val="555555"/>
                </a:solidFill>
                <a:effectLst/>
              </a:rPr>
              <a:t>An, B. P. (2013). The Influence of Dual Enrollment on Academic Performance and College Readiness: Differences by Socioeconomic Status.</a:t>
            </a:r>
            <a:r>
              <a:rPr lang="en-US" sz="1400" i="1" dirty="0">
                <a:solidFill>
                  <a:srgbClr val="555555"/>
                </a:solidFill>
                <a:effectLst/>
              </a:rPr>
              <a:t> Research in Higher Education, 54</a:t>
            </a:r>
            <a:r>
              <a:rPr lang="en-US" sz="1400" b="0" i="0" dirty="0">
                <a:solidFill>
                  <a:srgbClr val="555555"/>
                </a:solidFill>
                <a:effectLst/>
              </a:rPr>
              <a:t>(4), 407-432. </a:t>
            </a:r>
            <a:r>
              <a:rPr lang="en-US" sz="1400" b="0" i="0" dirty="0">
                <a:solidFill>
                  <a:srgbClr val="555555"/>
                </a:solidFill>
                <a:effectLst/>
                <a:hlinkClick r:id="rId3"/>
              </a:rPr>
              <a:t>https://doi.org/10.1007/s11162-012-9278-z</a:t>
            </a:r>
            <a:endParaRPr lang="en-US" sz="1400" b="0" i="0" dirty="0">
              <a:solidFill>
                <a:srgbClr val="555555"/>
              </a:solidFill>
              <a:effectLst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</a:rPr>
              <a:t>Statement on Dual Enrollment. (2019). Bulletin of the American Association of University Professors (2010), 105, 59–60. </a:t>
            </a:r>
            <a:r>
              <a:rPr lang="en-US" sz="1400" b="0" i="0" dirty="0">
                <a:effectLst/>
                <a:hlinkClick r:id="rId4"/>
              </a:rPr>
              <a:t>https://www.jstor.org/stable/26891811</a:t>
            </a:r>
            <a:endParaRPr lang="en-US" sz="1400" dirty="0">
              <a:solidFill>
                <a:srgbClr val="555555"/>
              </a:solidFill>
            </a:endParaRPr>
          </a:p>
          <a:p>
            <a:r>
              <a:rPr lang="en-US" sz="1400" b="0" i="0" dirty="0">
                <a:solidFill>
                  <a:srgbClr val="555555"/>
                </a:solidFill>
                <a:effectLst/>
              </a:rPr>
              <a:t>Harrington, C., &amp; Rogalski, D. M. (2020). Increasing College-Readiness: Accelerated Learning Programs for High-School Students.</a:t>
            </a:r>
            <a:r>
              <a:rPr lang="en-US" sz="1400" b="0" i="1" dirty="0">
                <a:solidFill>
                  <a:srgbClr val="555555"/>
                </a:solidFill>
                <a:effectLst/>
              </a:rPr>
              <a:t> Journal of Developmental Education, 43</a:t>
            </a:r>
            <a:r>
              <a:rPr lang="en-US" sz="1400" b="0" i="0" dirty="0">
                <a:solidFill>
                  <a:srgbClr val="555555"/>
                </a:solidFill>
                <a:effectLst/>
              </a:rPr>
              <a:t>(3), 2-4,6-11.</a:t>
            </a:r>
            <a:br>
              <a:rPr lang="en-US" sz="1400" b="0" i="0" dirty="0">
                <a:solidFill>
                  <a:srgbClr val="555555"/>
                </a:solidFill>
                <a:effectLst/>
              </a:rPr>
            </a:br>
            <a:r>
              <a:rPr lang="en-US" sz="1400" b="0" i="0" dirty="0">
                <a:effectLst/>
                <a:hlinkClick r:id="rId5"/>
              </a:rPr>
              <a:t>https://er.lib.k-state.edu/login?url=https://www.proquest.com/scholarly-journals/increasing-college-readiness-accelerated-learning/docview/2444987942/se-2?accountid=11789</a:t>
            </a:r>
            <a:endParaRPr lang="en-US" sz="1400" b="1" dirty="0">
              <a:solidFill>
                <a:srgbClr val="757575"/>
              </a:solidFill>
            </a:endParaRPr>
          </a:p>
          <a:p>
            <a:r>
              <a:rPr lang="en-US" sz="1400" b="0" i="0" dirty="0">
                <a:solidFill>
                  <a:srgbClr val="595959"/>
                </a:solidFill>
                <a:effectLst/>
              </a:rPr>
              <a:t>Clayton, G. (2021). Advanced Placement and Concurrent Enrollment Substitution Effects. </a:t>
            </a:r>
            <a:r>
              <a:rPr lang="en-US" sz="1400" b="0" i="1" dirty="0">
                <a:solidFill>
                  <a:srgbClr val="595959"/>
                </a:solidFill>
                <a:effectLst/>
              </a:rPr>
              <a:t>Journal of Advanced Academics</a:t>
            </a:r>
            <a:r>
              <a:rPr lang="en-US" sz="1400" b="0" i="0" dirty="0">
                <a:solidFill>
                  <a:srgbClr val="595959"/>
                </a:solidFill>
                <a:effectLst/>
              </a:rPr>
              <a:t>, </a:t>
            </a:r>
            <a:r>
              <a:rPr lang="en-US" sz="1400" b="0" i="1" dirty="0">
                <a:solidFill>
                  <a:srgbClr val="595959"/>
                </a:solidFill>
                <a:effectLst/>
              </a:rPr>
              <a:t>32</a:t>
            </a:r>
            <a:r>
              <a:rPr lang="en-US" sz="1400" b="0" i="0" dirty="0">
                <a:solidFill>
                  <a:srgbClr val="595959"/>
                </a:solidFill>
                <a:effectLst/>
              </a:rPr>
              <a:t>(3), 380–396. </a:t>
            </a:r>
            <a:r>
              <a:rPr lang="en-US" sz="1400" b="0" i="0" dirty="0">
                <a:solidFill>
                  <a:srgbClr val="595959"/>
                </a:solidFill>
                <a:effectLst/>
                <a:hlinkClick r:id="rId6"/>
              </a:rPr>
              <a:t>https://doi-org.er.lib.k-state.edu/10.1177/1932202X211004901</a:t>
            </a:r>
            <a:endParaRPr lang="en-US" sz="1400" b="0" i="0" dirty="0">
              <a:solidFill>
                <a:srgbClr val="595959"/>
              </a:solidFill>
              <a:effectLst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</a:rPr>
              <a:t>Lee, J., Fernandez, F., Ro, H. K., &amp; Suh, H. (2022). Does Dual Enrollment Influence High School Graduation, College Enrollment, Choice, and Persistence? Research in Higher Education, 63(5), 825–848. </a:t>
            </a:r>
            <a:r>
              <a:rPr lang="en-US" sz="1400" b="0" i="0" dirty="0">
                <a:solidFill>
                  <a:srgbClr val="000000"/>
                </a:solidFill>
                <a:effectLst/>
                <a:hlinkClick r:id="rId7"/>
              </a:rPr>
              <a:t>https://doi-org.er.lib.k-state.edu/10.1007/s11162-021-09667-3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386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5124-83F8-589F-7FA4-74220CA3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51" y="1110047"/>
            <a:ext cx="3820099" cy="54864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54EE0-4F4B-6B68-AF27-D021C8D0C698}"/>
              </a:ext>
            </a:extLst>
          </p:cNvPr>
          <p:cNvSpPr txBox="1"/>
          <p:nvPr/>
        </p:nvSpPr>
        <p:spPr>
          <a:xfrm>
            <a:off x="1925273" y="2571225"/>
            <a:ext cx="59939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Dr. Terri Gaeddert, Associate Dean for Academics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Kansas State University Salina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College of Technology and Aviation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7030A0"/>
              </a:solidFill>
              <a:latin typeface="Century Gothic" panose="020B0502020202020204"/>
              <a:ea typeface="+mn-ea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entury Gothic" panose="020B0502020202020204"/>
                <a:ea typeface="+mn-ea"/>
                <a:hlinkClick r:id="rId2"/>
              </a:rPr>
              <a:t>tgaeddert@ksu.edu</a:t>
            </a:r>
            <a:r>
              <a:rPr lang="en-US" dirty="0">
                <a:solidFill>
                  <a:srgbClr val="7030A0"/>
                </a:solidFill>
                <a:latin typeface="Century Gothic" panose="020B0502020202020204"/>
                <a:ea typeface="+mn-ea"/>
              </a:rPr>
              <a:t> </a:t>
            </a:r>
            <a:endParaRPr lang="en-US" sz="1800" dirty="0">
              <a:solidFill>
                <a:srgbClr val="7030A0"/>
              </a:solidFill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94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928C-7A93-4F22-BC6A-9DE32119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for Transfer Courses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C14CA3-F225-4A0F-A101-9A302C17B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88600"/>
              </p:ext>
            </p:extLst>
          </p:nvPr>
        </p:nvGraphicFramePr>
        <p:xfrm>
          <a:off x="628650" y="19101"/>
          <a:ext cx="7886700" cy="510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501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928C-7A93-4F22-BC6A-9DE32119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Courses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C14CA3-F225-4A0F-A101-9A302C17BA13}"/>
              </a:ext>
            </a:extLst>
          </p:cNvPr>
          <p:cNvGraphicFramePr>
            <a:graphicFrameLocks/>
          </p:cNvGraphicFramePr>
          <p:nvPr/>
        </p:nvGraphicFramePr>
        <p:xfrm>
          <a:off x="527539" y="1035913"/>
          <a:ext cx="7607104" cy="393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4B2705-7489-4E70-8A7C-A2BE7513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590" y="443431"/>
            <a:ext cx="1196743" cy="1649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CBDE8-5E74-462C-9D2F-E5AF47215BA6}"/>
              </a:ext>
            </a:extLst>
          </p:cNvPr>
          <p:cNvSpPr txBox="1"/>
          <p:nvPr/>
        </p:nvSpPr>
        <p:spPr>
          <a:xfrm>
            <a:off x="3518571" y="1129838"/>
            <a:ext cx="311786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Total transfer courses in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fall 2021 = 506 courses.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Over $443,000 in tuition.</a:t>
            </a:r>
          </a:p>
        </p:txBody>
      </p:sp>
    </p:spTree>
    <p:extLst>
      <p:ext uri="{BB962C8B-B14F-4D97-AF65-F5344CB8AC3E}">
        <p14:creationId xmlns:p14="http://schemas.microsoft.com/office/powerpoint/2010/main" val="158337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3981-4442-7DEE-5A4E-33C9A6C3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RELATIONSHIPS, RELEVANCE,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211C-7686-29D6-FEFA-A701B29E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149" y="914401"/>
            <a:ext cx="1266739" cy="9479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7030A0"/>
                </a:solidFill>
              </a:rPr>
              <a:t>Policy Brief from Education Commission of the States encourages greater collaboration between K-12 and postsecondary education.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F0EE1-CAE9-151D-5647-9DCFDAC0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71" y="998290"/>
            <a:ext cx="6807095" cy="41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F052-3EA1-4ED2-9D40-273F0B40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dirty="0">
                <a:solidFill>
                  <a:srgbClr val="7030A0"/>
                </a:solidFill>
              </a:rPr>
              <a:t>A JOURNEY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157D8-E852-9CCD-E869-127415BD9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067" y="1944611"/>
            <a:ext cx="3125165" cy="22975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B1ECAC-4D81-9AAD-6D3F-C5DD7EB00594}"/>
              </a:ext>
            </a:extLst>
          </p:cNvPr>
          <p:cNvSpPr txBox="1"/>
          <p:nvPr/>
        </p:nvSpPr>
        <p:spPr>
          <a:xfrm>
            <a:off x="1053067" y="731520"/>
            <a:ext cx="786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 2018 – conversations around loss of headcount (changes in concurrent credit)</a:t>
            </a:r>
          </a:p>
          <a:p>
            <a:r>
              <a:rPr lang="en-US" dirty="0"/>
              <a:t>Fall 2019 – continued conversations regarding local industry needs</a:t>
            </a:r>
          </a:p>
          <a:p>
            <a:r>
              <a:rPr lang="en-US" dirty="0"/>
              <a:t>Spring 2020 – discussions with local school district personnel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98652-E8E4-DF53-1AA0-25CC2B2189D9}"/>
              </a:ext>
            </a:extLst>
          </p:cNvPr>
          <p:cNvSpPr txBox="1"/>
          <p:nvPr/>
        </p:nvSpPr>
        <p:spPr>
          <a:xfrm>
            <a:off x="4572000" y="1800738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Fall 2020 – planning in earnest</a:t>
            </a:r>
          </a:p>
          <a:p>
            <a:r>
              <a:rPr lang="en-US" dirty="0"/>
              <a:t>	*district approval of courses</a:t>
            </a:r>
          </a:p>
          <a:p>
            <a:r>
              <a:rPr lang="en-US" dirty="0"/>
              <a:t>	*create enrollment guides</a:t>
            </a:r>
          </a:p>
          <a:p>
            <a:r>
              <a:rPr lang="en-US" dirty="0"/>
              <a:t>	*subject level meetings with faculty</a:t>
            </a:r>
          </a:p>
          <a:p>
            <a:r>
              <a:rPr lang="en-US" dirty="0"/>
              <a:t>	*meetings with school counselors</a:t>
            </a:r>
          </a:p>
          <a:p>
            <a:r>
              <a:rPr lang="en-US" dirty="0"/>
              <a:t>Spring 2021 – marketing</a:t>
            </a:r>
          </a:p>
          <a:p>
            <a:r>
              <a:rPr lang="en-US" dirty="0"/>
              <a:t>	*meetings with parents</a:t>
            </a:r>
          </a:p>
          <a:p>
            <a:r>
              <a:rPr lang="en-US" dirty="0"/>
              <a:t>	*other marketing opportunities</a:t>
            </a:r>
          </a:p>
          <a:p>
            <a:r>
              <a:rPr lang="en-US" dirty="0"/>
              <a:t>Fall 2021 – first class of students</a:t>
            </a:r>
          </a:p>
        </p:txBody>
      </p:sp>
    </p:spTree>
    <p:extLst>
      <p:ext uri="{BB962C8B-B14F-4D97-AF65-F5344CB8AC3E}">
        <p14:creationId xmlns:p14="http://schemas.microsoft.com/office/powerpoint/2010/main" val="321523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49F1DD-D2DC-BB91-9052-58D079984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52" y="450013"/>
            <a:ext cx="8057873" cy="4565611"/>
          </a:xfrm>
        </p:spPr>
      </p:pic>
    </p:spTree>
    <p:extLst>
      <p:ext uri="{BB962C8B-B14F-4D97-AF65-F5344CB8AC3E}">
        <p14:creationId xmlns:p14="http://schemas.microsoft.com/office/powerpoint/2010/main" val="79338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F29BF-1E86-4838-A6FF-89D397A9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88" y="266236"/>
            <a:ext cx="6229625" cy="46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7475A650-153F-8349-8018-BA260A67A339}"/>
              </a:ext>
            </a:extLst>
          </p:cNvPr>
          <p:cNvSpPr/>
          <p:nvPr/>
        </p:nvSpPr>
        <p:spPr>
          <a:xfrm>
            <a:off x="6334933" y="1842247"/>
            <a:ext cx="2809068" cy="51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hlinkClick r:id="" action="ppaction://noaction"/>
            <a:extLst>
              <a:ext uri="{FF2B5EF4-FFF2-40B4-BE49-F238E27FC236}">
                <a16:creationId xmlns:a16="http://schemas.microsoft.com/office/drawing/2014/main" id="{C456EAC7-D700-5B42-BC42-375E2AE05CD2}"/>
              </a:ext>
            </a:extLst>
          </p:cNvPr>
          <p:cNvSpPr/>
          <p:nvPr/>
        </p:nvSpPr>
        <p:spPr>
          <a:xfrm>
            <a:off x="6334933" y="2575111"/>
            <a:ext cx="2809067" cy="59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891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-Vertical-Branding-Widescreen-July2020.potx" id="{6E30CCC1-CD18-E246-921F-40464F11EDB9}" vid="{B0978761-DC1E-D446-BB31-46A0316FB1E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_Widescreen_Template_Horiz_July2020.potx" id="{3459171C-7422-D447-8EC6-0D4BD2EA01CB}" vid="{0E0B95AE-4A22-BB4E-AFBE-94B43768EE5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77860A8CA7A4DA3F5CDB29CB434CB" ma:contentTypeVersion="11" ma:contentTypeDescription="Create a new document." ma:contentTypeScope="" ma:versionID="4ce72bb1c6489c03254113873a9efea2">
  <xsd:schema xmlns:xsd="http://www.w3.org/2001/XMLSchema" xmlns:xs="http://www.w3.org/2001/XMLSchema" xmlns:p="http://schemas.microsoft.com/office/2006/metadata/properties" xmlns:ns2="9dcec5a3-3eb0-4816-86ea-cffca7e73901" xmlns:ns3="4f61536a-0a4e-47f6-8a70-951989b502f8" targetNamespace="http://schemas.microsoft.com/office/2006/metadata/properties" ma:root="true" ma:fieldsID="4e4f65746698eadc2e46c0e940e10420" ns2:_="" ns3:_="">
    <xsd:import namespace="9dcec5a3-3eb0-4816-86ea-cffca7e73901"/>
    <xsd:import namespace="4f61536a-0a4e-47f6-8a70-951989b502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ec5a3-3eb0-4816-86ea-cffca7e73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536a-0a4e-47f6-8a70-951989b502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CEDD71-19CD-445C-B0F9-92093AAC8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ec5a3-3eb0-4816-86ea-cffca7e73901"/>
    <ds:schemaRef ds:uri="4f61536a-0a4e-47f6-8a70-951989b50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</TotalTime>
  <Words>620</Words>
  <Application>Microsoft Office PowerPoint</Application>
  <PresentationFormat>On-screen Show (16:9)</PresentationFormat>
  <Paragraphs>71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Lucida Sans</vt:lpstr>
      <vt:lpstr>Office Theme</vt:lpstr>
      <vt:lpstr>1_Office Theme</vt:lpstr>
      <vt:lpstr>2_Office Theme</vt:lpstr>
      <vt:lpstr>Potential of Pathway Partnerships  with High Schools ACC Presentation February 10, 2023</vt:lpstr>
      <vt:lpstr>WHY?</vt:lpstr>
      <vt:lpstr>Data for Transfer Courses</vt:lpstr>
      <vt:lpstr>Transfer Courses</vt:lpstr>
      <vt:lpstr>RELATIONSHIPS, RELEVANCE, RIGOR</vt:lpstr>
      <vt:lpstr>A JOURNEY</vt:lpstr>
      <vt:lpstr>PowerPoint Presentation</vt:lpstr>
      <vt:lpstr>PowerPoint Presentation</vt:lpstr>
      <vt:lpstr>PowerPoint Presentation</vt:lpstr>
      <vt:lpstr>PowerPoint Presentation</vt:lpstr>
      <vt:lpstr>High School Initiative: PolyCATS</vt:lpstr>
      <vt:lpstr>PowerPoint Presentation</vt:lpstr>
      <vt:lpstr>Numbers At-a-Glance High School Initiative</vt:lpstr>
      <vt:lpstr>PolyCATS Headcount – Fall 2022 – By Classification</vt:lpstr>
      <vt:lpstr>High School Initiative: PolyCATS 2022-2023</vt:lpstr>
      <vt:lpstr>Headcounts by High School  Fall 21 &amp; Fall 22</vt:lpstr>
      <vt:lpstr>Headcounts by Enrollment Type Fall 21 &amp; Fall 22</vt:lpstr>
      <vt:lpstr>PowerPoint Presentation</vt:lpstr>
      <vt:lpstr>What’s Next?</vt:lpstr>
      <vt:lpstr>References for further review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Wagoner</dc:creator>
  <cp:lastModifiedBy>Terri Gaeddert</cp:lastModifiedBy>
  <cp:revision>7</cp:revision>
  <dcterms:created xsi:type="dcterms:W3CDTF">2021-09-24T13:36:16Z</dcterms:created>
  <dcterms:modified xsi:type="dcterms:W3CDTF">2023-02-10T21:23:36Z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0x01010092077860A8CA7A4DA3F5CDB29CB434CB</vt:lpwstr>
  </property>
</Properties>
</file>