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9" r:id="rId1"/>
  </p:sldMasterIdLst>
  <p:notesMasterIdLst>
    <p:notesMasterId r:id="rId24"/>
  </p:notesMasterIdLst>
  <p:handoutMasterIdLst>
    <p:handoutMasterId r:id="rId25"/>
  </p:handoutMasterIdLst>
  <p:sldIdLst>
    <p:sldId id="375" r:id="rId2"/>
    <p:sldId id="343" r:id="rId3"/>
    <p:sldId id="389" r:id="rId4"/>
    <p:sldId id="390" r:id="rId5"/>
    <p:sldId id="376" r:id="rId6"/>
    <p:sldId id="377" r:id="rId7"/>
    <p:sldId id="378" r:id="rId8"/>
    <p:sldId id="379" r:id="rId9"/>
    <p:sldId id="380" r:id="rId10"/>
    <p:sldId id="381" r:id="rId11"/>
    <p:sldId id="382" r:id="rId12"/>
    <p:sldId id="383" r:id="rId13"/>
    <p:sldId id="384" r:id="rId14"/>
    <p:sldId id="385" r:id="rId15"/>
    <p:sldId id="386" r:id="rId16"/>
    <p:sldId id="393" r:id="rId17"/>
    <p:sldId id="391" r:id="rId18"/>
    <p:sldId id="392" r:id="rId19"/>
    <p:sldId id="394" r:id="rId20"/>
    <p:sldId id="395" r:id="rId21"/>
    <p:sldId id="387" r:id="rId22"/>
    <p:sldId id="38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452"/>
    <a:srgbClr val="9B825E"/>
    <a:srgbClr val="1C6294"/>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ABC8B-CEB6-4C92-9007-E2C8D45ED94E}" v="32" dt="2023-01-19T18:24:55.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02" autoAdjust="0"/>
  </p:normalViewPr>
  <p:slideViewPr>
    <p:cSldViewPr snapToGrid="0">
      <p:cViewPr varScale="1">
        <p:scale>
          <a:sx n="35" d="100"/>
          <a:sy n="35" d="100"/>
        </p:scale>
        <p:origin x="1632" y="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854A4-974D-4256-A2DA-4BF3FB99EB38}"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362539D0-C078-4FFD-8D51-D1B661DE54AE}">
      <dgm:prSet/>
      <dgm:spPr/>
      <dgm:t>
        <a:bodyPr/>
        <a:lstStyle/>
        <a:p>
          <a:pPr>
            <a:defRPr b="1"/>
          </a:pPr>
          <a:r>
            <a:rPr lang="en-US"/>
            <a:t>Academic portfolios focus on skills, reshape offerings, learning outcomes, and tuition structure</a:t>
          </a:r>
        </a:p>
      </dgm:t>
    </dgm:pt>
    <dgm:pt modelId="{44287593-E8D3-448C-8DB4-CFCC04EDCED9}" type="parTrans" cxnId="{BCB7D311-33C2-4893-B1B7-388A60797324}">
      <dgm:prSet/>
      <dgm:spPr/>
      <dgm:t>
        <a:bodyPr/>
        <a:lstStyle/>
        <a:p>
          <a:endParaRPr lang="en-US"/>
        </a:p>
      </dgm:t>
    </dgm:pt>
    <dgm:pt modelId="{69932050-9603-4530-8DF4-B7B835D931CF}" type="sibTrans" cxnId="{BCB7D311-33C2-4893-B1B7-388A60797324}">
      <dgm:prSet/>
      <dgm:spPr/>
      <dgm:t>
        <a:bodyPr/>
        <a:lstStyle/>
        <a:p>
          <a:endParaRPr lang="en-US"/>
        </a:p>
      </dgm:t>
    </dgm:pt>
    <dgm:pt modelId="{8DC973D8-4F46-476A-A265-5490647EA510}">
      <dgm:prSet/>
      <dgm:spPr/>
      <dgm:t>
        <a:bodyPr/>
        <a:lstStyle/>
        <a:p>
          <a:r>
            <a:rPr lang="en-US"/>
            <a:t>Preparing for a career may not necessarily entail a traditional four-year degree</a:t>
          </a:r>
        </a:p>
      </dgm:t>
    </dgm:pt>
    <dgm:pt modelId="{A62A2F46-3D98-429B-8552-DD57B9B5B40D}" type="parTrans" cxnId="{8629BA58-5286-4030-97A9-4E24B8EB89E6}">
      <dgm:prSet/>
      <dgm:spPr/>
      <dgm:t>
        <a:bodyPr/>
        <a:lstStyle/>
        <a:p>
          <a:endParaRPr lang="en-US"/>
        </a:p>
      </dgm:t>
    </dgm:pt>
    <dgm:pt modelId="{11F4DF61-E09D-4538-94E3-F023AB1E4FA0}" type="sibTrans" cxnId="{8629BA58-5286-4030-97A9-4E24B8EB89E6}">
      <dgm:prSet/>
      <dgm:spPr/>
      <dgm:t>
        <a:bodyPr/>
        <a:lstStyle/>
        <a:p>
          <a:endParaRPr lang="en-US"/>
        </a:p>
      </dgm:t>
    </dgm:pt>
    <dgm:pt modelId="{762B0BBB-18BE-400B-A20B-AFD053242B8F}">
      <dgm:prSet/>
      <dgm:spPr/>
      <dgm:t>
        <a:bodyPr/>
        <a:lstStyle/>
        <a:p>
          <a:r>
            <a:rPr lang="en-US"/>
            <a:t>Interest in non-degree and certificate credentials that support in-demand fields</a:t>
          </a:r>
        </a:p>
      </dgm:t>
    </dgm:pt>
    <dgm:pt modelId="{5D56C3E6-3D4C-4554-AFAE-98E1C78F401E}" type="parTrans" cxnId="{8F674E8F-DF34-49F3-B121-7CC5FF469335}">
      <dgm:prSet/>
      <dgm:spPr/>
      <dgm:t>
        <a:bodyPr/>
        <a:lstStyle/>
        <a:p>
          <a:endParaRPr lang="en-US"/>
        </a:p>
      </dgm:t>
    </dgm:pt>
    <dgm:pt modelId="{9271C89C-79BC-4947-88A8-004B251FD730}" type="sibTrans" cxnId="{8F674E8F-DF34-49F3-B121-7CC5FF469335}">
      <dgm:prSet/>
      <dgm:spPr/>
      <dgm:t>
        <a:bodyPr/>
        <a:lstStyle/>
        <a:p>
          <a:endParaRPr lang="en-US"/>
        </a:p>
      </dgm:t>
    </dgm:pt>
    <dgm:pt modelId="{F40F6D5E-4D84-489D-9097-C7D842CE45A8}">
      <dgm:prSet/>
      <dgm:spPr/>
      <dgm:t>
        <a:bodyPr/>
        <a:lstStyle/>
        <a:p>
          <a:pPr>
            <a:defRPr b="1"/>
          </a:pPr>
          <a:r>
            <a:rPr lang="en-US"/>
            <a:t>Enrollment strategies meet students where they are</a:t>
          </a:r>
        </a:p>
      </dgm:t>
    </dgm:pt>
    <dgm:pt modelId="{45CA71F1-0416-42F6-8B83-7FF977B087DC}" type="parTrans" cxnId="{76CDC429-D9F4-49E7-8082-5644B746BF55}">
      <dgm:prSet/>
      <dgm:spPr/>
      <dgm:t>
        <a:bodyPr/>
        <a:lstStyle/>
        <a:p>
          <a:endParaRPr lang="en-US"/>
        </a:p>
      </dgm:t>
    </dgm:pt>
    <dgm:pt modelId="{C09D2DC3-A20C-4695-80E3-CE19B76D5E03}" type="sibTrans" cxnId="{76CDC429-D9F4-49E7-8082-5644B746BF55}">
      <dgm:prSet/>
      <dgm:spPr/>
      <dgm:t>
        <a:bodyPr/>
        <a:lstStyle/>
        <a:p>
          <a:endParaRPr lang="en-US"/>
        </a:p>
      </dgm:t>
    </dgm:pt>
    <dgm:pt modelId="{543C0D2E-5E50-4DD9-93E2-3F6BC169B186}">
      <dgm:prSet/>
      <dgm:spPr/>
      <dgm:t>
        <a:bodyPr/>
        <a:lstStyle/>
        <a:p>
          <a:r>
            <a:rPr lang="en-US" dirty="0"/>
            <a:t>Universities must deliver a robust digital classroom experience; real-time admission and registration communications</a:t>
          </a:r>
        </a:p>
      </dgm:t>
    </dgm:pt>
    <dgm:pt modelId="{C6049338-CB37-4659-9EE8-8C6286BEDCC8}" type="parTrans" cxnId="{9A8A4689-DE4E-4DA6-8AC2-BCB89911B816}">
      <dgm:prSet/>
      <dgm:spPr/>
      <dgm:t>
        <a:bodyPr/>
        <a:lstStyle/>
        <a:p>
          <a:endParaRPr lang="en-US"/>
        </a:p>
      </dgm:t>
    </dgm:pt>
    <dgm:pt modelId="{548FE031-D7A8-4D9C-B1A3-977B6C0A8819}" type="sibTrans" cxnId="{9A8A4689-DE4E-4DA6-8AC2-BCB89911B816}">
      <dgm:prSet/>
      <dgm:spPr/>
      <dgm:t>
        <a:bodyPr/>
        <a:lstStyle/>
        <a:p>
          <a:endParaRPr lang="en-US"/>
        </a:p>
      </dgm:t>
    </dgm:pt>
    <dgm:pt modelId="{94497E9A-4C65-4E2E-AF7F-29C24001E45C}">
      <dgm:prSet/>
      <dgm:spPr/>
      <dgm:t>
        <a:bodyPr/>
        <a:lstStyle/>
        <a:p>
          <a:r>
            <a:rPr lang="en-US"/>
            <a:t>Universities must embrace a new sense of flexibility and transparency.</a:t>
          </a:r>
        </a:p>
      </dgm:t>
    </dgm:pt>
    <dgm:pt modelId="{815D0FAD-3555-481F-A401-3D51E09E8C66}" type="parTrans" cxnId="{857559EC-3D6E-4F39-AB6A-435EB79CD222}">
      <dgm:prSet/>
      <dgm:spPr/>
      <dgm:t>
        <a:bodyPr/>
        <a:lstStyle/>
        <a:p>
          <a:endParaRPr lang="en-US"/>
        </a:p>
      </dgm:t>
    </dgm:pt>
    <dgm:pt modelId="{A38D8C4D-574E-41E3-9211-DFE657751455}" type="sibTrans" cxnId="{857559EC-3D6E-4F39-AB6A-435EB79CD222}">
      <dgm:prSet/>
      <dgm:spPr/>
      <dgm:t>
        <a:bodyPr/>
        <a:lstStyle/>
        <a:p>
          <a:endParaRPr lang="en-US"/>
        </a:p>
      </dgm:t>
    </dgm:pt>
    <dgm:pt modelId="{DA0F95B9-DF3E-4F4D-8A72-0FF7D5EF5ADB}">
      <dgm:prSet/>
      <dgm:spPr/>
      <dgm:t>
        <a:bodyPr/>
        <a:lstStyle/>
        <a:p>
          <a:pPr>
            <a:defRPr b="1"/>
          </a:pPr>
          <a:r>
            <a:rPr lang="en-US" dirty="0"/>
            <a:t>Colleges and universities will look to creatively streamline existing costs and identify new revenue sources</a:t>
          </a:r>
        </a:p>
      </dgm:t>
    </dgm:pt>
    <dgm:pt modelId="{E8A055AD-E3EF-4998-B88A-FB14FB8D6052}" type="parTrans" cxnId="{4F00EEEE-8A96-42AD-B23A-EE79007F9395}">
      <dgm:prSet/>
      <dgm:spPr/>
      <dgm:t>
        <a:bodyPr/>
        <a:lstStyle/>
        <a:p>
          <a:endParaRPr lang="en-US"/>
        </a:p>
      </dgm:t>
    </dgm:pt>
    <dgm:pt modelId="{135DB77F-D7F5-4DE2-8D5D-62DAF215EFBB}" type="sibTrans" cxnId="{4F00EEEE-8A96-42AD-B23A-EE79007F9395}">
      <dgm:prSet/>
      <dgm:spPr/>
      <dgm:t>
        <a:bodyPr/>
        <a:lstStyle/>
        <a:p>
          <a:endParaRPr lang="en-US"/>
        </a:p>
      </dgm:t>
    </dgm:pt>
    <dgm:pt modelId="{594E6FF6-C16B-4E83-A1C7-A90263053233}">
      <dgm:prSet/>
      <dgm:spPr/>
      <dgm:t>
        <a:bodyPr/>
        <a:lstStyle/>
        <a:p>
          <a:pPr>
            <a:defRPr b="1"/>
          </a:pPr>
          <a:r>
            <a:rPr lang="en-US" dirty="0"/>
            <a:t>Certificate programs 				</a:t>
          </a:r>
        </a:p>
      </dgm:t>
    </dgm:pt>
    <dgm:pt modelId="{412BAE4F-0499-40D5-B69A-FE053CD409F5}" type="parTrans" cxnId="{5A5CDEE3-B318-46CA-ABF7-1CB4F3E2DCBB}">
      <dgm:prSet/>
      <dgm:spPr/>
      <dgm:t>
        <a:bodyPr/>
        <a:lstStyle/>
        <a:p>
          <a:endParaRPr lang="en-US"/>
        </a:p>
      </dgm:t>
    </dgm:pt>
    <dgm:pt modelId="{7762E3BC-8BBD-4755-8847-E9C7E5C55D6B}" type="sibTrans" cxnId="{5A5CDEE3-B318-46CA-ABF7-1CB4F3E2DCBB}">
      <dgm:prSet/>
      <dgm:spPr/>
      <dgm:t>
        <a:bodyPr/>
        <a:lstStyle/>
        <a:p>
          <a:endParaRPr lang="en-US"/>
        </a:p>
      </dgm:t>
    </dgm:pt>
    <dgm:pt modelId="{8EFD9E12-565E-4292-AE5C-E5D8BBFADCC4}" type="pres">
      <dgm:prSet presAssocID="{3E4854A4-974D-4256-A2DA-4BF3FB99EB38}" presName="diagram" presStyleCnt="0">
        <dgm:presLayoutVars>
          <dgm:chPref val="1"/>
          <dgm:dir/>
          <dgm:animOne val="branch"/>
          <dgm:animLvl val="lvl"/>
          <dgm:resizeHandles/>
        </dgm:presLayoutVars>
      </dgm:prSet>
      <dgm:spPr/>
    </dgm:pt>
    <dgm:pt modelId="{D5C5CB7F-6E66-4126-BE1D-8DD9025CA51C}" type="pres">
      <dgm:prSet presAssocID="{362539D0-C078-4FFD-8D51-D1B661DE54AE}" presName="root" presStyleCnt="0"/>
      <dgm:spPr/>
    </dgm:pt>
    <dgm:pt modelId="{47374AA7-FAAD-4DFB-87F1-4203867AF6A7}" type="pres">
      <dgm:prSet presAssocID="{362539D0-C078-4FFD-8D51-D1B661DE54AE}" presName="rootComposite" presStyleCnt="0"/>
      <dgm:spPr/>
    </dgm:pt>
    <dgm:pt modelId="{14336C01-3D08-4721-BFA7-995A17A18AAD}" type="pres">
      <dgm:prSet presAssocID="{362539D0-C078-4FFD-8D51-D1B661DE54AE}" presName="rootText" presStyleLbl="node1" presStyleIdx="0" presStyleCnt="3"/>
      <dgm:spPr/>
    </dgm:pt>
    <dgm:pt modelId="{4E4C135B-CBCB-4DAC-BAC9-BEF90DA165FB}" type="pres">
      <dgm:prSet presAssocID="{362539D0-C078-4FFD-8D51-D1B661DE54AE}" presName="rootConnector" presStyleLbl="node1" presStyleIdx="0" presStyleCnt="3"/>
      <dgm:spPr/>
    </dgm:pt>
    <dgm:pt modelId="{F24B952A-E9B0-4E3B-BC15-FE3008094424}" type="pres">
      <dgm:prSet presAssocID="{362539D0-C078-4FFD-8D51-D1B661DE54AE}" presName="childShape" presStyleCnt="0"/>
      <dgm:spPr/>
    </dgm:pt>
    <dgm:pt modelId="{A2062F0D-0503-4A34-AC68-D794AD33CA4E}" type="pres">
      <dgm:prSet presAssocID="{A62A2F46-3D98-429B-8552-DD57B9B5B40D}" presName="Name13" presStyleLbl="parChTrans1D2" presStyleIdx="0" presStyleCnt="5"/>
      <dgm:spPr/>
    </dgm:pt>
    <dgm:pt modelId="{AEFEA3AF-D5DA-42AB-9076-F8CF86ABC2EB}" type="pres">
      <dgm:prSet presAssocID="{8DC973D8-4F46-476A-A265-5490647EA510}" presName="childText" presStyleLbl="bgAcc1" presStyleIdx="0" presStyleCnt="5">
        <dgm:presLayoutVars>
          <dgm:bulletEnabled val="1"/>
        </dgm:presLayoutVars>
      </dgm:prSet>
      <dgm:spPr/>
    </dgm:pt>
    <dgm:pt modelId="{31B54C71-5485-4AF4-89A3-BE980A57DB0E}" type="pres">
      <dgm:prSet presAssocID="{5D56C3E6-3D4C-4554-AFAE-98E1C78F401E}" presName="Name13" presStyleLbl="parChTrans1D2" presStyleIdx="1" presStyleCnt="5"/>
      <dgm:spPr/>
    </dgm:pt>
    <dgm:pt modelId="{FD7E437B-2C35-4BAC-8263-B0B138CD6B6B}" type="pres">
      <dgm:prSet presAssocID="{762B0BBB-18BE-400B-A20B-AFD053242B8F}" presName="childText" presStyleLbl="bgAcc1" presStyleIdx="1" presStyleCnt="5">
        <dgm:presLayoutVars>
          <dgm:bulletEnabled val="1"/>
        </dgm:presLayoutVars>
      </dgm:prSet>
      <dgm:spPr/>
    </dgm:pt>
    <dgm:pt modelId="{006E710C-FEE3-40F9-BFD7-D3EAF3027914}" type="pres">
      <dgm:prSet presAssocID="{F40F6D5E-4D84-489D-9097-C7D842CE45A8}" presName="root" presStyleCnt="0"/>
      <dgm:spPr/>
    </dgm:pt>
    <dgm:pt modelId="{19D90EE9-699B-438D-8897-78104BBA7A3E}" type="pres">
      <dgm:prSet presAssocID="{F40F6D5E-4D84-489D-9097-C7D842CE45A8}" presName="rootComposite" presStyleCnt="0"/>
      <dgm:spPr/>
    </dgm:pt>
    <dgm:pt modelId="{1E65CECE-069B-46B9-9DCB-08D334AB22DE}" type="pres">
      <dgm:prSet presAssocID="{F40F6D5E-4D84-489D-9097-C7D842CE45A8}" presName="rootText" presStyleLbl="node1" presStyleIdx="1" presStyleCnt="3"/>
      <dgm:spPr/>
    </dgm:pt>
    <dgm:pt modelId="{DC16DC75-3264-4319-858E-7C10BD806F4F}" type="pres">
      <dgm:prSet presAssocID="{F40F6D5E-4D84-489D-9097-C7D842CE45A8}" presName="rootConnector" presStyleLbl="node1" presStyleIdx="1" presStyleCnt="3"/>
      <dgm:spPr/>
    </dgm:pt>
    <dgm:pt modelId="{BF600A72-3FC3-4F1D-8766-F10E2ED19995}" type="pres">
      <dgm:prSet presAssocID="{F40F6D5E-4D84-489D-9097-C7D842CE45A8}" presName="childShape" presStyleCnt="0"/>
      <dgm:spPr/>
    </dgm:pt>
    <dgm:pt modelId="{0BA6300A-3FD8-4EBD-92A9-CAA56E5A1577}" type="pres">
      <dgm:prSet presAssocID="{C6049338-CB37-4659-9EE8-8C6286BEDCC8}" presName="Name13" presStyleLbl="parChTrans1D2" presStyleIdx="2" presStyleCnt="5"/>
      <dgm:spPr/>
    </dgm:pt>
    <dgm:pt modelId="{02F843BE-E9BD-4696-B064-47A416F3F275}" type="pres">
      <dgm:prSet presAssocID="{543C0D2E-5E50-4DD9-93E2-3F6BC169B186}" presName="childText" presStyleLbl="bgAcc1" presStyleIdx="2" presStyleCnt="5">
        <dgm:presLayoutVars>
          <dgm:bulletEnabled val="1"/>
        </dgm:presLayoutVars>
      </dgm:prSet>
      <dgm:spPr/>
    </dgm:pt>
    <dgm:pt modelId="{0AF1E6A4-3011-4F08-9248-1D67B8B2A664}" type="pres">
      <dgm:prSet presAssocID="{815D0FAD-3555-481F-A401-3D51E09E8C66}" presName="Name13" presStyleLbl="parChTrans1D2" presStyleIdx="3" presStyleCnt="5"/>
      <dgm:spPr/>
    </dgm:pt>
    <dgm:pt modelId="{DE7F5974-30AF-4343-BB9D-89AE15F059D4}" type="pres">
      <dgm:prSet presAssocID="{94497E9A-4C65-4E2E-AF7F-29C24001E45C}" presName="childText" presStyleLbl="bgAcc1" presStyleIdx="3" presStyleCnt="5">
        <dgm:presLayoutVars>
          <dgm:bulletEnabled val="1"/>
        </dgm:presLayoutVars>
      </dgm:prSet>
      <dgm:spPr/>
    </dgm:pt>
    <dgm:pt modelId="{B8A39BDA-995A-4692-A8F3-A0AF5A321CFE}" type="pres">
      <dgm:prSet presAssocID="{DA0F95B9-DF3E-4F4D-8A72-0FF7D5EF5ADB}" presName="root" presStyleCnt="0"/>
      <dgm:spPr/>
    </dgm:pt>
    <dgm:pt modelId="{313E5938-167E-42A2-B2B0-0510B47E58E7}" type="pres">
      <dgm:prSet presAssocID="{DA0F95B9-DF3E-4F4D-8A72-0FF7D5EF5ADB}" presName="rootComposite" presStyleCnt="0"/>
      <dgm:spPr/>
    </dgm:pt>
    <dgm:pt modelId="{BB04B6EB-A852-4DE0-93F7-EEBEA5EEB874}" type="pres">
      <dgm:prSet presAssocID="{DA0F95B9-DF3E-4F4D-8A72-0FF7D5EF5ADB}" presName="rootText" presStyleLbl="node1" presStyleIdx="2" presStyleCnt="3"/>
      <dgm:spPr/>
    </dgm:pt>
    <dgm:pt modelId="{E98E6FA2-0269-40B5-9D62-7814F2A91ABF}" type="pres">
      <dgm:prSet presAssocID="{DA0F95B9-DF3E-4F4D-8A72-0FF7D5EF5ADB}" presName="rootConnector" presStyleLbl="node1" presStyleIdx="2" presStyleCnt="3"/>
      <dgm:spPr/>
    </dgm:pt>
    <dgm:pt modelId="{BDE1B7CA-1A36-4D07-9C8F-2A171A211918}" type="pres">
      <dgm:prSet presAssocID="{DA0F95B9-DF3E-4F4D-8A72-0FF7D5EF5ADB}" presName="childShape" presStyleCnt="0"/>
      <dgm:spPr/>
    </dgm:pt>
    <dgm:pt modelId="{BD9EB164-91D1-406D-BE35-DB65D1E45D36}" type="pres">
      <dgm:prSet presAssocID="{412BAE4F-0499-40D5-B69A-FE053CD409F5}" presName="Name13" presStyleLbl="parChTrans1D2" presStyleIdx="4" presStyleCnt="5"/>
      <dgm:spPr/>
    </dgm:pt>
    <dgm:pt modelId="{9AA7CF78-0D7D-42B5-A395-D76488B0D1FB}" type="pres">
      <dgm:prSet presAssocID="{594E6FF6-C16B-4E83-A1C7-A90263053233}" presName="childText" presStyleLbl="bgAcc1" presStyleIdx="4" presStyleCnt="5">
        <dgm:presLayoutVars>
          <dgm:bulletEnabled val="1"/>
        </dgm:presLayoutVars>
      </dgm:prSet>
      <dgm:spPr/>
    </dgm:pt>
  </dgm:ptLst>
  <dgm:cxnLst>
    <dgm:cxn modelId="{8DC41005-312A-47FC-8685-C259109A7193}" type="presOf" srcId="{815D0FAD-3555-481F-A401-3D51E09E8C66}" destId="{0AF1E6A4-3011-4F08-9248-1D67B8B2A664}" srcOrd="0" destOrd="0" presId="urn:microsoft.com/office/officeart/2005/8/layout/hierarchy3"/>
    <dgm:cxn modelId="{BCB7D311-33C2-4893-B1B7-388A60797324}" srcId="{3E4854A4-974D-4256-A2DA-4BF3FB99EB38}" destId="{362539D0-C078-4FFD-8D51-D1B661DE54AE}" srcOrd="0" destOrd="0" parTransId="{44287593-E8D3-448C-8DB4-CFCC04EDCED9}" sibTransId="{69932050-9603-4530-8DF4-B7B835D931CF}"/>
    <dgm:cxn modelId="{ADECB320-233A-4C70-B083-7F3D13C16504}" type="presOf" srcId="{594E6FF6-C16B-4E83-A1C7-A90263053233}" destId="{9AA7CF78-0D7D-42B5-A395-D76488B0D1FB}" srcOrd="0" destOrd="0" presId="urn:microsoft.com/office/officeart/2005/8/layout/hierarchy3"/>
    <dgm:cxn modelId="{76CDC429-D9F4-49E7-8082-5644B746BF55}" srcId="{3E4854A4-974D-4256-A2DA-4BF3FB99EB38}" destId="{F40F6D5E-4D84-489D-9097-C7D842CE45A8}" srcOrd="1" destOrd="0" parTransId="{45CA71F1-0416-42F6-8B83-7FF977B087DC}" sibTransId="{C09D2DC3-A20C-4695-80E3-CE19B76D5E03}"/>
    <dgm:cxn modelId="{A1AA3132-AB9E-4D50-AB88-B50434097904}" type="presOf" srcId="{F40F6D5E-4D84-489D-9097-C7D842CE45A8}" destId="{1E65CECE-069B-46B9-9DCB-08D334AB22DE}" srcOrd="0" destOrd="0" presId="urn:microsoft.com/office/officeart/2005/8/layout/hierarchy3"/>
    <dgm:cxn modelId="{D0909B42-FCE0-478A-9575-BF1BFF20199A}" type="presOf" srcId="{543C0D2E-5E50-4DD9-93E2-3F6BC169B186}" destId="{02F843BE-E9BD-4696-B064-47A416F3F275}" srcOrd="0" destOrd="0" presId="urn:microsoft.com/office/officeart/2005/8/layout/hierarchy3"/>
    <dgm:cxn modelId="{FAFD8D45-D13F-4DED-9472-62A16C24614A}" type="presOf" srcId="{C6049338-CB37-4659-9EE8-8C6286BEDCC8}" destId="{0BA6300A-3FD8-4EBD-92A9-CAA56E5A1577}" srcOrd="0" destOrd="0" presId="urn:microsoft.com/office/officeart/2005/8/layout/hierarchy3"/>
    <dgm:cxn modelId="{CC3A2451-AE30-4AEA-825B-6B860F0F12B1}" type="presOf" srcId="{5D56C3E6-3D4C-4554-AFAE-98E1C78F401E}" destId="{31B54C71-5485-4AF4-89A3-BE980A57DB0E}" srcOrd="0" destOrd="0" presId="urn:microsoft.com/office/officeart/2005/8/layout/hierarchy3"/>
    <dgm:cxn modelId="{327F6953-9EDD-4251-9970-820DA0308E0C}" type="presOf" srcId="{8DC973D8-4F46-476A-A265-5490647EA510}" destId="{AEFEA3AF-D5DA-42AB-9076-F8CF86ABC2EB}" srcOrd="0" destOrd="0" presId="urn:microsoft.com/office/officeart/2005/8/layout/hierarchy3"/>
    <dgm:cxn modelId="{0BE47576-3467-454B-A1B5-12119AA65E44}" type="presOf" srcId="{A62A2F46-3D98-429B-8552-DD57B9B5B40D}" destId="{A2062F0D-0503-4A34-AC68-D794AD33CA4E}" srcOrd="0" destOrd="0" presId="urn:microsoft.com/office/officeart/2005/8/layout/hierarchy3"/>
    <dgm:cxn modelId="{8629BA58-5286-4030-97A9-4E24B8EB89E6}" srcId="{362539D0-C078-4FFD-8D51-D1B661DE54AE}" destId="{8DC973D8-4F46-476A-A265-5490647EA510}" srcOrd="0" destOrd="0" parTransId="{A62A2F46-3D98-429B-8552-DD57B9B5B40D}" sibTransId="{11F4DF61-E09D-4538-94E3-F023AB1E4FA0}"/>
    <dgm:cxn modelId="{9A8A4689-DE4E-4DA6-8AC2-BCB89911B816}" srcId="{F40F6D5E-4D84-489D-9097-C7D842CE45A8}" destId="{543C0D2E-5E50-4DD9-93E2-3F6BC169B186}" srcOrd="0" destOrd="0" parTransId="{C6049338-CB37-4659-9EE8-8C6286BEDCC8}" sibTransId="{548FE031-D7A8-4D9C-B1A3-977B6C0A8819}"/>
    <dgm:cxn modelId="{8F674E8F-DF34-49F3-B121-7CC5FF469335}" srcId="{362539D0-C078-4FFD-8D51-D1B661DE54AE}" destId="{762B0BBB-18BE-400B-A20B-AFD053242B8F}" srcOrd="1" destOrd="0" parTransId="{5D56C3E6-3D4C-4554-AFAE-98E1C78F401E}" sibTransId="{9271C89C-79BC-4947-88A8-004B251FD730}"/>
    <dgm:cxn modelId="{E192A4A0-1244-48D5-94B2-FEADEAEFCE83}" type="presOf" srcId="{DA0F95B9-DF3E-4F4D-8A72-0FF7D5EF5ADB}" destId="{E98E6FA2-0269-40B5-9D62-7814F2A91ABF}" srcOrd="1" destOrd="0" presId="urn:microsoft.com/office/officeart/2005/8/layout/hierarchy3"/>
    <dgm:cxn modelId="{BB0786A8-DF22-44A6-B3FD-BA36EF690A33}" type="presOf" srcId="{412BAE4F-0499-40D5-B69A-FE053CD409F5}" destId="{BD9EB164-91D1-406D-BE35-DB65D1E45D36}" srcOrd="0" destOrd="0" presId="urn:microsoft.com/office/officeart/2005/8/layout/hierarchy3"/>
    <dgm:cxn modelId="{D181A5A9-62B0-4710-8ED8-58F0DC87A304}" type="presOf" srcId="{94497E9A-4C65-4E2E-AF7F-29C24001E45C}" destId="{DE7F5974-30AF-4343-BB9D-89AE15F059D4}" srcOrd="0" destOrd="0" presId="urn:microsoft.com/office/officeart/2005/8/layout/hierarchy3"/>
    <dgm:cxn modelId="{32302EB0-6F69-4973-B678-C8D1A2B097C7}" type="presOf" srcId="{DA0F95B9-DF3E-4F4D-8A72-0FF7D5EF5ADB}" destId="{BB04B6EB-A852-4DE0-93F7-EEBEA5EEB874}" srcOrd="0" destOrd="0" presId="urn:microsoft.com/office/officeart/2005/8/layout/hierarchy3"/>
    <dgm:cxn modelId="{2F4678BA-BDCF-4D63-BDC0-953B4528C7E1}" type="presOf" srcId="{F40F6D5E-4D84-489D-9097-C7D842CE45A8}" destId="{DC16DC75-3264-4319-858E-7C10BD806F4F}" srcOrd="1" destOrd="0" presId="urn:microsoft.com/office/officeart/2005/8/layout/hierarchy3"/>
    <dgm:cxn modelId="{9EA9C9C9-C8CA-4450-8ACB-EDE1A5FC4E0D}" type="presOf" srcId="{362539D0-C078-4FFD-8D51-D1B661DE54AE}" destId="{14336C01-3D08-4721-BFA7-995A17A18AAD}" srcOrd="0" destOrd="0" presId="urn:microsoft.com/office/officeart/2005/8/layout/hierarchy3"/>
    <dgm:cxn modelId="{732C4ED1-09D7-4599-BAE9-67E5E15BDA17}" type="presOf" srcId="{762B0BBB-18BE-400B-A20B-AFD053242B8F}" destId="{FD7E437B-2C35-4BAC-8263-B0B138CD6B6B}" srcOrd="0" destOrd="0" presId="urn:microsoft.com/office/officeart/2005/8/layout/hierarchy3"/>
    <dgm:cxn modelId="{5A5CDEE3-B318-46CA-ABF7-1CB4F3E2DCBB}" srcId="{DA0F95B9-DF3E-4F4D-8A72-0FF7D5EF5ADB}" destId="{594E6FF6-C16B-4E83-A1C7-A90263053233}" srcOrd="0" destOrd="0" parTransId="{412BAE4F-0499-40D5-B69A-FE053CD409F5}" sibTransId="{7762E3BC-8BBD-4755-8847-E9C7E5C55D6B}"/>
    <dgm:cxn modelId="{857559EC-3D6E-4F39-AB6A-435EB79CD222}" srcId="{F40F6D5E-4D84-489D-9097-C7D842CE45A8}" destId="{94497E9A-4C65-4E2E-AF7F-29C24001E45C}" srcOrd="1" destOrd="0" parTransId="{815D0FAD-3555-481F-A401-3D51E09E8C66}" sibTransId="{A38D8C4D-574E-41E3-9211-DFE657751455}"/>
    <dgm:cxn modelId="{4F00EEEE-8A96-42AD-B23A-EE79007F9395}" srcId="{3E4854A4-974D-4256-A2DA-4BF3FB99EB38}" destId="{DA0F95B9-DF3E-4F4D-8A72-0FF7D5EF5ADB}" srcOrd="2" destOrd="0" parTransId="{E8A055AD-E3EF-4998-B88A-FB14FB8D6052}" sibTransId="{135DB77F-D7F5-4DE2-8D5D-62DAF215EFBB}"/>
    <dgm:cxn modelId="{1953CCF6-E353-4B6A-8DD3-8CDF09A10DB0}" type="presOf" srcId="{3E4854A4-974D-4256-A2DA-4BF3FB99EB38}" destId="{8EFD9E12-565E-4292-AE5C-E5D8BBFADCC4}" srcOrd="0" destOrd="0" presId="urn:microsoft.com/office/officeart/2005/8/layout/hierarchy3"/>
    <dgm:cxn modelId="{A0BCB5F7-78D5-46E8-AA78-C09FB3E24360}" type="presOf" srcId="{362539D0-C078-4FFD-8D51-D1B661DE54AE}" destId="{4E4C135B-CBCB-4DAC-BAC9-BEF90DA165FB}" srcOrd="1" destOrd="0" presId="urn:microsoft.com/office/officeart/2005/8/layout/hierarchy3"/>
    <dgm:cxn modelId="{F8BCDE41-5ECA-48A5-A589-B267FE309315}" type="presParOf" srcId="{8EFD9E12-565E-4292-AE5C-E5D8BBFADCC4}" destId="{D5C5CB7F-6E66-4126-BE1D-8DD9025CA51C}" srcOrd="0" destOrd="0" presId="urn:microsoft.com/office/officeart/2005/8/layout/hierarchy3"/>
    <dgm:cxn modelId="{12AD63C7-7FE6-4AE0-8F14-349B0A75CB57}" type="presParOf" srcId="{D5C5CB7F-6E66-4126-BE1D-8DD9025CA51C}" destId="{47374AA7-FAAD-4DFB-87F1-4203867AF6A7}" srcOrd="0" destOrd="0" presId="urn:microsoft.com/office/officeart/2005/8/layout/hierarchy3"/>
    <dgm:cxn modelId="{88ED33F4-0BEB-48F1-A254-0BB3522B1CDC}" type="presParOf" srcId="{47374AA7-FAAD-4DFB-87F1-4203867AF6A7}" destId="{14336C01-3D08-4721-BFA7-995A17A18AAD}" srcOrd="0" destOrd="0" presId="urn:microsoft.com/office/officeart/2005/8/layout/hierarchy3"/>
    <dgm:cxn modelId="{BEAC8856-2B3F-4056-89F3-948C2F63A3BA}" type="presParOf" srcId="{47374AA7-FAAD-4DFB-87F1-4203867AF6A7}" destId="{4E4C135B-CBCB-4DAC-BAC9-BEF90DA165FB}" srcOrd="1" destOrd="0" presId="urn:microsoft.com/office/officeart/2005/8/layout/hierarchy3"/>
    <dgm:cxn modelId="{7DFA7969-012F-408D-9CC4-46B94AFD6A93}" type="presParOf" srcId="{D5C5CB7F-6E66-4126-BE1D-8DD9025CA51C}" destId="{F24B952A-E9B0-4E3B-BC15-FE3008094424}" srcOrd="1" destOrd="0" presId="urn:microsoft.com/office/officeart/2005/8/layout/hierarchy3"/>
    <dgm:cxn modelId="{BC432951-93AE-4AEF-B862-9BF51BC981FB}" type="presParOf" srcId="{F24B952A-E9B0-4E3B-BC15-FE3008094424}" destId="{A2062F0D-0503-4A34-AC68-D794AD33CA4E}" srcOrd="0" destOrd="0" presId="urn:microsoft.com/office/officeart/2005/8/layout/hierarchy3"/>
    <dgm:cxn modelId="{C78556A8-FA32-44A1-AF60-27B21ABCC3BD}" type="presParOf" srcId="{F24B952A-E9B0-4E3B-BC15-FE3008094424}" destId="{AEFEA3AF-D5DA-42AB-9076-F8CF86ABC2EB}" srcOrd="1" destOrd="0" presId="urn:microsoft.com/office/officeart/2005/8/layout/hierarchy3"/>
    <dgm:cxn modelId="{903FC932-5B7C-41C2-A497-81340CAE7152}" type="presParOf" srcId="{F24B952A-E9B0-4E3B-BC15-FE3008094424}" destId="{31B54C71-5485-4AF4-89A3-BE980A57DB0E}" srcOrd="2" destOrd="0" presId="urn:microsoft.com/office/officeart/2005/8/layout/hierarchy3"/>
    <dgm:cxn modelId="{18F9A7E4-68C0-4706-AEAE-A12ABEBE8E99}" type="presParOf" srcId="{F24B952A-E9B0-4E3B-BC15-FE3008094424}" destId="{FD7E437B-2C35-4BAC-8263-B0B138CD6B6B}" srcOrd="3" destOrd="0" presId="urn:microsoft.com/office/officeart/2005/8/layout/hierarchy3"/>
    <dgm:cxn modelId="{C77EE38E-739C-48C4-9347-6E1531630016}" type="presParOf" srcId="{8EFD9E12-565E-4292-AE5C-E5D8BBFADCC4}" destId="{006E710C-FEE3-40F9-BFD7-D3EAF3027914}" srcOrd="1" destOrd="0" presId="urn:microsoft.com/office/officeart/2005/8/layout/hierarchy3"/>
    <dgm:cxn modelId="{6467E6B8-2192-45E9-BE4B-B9007A7A5906}" type="presParOf" srcId="{006E710C-FEE3-40F9-BFD7-D3EAF3027914}" destId="{19D90EE9-699B-438D-8897-78104BBA7A3E}" srcOrd="0" destOrd="0" presId="urn:microsoft.com/office/officeart/2005/8/layout/hierarchy3"/>
    <dgm:cxn modelId="{39055060-EEA4-4DE2-9792-8106AC2A07D4}" type="presParOf" srcId="{19D90EE9-699B-438D-8897-78104BBA7A3E}" destId="{1E65CECE-069B-46B9-9DCB-08D334AB22DE}" srcOrd="0" destOrd="0" presId="urn:microsoft.com/office/officeart/2005/8/layout/hierarchy3"/>
    <dgm:cxn modelId="{8EE743B8-EF72-4E81-9273-2306DB382D08}" type="presParOf" srcId="{19D90EE9-699B-438D-8897-78104BBA7A3E}" destId="{DC16DC75-3264-4319-858E-7C10BD806F4F}" srcOrd="1" destOrd="0" presId="urn:microsoft.com/office/officeart/2005/8/layout/hierarchy3"/>
    <dgm:cxn modelId="{81C8D26B-9180-45B1-9E9D-60A19C2D28E0}" type="presParOf" srcId="{006E710C-FEE3-40F9-BFD7-D3EAF3027914}" destId="{BF600A72-3FC3-4F1D-8766-F10E2ED19995}" srcOrd="1" destOrd="0" presId="urn:microsoft.com/office/officeart/2005/8/layout/hierarchy3"/>
    <dgm:cxn modelId="{4C2B94B0-974B-4405-823C-A620967F4075}" type="presParOf" srcId="{BF600A72-3FC3-4F1D-8766-F10E2ED19995}" destId="{0BA6300A-3FD8-4EBD-92A9-CAA56E5A1577}" srcOrd="0" destOrd="0" presId="urn:microsoft.com/office/officeart/2005/8/layout/hierarchy3"/>
    <dgm:cxn modelId="{20922957-C79A-4226-97BE-344DE180CDEC}" type="presParOf" srcId="{BF600A72-3FC3-4F1D-8766-F10E2ED19995}" destId="{02F843BE-E9BD-4696-B064-47A416F3F275}" srcOrd="1" destOrd="0" presId="urn:microsoft.com/office/officeart/2005/8/layout/hierarchy3"/>
    <dgm:cxn modelId="{99AEC1C6-5D1D-4B6E-A277-C4A56C5F323A}" type="presParOf" srcId="{BF600A72-3FC3-4F1D-8766-F10E2ED19995}" destId="{0AF1E6A4-3011-4F08-9248-1D67B8B2A664}" srcOrd="2" destOrd="0" presId="urn:microsoft.com/office/officeart/2005/8/layout/hierarchy3"/>
    <dgm:cxn modelId="{97E786B8-0AF4-49C8-B454-586171E55062}" type="presParOf" srcId="{BF600A72-3FC3-4F1D-8766-F10E2ED19995}" destId="{DE7F5974-30AF-4343-BB9D-89AE15F059D4}" srcOrd="3" destOrd="0" presId="urn:microsoft.com/office/officeart/2005/8/layout/hierarchy3"/>
    <dgm:cxn modelId="{EBD88EBF-EE71-4048-B3DE-32B3E5436951}" type="presParOf" srcId="{8EFD9E12-565E-4292-AE5C-E5D8BBFADCC4}" destId="{B8A39BDA-995A-4692-A8F3-A0AF5A321CFE}" srcOrd="2" destOrd="0" presId="urn:microsoft.com/office/officeart/2005/8/layout/hierarchy3"/>
    <dgm:cxn modelId="{2FCF1095-3EE7-4CA4-B00D-204E3CEDB0AD}" type="presParOf" srcId="{B8A39BDA-995A-4692-A8F3-A0AF5A321CFE}" destId="{313E5938-167E-42A2-B2B0-0510B47E58E7}" srcOrd="0" destOrd="0" presId="urn:microsoft.com/office/officeart/2005/8/layout/hierarchy3"/>
    <dgm:cxn modelId="{0963A854-FE7C-4963-B166-196C1C7BA7C3}" type="presParOf" srcId="{313E5938-167E-42A2-B2B0-0510B47E58E7}" destId="{BB04B6EB-A852-4DE0-93F7-EEBEA5EEB874}" srcOrd="0" destOrd="0" presId="urn:microsoft.com/office/officeart/2005/8/layout/hierarchy3"/>
    <dgm:cxn modelId="{E474342A-76AB-4C5F-BFB6-23918E3A48E3}" type="presParOf" srcId="{313E5938-167E-42A2-B2B0-0510B47E58E7}" destId="{E98E6FA2-0269-40B5-9D62-7814F2A91ABF}" srcOrd="1" destOrd="0" presId="urn:microsoft.com/office/officeart/2005/8/layout/hierarchy3"/>
    <dgm:cxn modelId="{DC60FCD9-A8FE-47AA-A308-F437947B1749}" type="presParOf" srcId="{B8A39BDA-995A-4692-A8F3-A0AF5A321CFE}" destId="{BDE1B7CA-1A36-4D07-9C8F-2A171A211918}" srcOrd="1" destOrd="0" presId="urn:microsoft.com/office/officeart/2005/8/layout/hierarchy3"/>
    <dgm:cxn modelId="{5DCB1FA3-4128-4818-9D2B-CA423816356C}" type="presParOf" srcId="{BDE1B7CA-1A36-4D07-9C8F-2A171A211918}" destId="{BD9EB164-91D1-406D-BE35-DB65D1E45D36}" srcOrd="0" destOrd="0" presId="urn:microsoft.com/office/officeart/2005/8/layout/hierarchy3"/>
    <dgm:cxn modelId="{B8789C5F-2BD3-4FA1-AD35-F2701A340061}" type="presParOf" srcId="{BDE1B7CA-1A36-4D07-9C8F-2A171A211918}" destId="{9AA7CF78-0D7D-42B5-A395-D76488B0D1F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BB6A0-0001-4407-91C1-387D4E0389A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46A09D1-A012-4A92-B723-17A8A62E7448}">
      <dgm:prSet/>
      <dgm:spPr/>
      <dgm:t>
        <a:bodyPr/>
        <a:lstStyle/>
        <a:p>
          <a:r>
            <a:rPr lang="en-US"/>
            <a:t>They help create lifelong learners</a:t>
          </a:r>
        </a:p>
      </dgm:t>
    </dgm:pt>
    <dgm:pt modelId="{F38E47E0-F0C2-44AE-9B8B-C9FCAD383F96}" type="parTrans" cxnId="{C441ADBD-80DC-4258-B487-F9E68D0B1DCD}">
      <dgm:prSet/>
      <dgm:spPr/>
      <dgm:t>
        <a:bodyPr/>
        <a:lstStyle/>
        <a:p>
          <a:endParaRPr lang="en-US"/>
        </a:p>
      </dgm:t>
    </dgm:pt>
    <dgm:pt modelId="{7AA59ABA-F519-4B8E-B175-E36C6F5681F4}" type="sibTrans" cxnId="{C441ADBD-80DC-4258-B487-F9E68D0B1DCD}">
      <dgm:prSet/>
      <dgm:spPr/>
      <dgm:t>
        <a:bodyPr/>
        <a:lstStyle/>
        <a:p>
          <a:endParaRPr lang="en-US"/>
        </a:p>
      </dgm:t>
    </dgm:pt>
    <dgm:pt modelId="{8D2F4B74-5A75-4A65-858A-891B70CC4EA6}">
      <dgm:prSet/>
      <dgm:spPr/>
      <dgm:t>
        <a:bodyPr/>
        <a:lstStyle/>
        <a:p>
          <a:r>
            <a:rPr lang="en-US"/>
            <a:t>Beyond degrees</a:t>
          </a:r>
        </a:p>
      </dgm:t>
    </dgm:pt>
    <dgm:pt modelId="{89F4CEDA-93A2-48F2-BEF1-85F3C06A0F26}" type="parTrans" cxnId="{42741F19-4456-4E7C-AA71-FF1A74B05D6C}">
      <dgm:prSet/>
      <dgm:spPr/>
      <dgm:t>
        <a:bodyPr/>
        <a:lstStyle/>
        <a:p>
          <a:endParaRPr lang="en-US"/>
        </a:p>
      </dgm:t>
    </dgm:pt>
    <dgm:pt modelId="{1EFBE1FC-C47B-49DA-90AB-670D25CBEE05}" type="sibTrans" cxnId="{42741F19-4456-4E7C-AA71-FF1A74B05D6C}">
      <dgm:prSet/>
      <dgm:spPr/>
      <dgm:t>
        <a:bodyPr/>
        <a:lstStyle/>
        <a:p>
          <a:endParaRPr lang="en-US"/>
        </a:p>
      </dgm:t>
    </dgm:pt>
    <dgm:pt modelId="{47307890-4AF8-4999-9CA6-CF447E5ACBA6}">
      <dgm:prSet/>
      <dgm:spPr/>
      <dgm:t>
        <a:bodyPr/>
        <a:lstStyle/>
        <a:p>
          <a:r>
            <a:rPr lang="en-US"/>
            <a:t>They help higher ed better align with workforce needs</a:t>
          </a:r>
        </a:p>
      </dgm:t>
    </dgm:pt>
    <dgm:pt modelId="{E4391C57-1E58-4C66-BEC8-52AA0DF6AE4D}" type="parTrans" cxnId="{3BE698C7-957A-4E5C-989B-A715B340B1D0}">
      <dgm:prSet/>
      <dgm:spPr/>
      <dgm:t>
        <a:bodyPr/>
        <a:lstStyle/>
        <a:p>
          <a:endParaRPr lang="en-US"/>
        </a:p>
      </dgm:t>
    </dgm:pt>
    <dgm:pt modelId="{2C562DED-2C95-4691-A9CE-B937493C11FE}" type="sibTrans" cxnId="{3BE698C7-957A-4E5C-989B-A715B340B1D0}">
      <dgm:prSet/>
      <dgm:spPr/>
      <dgm:t>
        <a:bodyPr/>
        <a:lstStyle/>
        <a:p>
          <a:endParaRPr lang="en-US"/>
        </a:p>
      </dgm:t>
    </dgm:pt>
    <dgm:pt modelId="{2FF1FFF4-5A2D-4C88-9D1B-848D04043896}">
      <dgm:prSet/>
      <dgm:spPr/>
      <dgm:t>
        <a:bodyPr/>
        <a:lstStyle/>
        <a:p>
          <a:r>
            <a:rPr lang="en-US"/>
            <a:t>Higher education is criticized for failing to produce graduates with tangible, workforce-ready skill sets</a:t>
          </a:r>
        </a:p>
      </dgm:t>
    </dgm:pt>
    <dgm:pt modelId="{E820E5CB-919C-4A1B-B616-C8B996756E6D}" type="parTrans" cxnId="{EDEAC051-F99C-41BE-8E99-10EC1C6717B2}">
      <dgm:prSet/>
      <dgm:spPr/>
      <dgm:t>
        <a:bodyPr/>
        <a:lstStyle/>
        <a:p>
          <a:endParaRPr lang="en-US"/>
        </a:p>
      </dgm:t>
    </dgm:pt>
    <dgm:pt modelId="{AFC573FC-D241-4768-98EB-225020F738B3}" type="sibTrans" cxnId="{EDEAC051-F99C-41BE-8E99-10EC1C6717B2}">
      <dgm:prSet/>
      <dgm:spPr/>
      <dgm:t>
        <a:bodyPr/>
        <a:lstStyle/>
        <a:p>
          <a:endParaRPr lang="en-US"/>
        </a:p>
      </dgm:t>
    </dgm:pt>
    <dgm:pt modelId="{7EE85EF6-8AA9-42F1-9800-A8BF41A1D22E}">
      <dgm:prSet/>
      <dgm:spPr/>
      <dgm:t>
        <a:bodyPr/>
        <a:lstStyle/>
        <a:p>
          <a:r>
            <a:rPr lang="en-US"/>
            <a:t>Especially important for non-STEM disciplines</a:t>
          </a:r>
        </a:p>
      </dgm:t>
    </dgm:pt>
    <dgm:pt modelId="{4716A6AE-B3A0-4F37-B502-C839D81C1581}" type="parTrans" cxnId="{C38A6747-0D38-4FB7-8E3D-909372D49BFE}">
      <dgm:prSet/>
      <dgm:spPr/>
      <dgm:t>
        <a:bodyPr/>
        <a:lstStyle/>
        <a:p>
          <a:endParaRPr lang="en-US"/>
        </a:p>
      </dgm:t>
    </dgm:pt>
    <dgm:pt modelId="{9E066A10-D235-4B3A-8303-2D18E23B58B6}" type="sibTrans" cxnId="{C38A6747-0D38-4FB7-8E3D-909372D49BFE}">
      <dgm:prSet/>
      <dgm:spPr/>
      <dgm:t>
        <a:bodyPr/>
        <a:lstStyle/>
        <a:p>
          <a:endParaRPr lang="en-US"/>
        </a:p>
      </dgm:t>
    </dgm:pt>
    <dgm:pt modelId="{E55E1386-10CC-492C-9401-62D95C767967}">
      <dgm:prSet/>
      <dgm:spPr/>
      <dgm:t>
        <a:bodyPr/>
        <a:lstStyle/>
        <a:p>
          <a:r>
            <a:rPr lang="en-US" dirty="0"/>
            <a:t>Many graduates are in jobs that they didn’t need a degree to obtain</a:t>
          </a:r>
        </a:p>
      </dgm:t>
    </dgm:pt>
    <dgm:pt modelId="{9C150B3A-05E0-4A9A-9DFD-19B94987406D}" type="parTrans" cxnId="{DED0A4BD-5617-476E-86D6-1768D574B06C}">
      <dgm:prSet/>
      <dgm:spPr/>
      <dgm:t>
        <a:bodyPr/>
        <a:lstStyle/>
        <a:p>
          <a:endParaRPr lang="en-US"/>
        </a:p>
      </dgm:t>
    </dgm:pt>
    <dgm:pt modelId="{EBC8DC8F-CB3E-4735-8A81-A9E52716F0A3}" type="sibTrans" cxnId="{DED0A4BD-5617-476E-86D6-1768D574B06C}">
      <dgm:prSet/>
      <dgm:spPr/>
      <dgm:t>
        <a:bodyPr/>
        <a:lstStyle/>
        <a:p>
          <a:endParaRPr lang="en-US"/>
        </a:p>
      </dgm:t>
    </dgm:pt>
    <dgm:pt modelId="{A7A4EC21-D025-472B-A67D-ED00CBF12CF1}">
      <dgm:prSet/>
      <dgm:spPr/>
      <dgm:t>
        <a:bodyPr/>
        <a:lstStyle/>
        <a:p>
          <a:r>
            <a:rPr lang="en-US" dirty="0"/>
            <a:t>They help institutions stand out as leaders in the industry and increase enrollment</a:t>
          </a:r>
        </a:p>
      </dgm:t>
    </dgm:pt>
    <dgm:pt modelId="{0DEB7916-0AE0-41AB-8122-AF53B4DDD20A}" type="parTrans" cxnId="{2AC2E1B9-6277-4066-9CD4-18AC0A5551F9}">
      <dgm:prSet/>
      <dgm:spPr/>
      <dgm:t>
        <a:bodyPr/>
        <a:lstStyle/>
        <a:p>
          <a:endParaRPr lang="en-US"/>
        </a:p>
      </dgm:t>
    </dgm:pt>
    <dgm:pt modelId="{98021C2B-123B-4385-8418-312F0D07A7DE}" type="sibTrans" cxnId="{2AC2E1B9-6277-4066-9CD4-18AC0A5551F9}">
      <dgm:prSet/>
      <dgm:spPr/>
      <dgm:t>
        <a:bodyPr/>
        <a:lstStyle/>
        <a:p>
          <a:endParaRPr lang="en-US"/>
        </a:p>
      </dgm:t>
    </dgm:pt>
    <dgm:pt modelId="{5D459DDE-4A27-4BE7-A506-D1B0803355A4}">
      <dgm:prSet/>
      <dgm:spPr/>
      <dgm:t>
        <a:bodyPr/>
        <a:lstStyle/>
        <a:p>
          <a:r>
            <a:rPr lang="en-US" dirty="0"/>
            <a:t>Stackable certificates often build towards masters’ degrees</a:t>
          </a:r>
        </a:p>
      </dgm:t>
    </dgm:pt>
    <dgm:pt modelId="{13DFE800-47FC-4AB7-A0EF-A8B2A831D304}" type="parTrans" cxnId="{7ED98520-D93E-4238-AE48-844A905BB931}">
      <dgm:prSet/>
      <dgm:spPr/>
      <dgm:t>
        <a:bodyPr/>
        <a:lstStyle/>
        <a:p>
          <a:endParaRPr lang="en-US"/>
        </a:p>
      </dgm:t>
    </dgm:pt>
    <dgm:pt modelId="{FD80A793-9B2E-498A-926C-9C18F830A241}" type="sibTrans" cxnId="{7ED98520-D93E-4238-AE48-844A905BB931}">
      <dgm:prSet/>
      <dgm:spPr/>
      <dgm:t>
        <a:bodyPr/>
        <a:lstStyle/>
        <a:p>
          <a:endParaRPr lang="en-US"/>
        </a:p>
      </dgm:t>
    </dgm:pt>
    <dgm:pt modelId="{D1CD6E06-93B1-4183-8569-EE2CC6E0DB6E}" type="pres">
      <dgm:prSet presAssocID="{6C1BB6A0-0001-4407-91C1-387D4E0389AE}" presName="linear" presStyleCnt="0">
        <dgm:presLayoutVars>
          <dgm:dir/>
          <dgm:animLvl val="lvl"/>
          <dgm:resizeHandles val="exact"/>
        </dgm:presLayoutVars>
      </dgm:prSet>
      <dgm:spPr/>
    </dgm:pt>
    <dgm:pt modelId="{CE670B59-7F4A-4700-9847-11C5C25A066C}" type="pres">
      <dgm:prSet presAssocID="{D46A09D1-A012-4A92-B723-17A8A62E7448}" presName="parentLin" presStyleCnt="0"/>
      <dgm:spPr/>
    </dgm:pt>
    <dgm:pt modelId="{8345112F-B27A-46DB-B118-E759C4BA94D8}" type="pres">
      <dgm:prSet presAssocID="{D46A09D1-A012-4A92-B723-17A8A62E7448}" presName="parentLeftMargin" presStyleLbl="node1" presStyleIdx="0" presStyleCnt="4"/>
      <dgm:spPr/>
    </dgm:pt>
    <dgm:pt modelId="{2ADDA683-D30E-4741-A063-E7577FCFD4F4}" type="pres">
      <dgm:prSet presAssocID="{D46A09D1-A012-4A92-B723-17A8A62E7448}" presName="parentText" presStyleLbl="node1" presStyleIdx="0" presStyleCnt="4">
        <dgm:presLayoutVars>
          <dgm:chMax val="0"/>
          <dgm:bulletEnabled val="1"/>
        </dgm:presLayoutVars>
      </dgm:prSet>
      <dgm:spPr/>
    </dgm:pt>
    <dgm:pt modelId="{10C827C7-263F-4A68-B244-31C7B2EA917A}" type="pres">
      <dgm:prSet presAssocID="{D46A09D1-A012-4A92-B723-17A8A62E7448}" presName="negativeSpace" presStyleCnt="0"/>
      <dgm:spPr/>
    </dgm:pt>
    <dgm:pt modelId="{BECA39F3-1564-4FC9-BA67-4EEE4989B775}" type="pres">
      <dgm:prSet presAssocID="{D46A09D1-A012-4A92-B723-17A8A62E7448}" presName="childText" presStyleLbl="conFgAcc1" presStyleIdx="0" presStyleCnt="4">
        <dgm:presLayoutVars>
          <dgm:bulletEnabled val="1"/>
        </dgm:presLayoutVars>
      </dgm:prSet>
      <dgm:spPr/>
    </dgm:pt>
    <dgm:pt modelId="{6F46D4DB-0DCD-4548-A62B-ADA100E29A32}" type="pres">
      <dgm:prSet presAssocID="{7AA59ABA-F519-4B8E-B175-E36C6F5681F4}" presName="spaceBetweenRectangles" presStyleCnt="0"/>
      <dgm:spPr/>
    </dgm:pt>
    <dgm:pt modelId="{B7DDA302-32D3-45E4-B9D1-D51A0769F21D}" type="pres">
      <dgm:prSet presAssocID="{47307890-4AF8-4999-9CA6-CF447E5ACBA6}" presName="parentLin" presStyleCnt="0"/>
      <dgm:spPr/>
    </dgm:pt>
    <dgm:pt modelId="{82DB9856-272F-450F-97A5-5ED5CE421309}" type="pres">
      <dgm:prSet presAssocID="{47307890-4AF8-4999-9CA6-CF447E5ACBA6}" presName="parentLeftMargin" presStyleLbl="node1" presStyleIdx="0" presStyleCnt="4"/>
      <dgm:spPr/>
    </dgm:pt>
    <dgm:pt modelId="{62C26B36-25F5-48FF-98C3-41510D002BA7}" type="pres">
      <dgm:prSet presAssocID="{47307890-4AF8-4999-9CA6-CF447E5ACBA6}" presName="parentText" presStyleLbl="node1" presStyleIdx="1" presStyleCnt="4">
        <dgm:presLayoutVars>
          <dgm:chMax val="0"/>
          <dgm:bulletEnabled val="1"/>
        </dgm:presLayoutVars>
      </dgm:prSet>
      <dgm:spPr/>
    </dgm:pt>
    <dgm:pt modelId="{59EEF611-B46A-42B8-A92A-CD8E36CF9782}" type="pres">
      <dgm:prSet presAssocID="{47307890-4AF8-4999-9CA6-CF447E5ACBA6}" presName="negativeSpace" presStyleCnt="0"/>
      <dgm:spPr/>
    </dgm:pt>
    <dgm:pt modelId="{E147C6A3-06F4-4061-B121-3DA4DB898CB7}" type="pres">
      <dgm:prSet presAssocID="{47307890-4AF8-4999-9CA6-CF447E5ACBA6}" presName="childText" presStyleLbl="conFgAcc1" presStyleIdx="1" presStyleCnt="4">
        <dgm:presLayoutVars>
          <dgm:bulletEnabled val="1"/>
        </dgm:presLayoutVars>
      </dgm:prSet>
      <dgm:spPr/>
    </dgm:pt>
    <dgm:pt modelId="{AEAB6640-D23C-45FE-ADA2-575B798F26D0}" type="pres">
      <dgm:prSet presAssocID="{2C562DED-2C95-4691-A9CE-B937493C11FE}" presName="spaceBetweenRectangles" presStyleCnt="0"/>
      <dgm:spPr/>
    </dgm:pt>
    <dgm:pt modelId="{99E40030-4FBF-43BD-B525-EFA571BA2C8F}" type="pres">
      <dgm:prSet presAssocID="{A7A4EC21-D025-472B-A67D-ED00CBF12CF1}" presName="parentLin" presStyleCnt="0"/>
      <dgm:spPr/>
    </dgm:pt>
    <dgm:pt modelId="{4A34F053-C520-41D0-B5B0-828CB76DF477}" type="pres">
      <dgm:prSet presAssocID="{A7A4EC21-D025-472B-A67D-ED00CBF12CF1}" presName="parentLeftMargin" presStyleLbl="node1" presStyleIdx="1" presStyleCnt="4"/>
      <dgm:spPr/>
    </dgm:pt>
    <dgm:pt modelId="{B1FC2429-A524-427A-97B9-C86D973527AD}" type="pres">
      <dgm:prSet presAssocID="{A7A4EC21-D025-472B-A67D-ED00CBF12CF1}" presName="parentText" presStyleLbl="node1" presStyleIdx="2" presStyleCnt="4">
        <dgm:presLayoutVars>
          <dgm:chMax val="0"/>
          <dgm:bulletEnabled val="1"/>
        </dgm:presLayoutVars>
      </dgm:prSet>
      <dgm:spPr/>
    </dgm:pt>
    <dgm:pt modelId="{9CF09699-FCDD-448E-B50C-E4226DE94A23}" type="pres">
      <dgm:prSet presAssocID="{A7A4EC21-D025-472B-A67D-ED00CBF12CF1}" presName="negativeSpace" presStyleCnt="0"/>
      <dgm:spPr/>
    </dgm:pt>
    <dgm:pt modelId="{1C1A2389-62C1-40ED-A9BF-1792FD75B119}" type="pres">
      <dgm:prSet presAssocID="{A7A4EC21-D025-472B-A67D-ED00CBF12CF1}" presName="childText" presStyleLbl="conFgAcc1" presStyleIdx="2" presStyleCnt="4">
        <dgm:presLayoutVars>
          <dgm:bulletEnabled val="1"/>
        </dgm:presLayoutVars>
      </dgm:prSet>
      <dgm:spPr/>
    </dgm:pt>
    <dgm:pt modelId="{D367F5AB-7371-4AD2-8022-DE96E7DCB52C}" type="pres">
      <dgm:prSet presAssocID="{98021C2B-123B-4385-8418-312F0D07A7DE}" presName="spaceBetweenRectangles" presStyleCnt="0"/>
      <dgm:spPr/>
    </dgm:pt>
    <dgm:pt modelId="{FCCEF83A-A60D-4B4E-9682-EA3AD5E79513}" type="pres">
      <dgm:prSet presAssocID="{5D459DDE-4A27-4BE7-A506-D1B0803355A4}" presName="parentLin" presStyleCnt="0"/>
      <dgm:spPr/>
    </dgm:pt>
    <dgm:pt modelId="{D8E41BFC-0813-4154-973F-5E827FF117D3}" type="pres">
      <dgm:prSet presAssocID="{5D459DDE-4A27-4BE7-A506-D1B0803355A4}" presName="parentLeftMargin" presStyleLbl="node1" presStyleIdx="2" presStyleCnt="4"/>
      <dgm:spPr/>
    </dgm:pt>
    <dgm:pt modelId="{507E696E-1B41-4A43-9E46-6F1C7F7F64BE}" type="pres">
      <dgm:prSet presAssocID="{5D459DDE-4A27-4BE7-A506-D1B0803355A4}" presName="parentText" presStyleLbl="node1" presStyleIdx="3" presStyleCnt="4">
        <dgm:presLayoutVars>
          <dgm:chMax val="0"/>
          <dgm:bulletEnabled val="1"/>
        </dgm:presLayoutVars>
      </dgm:prSet>
      <dgm:spPr/>
    </dgm:pt>
    <dgm:pt modelId="{19E37AF8-A610-491B-97DB-8D87B33F03D6}" type="pres">
      <dgm:prSet presAssocID="{5D459DDE-4A27-4BE7-A506-D1B0803355A4}" presName="negativeSpace" presStyleCnt="0"/>
      <dgm:spPr/>
    </dgm:pt>
    <dgm:pt modelId="{D10B0C6E-A581-4113-9387-668B5F84D98B}" type="pres">
      <dgm:prSet presAssocID="{5D459DDE-4A27-4BE7-A506-D1B0803355A4}" presName="childText" presStyleLbl="conFgAcc1" presStyleIdx="3" presStyleCnt="4">
        <dgm:presLayoutVars>
          <dgm:bulletEnabled val="1"/>
        </dgm:presLayoutVars>
      </dgm:prSet>
      <dgm:spPr/>
    </dgm:pt>
  </dgm:ptLst>
  <dgm:cxnLst>
    <dgm:cxn modelId="{42741F19-4456-4E7C-AA71-FF1A74B05D6C}" srcId="{D46A09D1-A012-4A92-B723-17A8A62E7448}" destId="{8D2F4B74-5A75-4A65-858A-891B70CC4EA6}" srcOrd="0" destOrd="0" parTransId="{89F4CEDA-93A2-48F2-BEF1-85F3C06A0F26}" sibTransId="{1EFBE1FC-C47B-49DA-90AB-670D25CBEE05}"/>
    <dgm:cxn modelId="{789BEB1D-CFB7-43F0-98BA-1CC14831AFBF}" type="presOf" srcId="{D46A09D1-A012-4A92-B723-17A8A62E7448}" destId="{8345112F-B27A-46DB-B118-E759C4BA94D8}" srcOrd="0" destOrd="0" presId="urn:microsoft.com/office/officeart/2005/8/layout/list1"/>
    <dgm:cxn modelId="{7ED98520-D93E-4238-AE48-844A905BB931}" srcId="{6C1BB6A0-0001-4407-91C1-387D4E0389AE}" destId="{5D459DDE-4A27-4BE7-A506-D1B0803355A4}" srcOrd="3" destOrd="0" parTransId="{13DFE800-47FC-4AB7-A0EF-A8B2A831D304}" sibTransId="{FD80A793-9B2E-498A-926C-9C18F830A241}"/>
    <dgm:cxn modelId="{471FD923-5ADD-4C6E-9486-498A2BB674E0}" type="presOf" srcId="{6C1BB6A0-0001-4407-91C1-387D4E0389AE}" destId="{D1CD6E06-93B1-4183-8569-EE2CC6E0DB6E}" srcOrd="0" destOrd="0" presId="urn:microsoft.com/office/officeart/2005/8/layout/list1"/>
    <dgm:cxn modelId="{C38A6747-0D38-4FB7-8E3D-909372D49BFE}" srcId="{47307890-4AF8-4999-9CA6-CF447E5ACBA6}" destId="{7EE85EF6-8AA9-42F1-9800-A8BF41A1D22E}" srcOrd="1" destOrd="0" parTransId="{4716A6AE-B3A0-4F37-B502-C839D81C1581}" sibTransId="{9E066A10-D235-4B3A-8303-2D18E23B58B6}"/>
    <dgm:cxn modelId="{61A6204E-B0A4-4161-A5A5-E8E98FAF77C4}" type="presOf" srcId="{D46A09D1-A012-4A92-B723-17A8A62E7448}" destId="{2ADDA683-D30E-4741-A063-E7577FCFD4F4}" srcOrd="1" destOrd="0" presId="urn:microsoft.com/office/officeart/2005/8/layout/list1"/>
    <dgm:cxn modelId="{7B23EC70-DA12-4612-ABDB-A3F4D3944B4E}" type="presOf" srcId="{A7A4EC21-D025-472B-A67D-ED00CBF12CF1}" destId="{B1FC2429-A524-427A-97B9-C86D973527AD}" srcOrd="1" destOrd="0" presId="urn:microsoft.com/office/officeart/2005/8/layout/list1"/>
    <dgm:cxn modelId="{EDEAC051-F99C-41BE-8E99-10EC1C6717B2}" srcId="{47307890-4AF8-4999-9CA6-CF447E5ACBA6}" destId="{2FF1FFF4-5A2D-4C88-9D1B-848D04043896}" srcOrd="0" destOrd="0" parTransId="{E820E5CB-919C-4A1B-B616-C8B996756E6D}" sibTransId="{AFC573FC-D241-4768-98EB-225020F738B3}"/>
    <dgm:cxn modelId="{A3EF6D7B-C6D1-4539-989F-377F93D6E476}" type="presOf" srcId="{47307890-4AF8-4999-9CA6-CF447E5ACBA6}" destId="{62C26B36-25F5-48FF-98C3-41510D002BA7}" srcOrd="1" destOrd="0" presId="urn:microsoft.com/office/officeart/2005/8/layout/list1"/>
    <dgm:cxn modelId="{AE4DB37B-F7D9-42E5-A2A5-FE02A4E744F6}" type="presOf" srcId="{E55E1386-10CC-492C-9401-62D95C767967}" destId="{E147C6A3-06F4-4061-B121-3DA4DB898CB7}" srcOrd="0" destOrd="2" presId="urn:microsoft.com/office/officeart/2005/8/layout/list1"/>
    <dgm:cxn modelId="{7EEDF184-898F-41CE-BA51-5026F25D415D}" type="presOf" srcId="{8D2F4B74-5A75-4A65-858A-891B70CC4EA6}" destId="{BECA39F3-1564-4FC9-BA67-4EEE4989B775}" srcOrd="0" destOrd="0" presId="urn:microsoft.com/office/officeart/2005/8/layout/list1"/>
    <dgm:cxn modelId="{B33C4AB9-649D-46C8-9765-EA1CB4660CA4}" type="presOf" srcId="{5D459DDE-4A27-4BE7-A506-D1B0803355A4}" destId="{507E696E-1B41-4A43-9E46-6F1C7F7F64BE}" srcOrd="1" destOrd="0" presId="urn:microsoft.com/office/officeart/2005/8/layout/list1"/>
    <dgm:cxn modelId="{2AC2E1B9-6277-4066-9CD4-18AC0A5551F9}" srcId="{6C1BB6A0-0001-4407-91C1-387D4E0389AE}" destId="{A7A4EC21-D025-472B-A67D-ED00CBF12CF1}" srcOrd="2" destOrd="0" parTransId="{0DEB7916-0AE0-41AB-8122-AF53B4DDD20A}" sibTransId="{98021C2B-123B-4385-8418-312F0D07A7DE}"/>
    <dgm:cxn modelId="{DED0A4BD-5617-476E-86D6-1768D574B06C}" srcId="{47307890-4AF8-4999-9CA6-CF447E5ACBA6}" destId="{E55E1386-10CC-492C-9401-62D95C767967}" srcOrd="2" destOrd="0" parTransId="{9C150B3A-05E0-4A9A-9DFD-19B94987406D}" sibTransId="{EBC8DC8F-CB3E-4735-8A81-A9E52716F0A3}"/>
    <dgm:cxn modelId="{C441ADBD-80DC-4258-B487-F9E68D0B1DCD}" srcId="{6C1BB6A0-0001-4407-91C1-387D4E0389AE}" destId="{D46A09D1-A012-4A92-B723-17A8A62E7448}" srcOrd="0" destOrd="0" parTransId="{F38E47E0-F0C2-44AE-9B8B-C9FCAD383F96}" sibTransId="{7AA59ABA-F519-4B8E-B175-E36C6F5681F4}"/>
    <dgm:cxn modelId="{F506C9C3-FA63-4E22-BC74-7BD25297A9DC}" type="presOf" srcId="{5D459DDE-4A27-4BE7-A506-D1B0803355A4}" destId="{D8E41BFC-0813-4154-973F-5E827FF117D3}" srcOrd="0" destOrd="0" presId="urn:microsoft.com/office/officeart/2005/8/layout/list1"/>
    <dgm:cxn modelId="{3BE698C7-957A-4E5C-989B-A715B340B1D0}" srcId="{6C1BB6A0-0001-4407-91C1-387D4E0389AE}" destId="{47307890-4AF8-4999-9CA6-CF447E5ACBA6}" srcOrd="1" destOrd="0" parTransId="{E4391C57-1E58-4C66-BEC8-52AA0DF6AE4D}" sibTransId="{2C562DED-2C95-4691-A9CE-B937493C11FE}"/>
    <dgm:cxn modelId="{AD3A48DA-828C-41E3-B6BA-357A3C73AF4D}" type="presOf" srcId="{47307890-4AF8-4999-9CA6-CF447E5ACBA6}" destId="{82DB9856-272F-450F-97A5-5ED5CE421309}" srcOrd="0" destOrd="0" presId="urn:microsoft.com/office/officeart/2005/8/layout/list1"/>
    <dgm:cxn modelId="{01C551EF-AFBE-4641-BF69-E59D262E5828}" type="presOf" srcId="{2FF1FFF4-5A2D-4C88-9D1B-848D04043896}" destId="{E147C6A3-06F4-4061-B121-3DA4DB898CB7}" srcOrd="0" destOrd="0" presId="urn:microsoft.com/office/officeart/2005/8/layout/list1"/>
    <dgm:cxn modelId="{BAC27DF3-F4DA-4F9F-9191-FD7D1789EEDE}" type="presOf" srcId="{7EE85EF6-8AA9-42F1-9800-A8BF41A1D22E}" destId="{E147C6A3-06F4-4061-B121-3DA4DB898CB7}" srcOrd="0" destOrd="1" presId="urn:microsoft.com/office/officeart/2005/8/layout/list1"/>
    <dgm:cxn modelId="{93E9C6F5-E565-4A46-BCED-7D64E20DB6DB}" type="presOf" srcId="{A7A4EC21-D025-472B-A67D-ED00CBF12CF1}" destId="{4A34F053-C520-41D0-B5B0-828CB76DF477}" srcOrd="0" destOrd="0" presId="urn:microsoft.com/office/officeart/2005/8/layout/list1"/>
    <dgm:cxn modelId="{4F18EA32-BDDC-42F4-8772-541DBDFA6E76}" type="presParOf" srcId="{D1CD6E06-93B1-4183-8569-EE2CC6E0DB6E}" destId="{CE670B59-7F4A-4700-9847-11C5C25A066C}" srcOrd="0" destOrd="0" presId="urn:microsoft.com/office/officeart/2005/8/layout/list1"/>
    <dgm:cxn modelId="{D85BBE7B-239E-4630-A6CC-2A6CCB55A97A}" type="presParOf" srcId="{CE670B59-7F4A-4700-9847-11C5C25A066C}" destId="{8345112F-B27A-46DB-B118-E759C4BA94D8}" srcOrd="0" destOrd="0" presId="urn:microsoft.com/office/officeart/2005/8/layout/list1"/>
    <dgm:cxn modelId="{ED193F55-3091-49D4-9B0E-F144B4CF341B}" type="presParOf" srcId="{CE670B59-7F4A-4700-9847-11C5C25A066C}" destId="{2ADDA683-D30E-4741-A063-E7577FCFD4F4}" srcOrd="1" destOrd="0" presId="urn:microsoft.com/office/officeart/2005/8/layout/list1"/>
    <dgm:cxn modelId="{481D36CC-CA4F-4141-B520-E0AF5A534FE1}" type="presParOf" srcId="{D1CD6E06-93B1-4183-8569-EE2CC6E0DB6E}" destId="{10C827C7-263F-4A68-B244-31C7B2EA917A}" srcOrd="1" destOrd="0" presId="urn:microsoft.com/office/officeart/2005/8/layout/list1"/>
    <dgm:cxn modelId="{4E1D7CF8-1A32-47EB-9EE9-BA1FDA3CEE99}" type="presParOf" srcId="{D1CD6E06-93B1-4183-8569-EE2CC6E0DB6E}" destId="{BECA39F3-1564-4FC9-BA67-4EEE4989B775}" srcOrd="2" destOrd="0" presId="urn:microsoft.com/office/officeart/2005/8/layout/list1"/>
    <dgm:cxn modelId="{6D226324-77A0-42AC-B463-40CDA9BBADCD}" type="presParOf" srcId="{D1CD6E06-93B1-4183-8569-EE2CC6E0DB6E}" destId="{6F46D4DB-0DCD-4548-A62B-ADA100E29A32}" srcOrd="3" destOrd="0" presId="urn:microsoft.com/office/officeart/2005/8/layout/list1"/>
    <dgm:cxn modelId="{D4DB1693-EF87-4479-89F1-1ED74AABD4D4}" type="presParOf" srcId="{D1CD6E06-93B1-4183-8569-EE2CC6E0DB6E}" destId="{B7DDA302-32D3-45E4-B9D1-D51A0769F21D}" srcOrd="4" destOrd="0" presId="urn:microsoft.com/office/officeart/2005/8/layout/list1"/>
    <dgm:cxn modelId="{BC728337-8283-4B95-AF23-EA72F0591A70}" type="presParOf" srcId="{B7DDA302-32D3-45E4-B9D1-D51A0769F21D}" destId="{82DB9856-272F-450F-97A5-5ED5CE421309}" srcOrd="0" destOrd="0" presId="urn:microsoft.com/office/officeart/2005/8/layout/list1"/>
    <dgm:cxn modelId="{47BD9216-523A-4BD7-BF40-AC862A97600D}" type="presParOf" srcId="{B7DDA302-32D3-45E4-B9D1-D51A0769F21D}" destId="{62C26B36-25F5-48FF-98C3-41510D002BA7}" srcOrd="1" destOrd="0" presId="urn:microsoft.com/office/officeart/2005/8/layout/list1"/>
    <dgm:cxn modelId="{85E6EF18-B7F0-45C1-89A1-F2BB9FD4549D}" type="presParOf" srcId="{D1CD6E06-93B1-4183-8569-EE2CC6E0DB6E}" destId="{59EEF611-B46A-42B8-A92A-CD8E36CF9782}" srcOrd="5" destOrd="0" presId="urn:microsoft.com/office/officeart/2005/8/layout/list1"/>
    <dgm:cxn modelId="{3EBFA23E-7331-4D8E-B020-87BFE0534EAE}" type="presParOf" srcId="{D1CD6E06-93B1-4183-8569-EE2CC6E0DB6E}" destId="{E147C6A3-06F4-4061-B121-3DA4DB898CB7}" srcOrd="6" destOrd="0" presId="urn:microsoft.com/office/officeart/2005/8/layout/list1"/>
    <dgm:cxn modelId="{6D1C153A-C12F-4DDB-A891-35F66B12F27F}" type="presParOf" srcId="{D1CD6E06-93B1-4183-8569-EE2CC6E0DB6E}" destId="{AEAB6640-D23C-45FE-ADA2-575B798F26D0}" srcOrd="7" destOrd="0" presId="urn:microsoft.com/office/officeart/2005/8/layout/list1"/>
    <dgm:cxn modelId="{868741A1-F580-4A56-9467-F2436F8414B9}" type="presParOf" srcId="{D1CD6E06-93B1-4183-8569-EE2CC6E0DB6E}" destId="{99E40030-4FBF-43BD-B525-EFA571BA2C8F}" srcOrd="8" destOrd="0" presId="urn:microsoft.com/office/officeart/2005/8/layout/list1"/>
    <dgm:cxn modelId="{64D7FB5A-049C-41E2-9F04-29031A5BCA5F}" type="presParOf" srcId="{99E40030-4FBF-43BD-B525-EFA571BA2C8F}" destId="{4A34F053-C520-41D0-B5B0-828CB76DF477}" srcOrd="0" destOrd="0" presId="urn:microsoft.com/office/officeart/2005/8/layout/list1"/>
    <dgm:cxn modelId="{A6A06A1E-7323-40B6-AF9C-DE5412BB2ABA}" type="presParOf" srcId="{99E40030-4FBF-43BD-B525-EFA571BA2C8F}" destId="{B1FC2429-A524-427A-97B9-C86D973527AD}" srcOrd="1" destOrd="0" presId="urn:microsoft.com/office/officeart/2005/8/layout/list1"/>
    <dgm:cxn modelId="{435A3EFB-0B28-49F9-91EC-48B6B7887793}" type="presParOf" srcId="{D1CD6E06-93B1-4183-8569-EE2CC6E0DB6E}" destId="{9CF09699-FCDD-448E-B50C-E4226DE94A23}" srcOrd="9" destOrd="0" presId="urn:microsoft.com/office/officeart/2005/8/layout/list1"/>
    <dgm:cxn modelId="{56952D5E-7337-43E1-88A2-298727469285}" type="presParOf" srcId="{D1CD6E06-93B1-4183-8569-EE2CC6E0DB6E}" destId="{1C1A2389-62C1-40ED-A9BF-1792FD75B119}" srcOrd="10" destOrd="0" presId="urn:microsoft.com/office/officeart/2005/8/layout/list1"/>
    <dgm:cxn modelId="{9FDE3115-0B88-4D42-910E-7C0AFB5303EE}" type="presParOf" srcId="{D1CD6E06-93B1-4183-8569-EE2CC6E0DB6E}" destId="{D367F5AB-7371-4AD2-8022-DE96E7DCB52C}" srcOrd="11" destOrd="0" presId="urn:microsoft.com/office/officeart/2005/8/layout/list1"/>
    <dgm:cxn modelId="{4A914747-B4FA-4BA0-BB5A-807B5065834C}" type="presParOf" srcId="{D1CD6E06-93B1-4183-8569-EE2CC6E0DB6E}" destId="{FCCEF83A-A60D-4B4E-9682-EA3AD5E79513}" srcOrd="12" destOrd="0" presId="urn:microsoft.com/office/officeart/2005/8/layout/list1"/>
    <dgm:cxn modelId="{E9C5160E-7706-43AA-AE2E-5E4C933CB84B}" type="presParOf" srcId="{FCCEF83A-A60D-4B4E-9682-EA3AD5E79513}" destId="{D8E41BFC-0813-4154-973F-5E827FF117D3}" srcOrd="0" destOrd="0" presId="urn:microsoft.com/office/officeart/2005/8/layout/list1"/>
    <dgm:cxn modelId="{CB5C423E-99DA-4E2F-B444-EC0F00852812}" type="presParOf" srcId="{FCCEF83A-A60D-4B4E-9682-EA3AD5E79513}" destId="{507E696E-1B41-4A43-9E46-6F1C7F7F64BE}" srcOrd="1" destOrd="0" presId="urn:microsoft.com/office/officeart/2005/8/layout/list1"/>
    <dgm:cxn modelId="{CBC66769-C297-4156-893C-C0B48581E8CB}" type="presParOf" srcId="{D1CD6E06-93B1-4183-8569-EE2CC6E0DB6E}" destId="{19E37AF8-A610-491B-97DB-8D87B33F03D6}" srcOrd="13" destOrd="0" presId="urn:microsoft.com/office/officeart/2005/8/layout/list1"/>
    <dgm:cxn modelId="{728F695F-7E2A-4F1C-9B2B-C805332178A1}" type="presParOf" srcId="{D1CD6E06-93B1-4183-8569-EE2CC6E0DB6E}" destId="{D10B0C6E-A581-4113-9387-668B5F84D98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DC07B-79EB-497B-8D65-08FD114B8E8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CDA1161-AA91-4145-9C07-C721902D5E83}">
      <dgm:prSet/>
      <dgm:spPr/>
      <dgm:t>
        <a:bodyPr/>
        <a:lstStyle/>
        <a:p>
          <a:pPr>
            <a:defRPr cap="all"/>
          </a:pPr>
          <a:r>
            <a:rPr lang="en-US" dirty="0"/>
            <a:t>Graduate Certificate in Cardiovascular Nursing</a:t>
          </a:r>
        </a:p>
      </dgm:t>
    </dgm:pt>
    <dgm:pt modelId="{5F7E33E3-24C6-4F7C-A5CD-C643AAAC8B05}" type="parTrans" cxnId="{72D7F676-882D-4874-8044-E68138D428AB}">
      <dgm:prSet/>
      <dgm:spPr/>
      <dgm:t>
        <a:bodyPr/>
        <a:lstStyle/>
        <a:p>
          <a:endParaRPr lang="en-US"/>
        </a:p>
      </dgm:t>
    </dgm:pt>
    <dgm:pt modelId="{21081A17-D109-486F-9118-2FC7A5A06D2F}" type="sibTrans" cxnId="{72D7F676-882D-4874-8044-E68138D428AB}">
      <dgm:prSet/>
      <dgm:spPr/>
      <dgm:t>
        <a:bodyPr/>
        <a:lstStyle/>
        <a:p>
          <a:endParaRPr lang="en-US"/>
        </a:p>
      </dgm:t>
    </dgm:pt>
    <dgm:pt modelId="{0FD00CF7-2C2F-42A3-8E3E-42D8CB72D2D9}">
      <dgm:prSet/>
      <dgm:spPr/>
      <dgm:t>
        <a:bodyPr/>
        <a:lstStyle/>
        <a:p>
          <a:pPr>
            <a:defRPr cap="all"/>
          </a:pPr>
          <a:r>
            <a:rPr lang="en-US" dirty="0"/>
            <a:t>Graduate Certificate in Population Health</a:t>
          </a:r>
        </a:p>
      </dgm:t>
    </dgm:pt>
    <dgm:pt modelId="{B2793681-E30F-4BD9-8DDE-A57547E30472}" type="parTrans" cxnId="{1C0B8920-7A6A-454B-BD25-926EE1E22E0F}">
      <dgm:prSet/>
      <dgm:spPr/>
      <dgm:t>
        <a:bodyPr/>
        <a:lstStyle/>
        <a:p>
          <a:endParaRPr lang="en-US"/>
        </a:p>
      </dgm:t>
    </dgm:pt>
    <dgm:pt modelId="{7E3CCC03-33A3-49D8-B1D5-142D8B169ED3}" type="sibTrans" cxnId="{1C0B8920-7A6A-454B-BD25-926EE1E22E0F}">
      <dgm:prSet/>
      <dgm:spPr/>
      <dgm:t>
        <a:bodyPr/>
        <a:lstStyle/>
        <a:p>
          <a:endParaRPr lang="en-US"/>
        </a:p>
      </dgm:t>
    </dgm:pt>
    <dgm:pt modelId="{5997C937-823A-408E-BFF3-D81ADCDBB5D9}" type="pres">
      <dgm:prSet presAssocID="{3E9DC07B-79EB-497B-8D65-08FD114B8E86}" presName="diagram" presStyleCnt="0">
        <dgm:presLayoutVars>
          <dgm:dir/>
          <dgm:resizeHandles val="exact"/>
        </dgm:presLayoutVars>
      </dgm:prSet>
      <dgm:spPr/>
    </dgm:pt>
    <dgm:pt modelId="{F33458DE-99D4-4754-A6AF-8FE4B679AB34}" type="pres">
      <dgm:prSet presAssocID="{6CDA1161-AA91-4145-9C07-C721902D5E83}" presName="node" presStyleLbl="node1" presStyleIdx="0" presStyleCnt="2">
        <dgm:presLayoutVars>
          <dgm:bulletEnabled val="1"/>
        </dgm:presLayoutVars>
      </dgm:prSet>
      <dgm:spPr/>
    </dgm:pt>
    <dgm:pt modelId="{18EEEF15-7634-4476-B0B6-52DD86D50657}" type="pres">
      <dgm:prSet presAssocID="{21081A17-D109-486F-9118-2FC7A5A06D2F}" presName="sibTrans" presStyleCnt="0"/>
      <dgm:spPr/>
    </dgm:pt>
    <dgm:pt modelId="{9B002656-F725-4A60-BF8A-54BD42B10A74}" type="pres">
      <dgm:prSet presAssocID="{0FD00CF7-2C2F-42A3-8E3E-42D8CB72D2D9}" presName="node" presStyleLbl="node1" presStyleIdx="1" presStyleCnt="2">
        <dgm:presLayoutVars>
          <dgm:bulletEnabled val="1"/>
        </dgm:presLayoutVars>
      </dgm:prSet>
      <dgm:spPr/>
    </dgm:pt>
  </dgm:ptLst>
  <dgm:cxnLst>
    <dgm:cxn modelId="{4EAB3906-1300-40FC-A0F7-B82B2CB2C901}" type="presOf" srcId="{3E9DC07B-79EB-497B-8D65-08FD114B8E86}" destId="{5997C937-823A-408E-BFF3-D81ADCDBB5D9}" srcOrd="0" destOrd="0" presId="urn:microsoft.com/office/officeart/2005/8/layout/default"/>
    <dgm:cxn modelId="{1C0B8920-7A6A-454B-BD25-926EE1E22E0F}" srcId="{3E9DC07B-79EB-497B-8D65-08FD114B8E86}" destId="{0FD00CF7-2C2F-42A3-8E3E-42D8CB72D2D9}" srcOrd="1" destOrd="0" parTransId="{B2793681-E30F-4BD9-8DDE-A57547E30472}" sibTransId="{7E3CCC03-33A3-49D8-B1D5-142D8B169ED3}"/>
    <dgm:cxn modelId="{72D7F676-882D-4874-8044-E68138D428AB}" srcId="{3E9DC07B-79EB-497B-8D65-08FD114B8E86}" destId="{6CDA1161-AA91-4145-9C07-C721902D5E83}" srcOrd="0" destOrd="0" parTransId="{5F7E33E3-24C6-4F7C-A5CD-C643AAAC8B05}" sibTransId="{21081A17-D109-486F-9118-2FC7A5A06D2F}"/>
    <dgm:cxn modelId="{4CD22884-AB0B-4B48-85D4-F7BE50B56EDA}" type="presOf" srcId="{0FD00CF7-2C2F-42A3-8E3E-42D8CB72D2D9}" destId="{9B002656-F725-4A60-BF8A-54BD42B10A74}" srcOrd="0" destOrd="0" presId="urn:microsoft.com/office/officeart/2005/8/layout/default"/>
    <dgm:cxn modelId="{D0DF1F8C-AE18-468F-AD88-8B5EFAC639AB}" type="presOf" srcId="{6CDA1161-AA91-4145-9C07-C721902D5E83}" destId="{F33458DE-99D4-4754-A6AF-8FE4B679AB34}" srcOrd="0" destOrd="0" presId="urn:microsoft.com/office/officeart/2005/8/layout/default"/>
    <dgm:cxn modelId="{817B436C-53F2-4760-B84C-8D4703C19F12}" type="presParOf" srcId="{5997C937-823A-408E-BFF3-D81ADCDBB5D9}" destId="{F33458DE-99D4-4754-A6AF-8FE4B679AB34}" srcOrd="0" destOrd="0" presId="urn:microsoft.com/office/officeart/2005/8/layout/default"/>
    <dgm:cxn modelId="{11650466-1897-4AEA-8EB6-881646B77D5B}" type="presParOf" srcId="{5997C937-823A-408E-BFF3-D81ADCDBB5D9}" destId="{18EEEF15-7634-4476-B0B6-52DD86D50657}" srcOrd="1" destOrd="0" presId="urn:microsoft.com/office/officeart/2005/8/layout/default"/>
    <dgm:cxn modelId="{0EE938EA-AAD6-40DF-92B4-BE8A13A08BBE}" type="presParOf" srcId="{5997C937-823A-408E-BFF3-D81ADCDBB5D9}" destId="{9B002656-F725-4A60-BF8A-54BD42B10A7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36C01-3D08-4721-BFA7-995A17A18AAD}">
      <dsp:nvSpPr>
        <dsp:cNvPr id="0" name=""/>
        <dsp:cNvSpPr/>
      </dsp:nvSpPr>
      <dsp:spPr>
        <a:xfrm>
          <a:off x="716193" y="304"/>
          <a:ext cx="2338784" cy="116939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defRPr b="1"/>
          </a:pPr>
          <a:r>
            <a:rPr lang="en-US" sz="1500" kern="1200"/>
            <a:t>Academic portfolios focus on skills, reshape offerings, learning outcomes, and tuition structure</a:t>
          </a:r>
        </a:p>
      </dsp:txBody>
      <dsp:txXfrm>
        <a:off x="750443" y="34554"/>
        <a:ext cx="2270284" cy="1100892"/>
      </dsp:txXfrm>
    </dsp:sp>
    <dsp:sp modelId="{A2062F0D-0503-4A34-AC68-D794AD33CA4E}">
      <dsp:nvSpPr>
        <dsp:cNvPr id="0" name=""/>
        <dsp:cNvSpPr/>
      </dsp:nvSpPr>
      <dsp:spPr>
        <a:xfrm>
          <a:off x="950072" y="1169696"/>
          <a:ext cx="233878" cy="877044"/>
        </a:xfrm>
        <a:custGeom>
          <a:avLst/>
          <a:gdLst/>
          <a:ahLst/>
          <a:cxnLst/>
          <a:rect l="0" t="0" r="0" b="0"/>
          <a:pathLst>
            <a:path>
              <a:moveTo>
                <a:pt x="0" y="0"/>
              </a:moveTo>
              <a:lnTo>
                <a:pt x="0" y="877044"/>
              </a:lnTo>
              <a:lnTo>
                <a:pt x="233878" y="877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EA3AF-D5DA-42AB-9076-F8CF86ABC2EB}">
      <dsp:nvSpPr>
        <dsp:cNvPr id="0" name=""/>
        <dsp:cNvSpPr/>
      </dsp:nvSpPr>
      <dsp:spPr>
        <a:xfrm>
          <a:off x="1183950" y="1462044"/>
          <a:ext cx="1871027" cy="116939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Preparing for a career may not necessarily entail a traditional four-year degree</a:t>
          </a:r>
        </a:p>
      </dsp:txBody>
      <dsp:txXfrm>
        <a:off x="1218200" y="1496294"/>
        <a:ext cx="1802527" cy="1100892"/>
      </dsp:txXfrm>
    </dsp:sp>
    <dsp:sp modelId="{31B54C71-5485-4AF4-89A3-BE980A57DB0E}">
      <dsp:nvSpPr>
        <dsp:cNvPr id="0" name=""/>
        <dsp:cNvSpPr/>
      </dsp:nvSpPr>
      <dsp:spPr>
        <a:xfrm>
          <a:off x="950072" y="1169696"/>
          <a:ext cx="233878" cy="2338784"/>
        </a:xfrm>
        <a:custGeom>
          <a:avLst/>
          <a:gdLst/>
          <a:ahLst/>
          <a:cxnLst/>
          <a:rect l="0" t="0" r="0" b="0"/>
          <a:pathLst>
            <a:path>
              <a:moveTo>
                <a:pt x="0" y="0"/>
              </a:moveTo>
              <a:lnTo>
                <a:pt x="0" y="2338784"/>
              </a:lnTo>
              <a:lnTo>
                <a:pt x="233878" y="233878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E437B-2C35-4BAC-8263-B0B138CD6B6B}">
      <dsp:nvSpPr>
        <dsp:cNvPr id="0" name=""/>
        <dsp:cNvSpPr/>
      </dsp:nvSpPr>
      <dsp:spPr>
        <a:xfrm>
          <a:off x="1183950" y="2923785"/>
          <a:ext cx="1871027" cy="116939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678113"/>
              <a:satOff val="-414"/>
              <a:lumOff val="1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Interest in non-degree and certificate credentials that support in-demand fields</a:t>
          </a:r>
        </a:p>
      </dsp:txBody>
      <dsp:txXfrm>
        <a:off x="1218200" y="2958035"/>
        <a:ext cx="1802527" cy="1100892"/>
      </dsp:txXfrm>
    </dsp:sp>
    <dsp:sp modelId="{1E65CECE-069B-46B9-9DCB-08D334AB22DE}">
      <dsp:nvSpPr>
        <dsp:cNvPr id="0" name=""/>
        <dsp:cNvSpPr/>
      </dsp:nvSpPr>
      <dsp:spPr>
        <a:xfrm>
          <a:off x="3639674" y="304"/>
          <a:ext cx="2338784" cy="1169392"/>
        </a:xfrm>
        <a:prstGeom prst="roundRect">
          <a:avLst>
            <a:gd name="adj" fmla="val 10000"/>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defRPr b="1"/>
          </a:pPr>
          <a:r>
            <a:rPr lang="en-US" sz="1500" kern="1200"/>
            <a:t>Enrollment strategies meet students where they are</a:t>
          </a:r>
        </a:p>
      </dsp:txBody>
      <dsp:txXfrm>
        <a:off x="3673924" y="34554"/>
        <a:ext cx="2270284" cy="1100892"/>
      </dsp:txXfrm>
    </dsp:sp>
    <dsp:sp modelId="{0BA6300A-3FD8-4EBD-92A9-CAA56E5A1577}">
      <dsp:nvSpPr>
        <dsp:cNvPr id="0" name=""/>
        <dsp:cNvSpPr/>
      </dsp:nvSpPr>
      <dsp:spPr>
        <a:xfrm>
          <a:off x="3873552" y="1169696"/>
          <a:ext cx="233878" cy="877044"/>
        </a:xfrm>
        <a:custGeom>
          <a:avLst/>
          <a:gdLst/>
          <a:ahLst/>
          <a:cxnLst/>
          <a:rect l="0" t="0" r="0" b="0"/>
          <a:pathLst>
            <a:path>
              <a:moveTo>
                <a:pt x="0" y="0"/>
              </a:moveTo>
              <a:lnTo>
                <a:pt x="0" y="877044"/>
              </a:lnTo>
              <a:lnTo>
                <a:pt x="233878" y="877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843BE-E9BD-4696-B064-47A416F3F275}">
      <dsp:nvSpPr>
        <dsp:cNvPr id="0" name=""/>
        <dsp:cNvSpPr/>
      </dsp:nvSpPr>
      <dsp:spPr>
        <a:xfrm>
          <a:off x="4107431" y="1462044"/>
          <a:ext cx="1871027" cy="116939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1356225"/>
              <a:satOff val="-828"/>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Universities must deliver a robust digital classroom experience; real-time admission and registration communications</a:t>
          </a:r>
        </a:p>
      </dsp:txBody>
      <dsp:txXfrm>
        <a:off x="4141681" y="1496294"/>
        <a:ext cx="1802527" cy="1100892"/>
      </dsp:txXfrm>
    </dsp:sp>
    <dsp:sp modelId="{0AF1E6A4-3011-4F08-9248-1D67B8B2A664}">
      <dsp:nvSpPr>
        <dsp:cNvPr id="0" name=""/>
        <dsp:cNvSpPr/>
      </dsp:nvSpPr>
      <dsp:spPr>
        <a:xfrm>
          <a:off x="3873552" y="1169696"/>
          <a:ext cx="233878" cy="2338784"/>
        </a:xfrm>
        <a:custGeom>
          <a:avLst/>
          <a:gdLst/>
          <a:ahLst/>
          <a:cxnLst/>
          <a:rect l="0" t="0" r="0" b="0"/>
          <a:pathLst>
            <a:path>
              <a:moveTo>
                <a:pt x="0" y="0"/>
              </a:moveTo>
              <a:lnTo>
                <a:pt x="0" y="2338784"/>
              </a:lnTo>
              <a:lnTo>
                <a:pt x="233878" y="233878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7F5974-30AF-4343-BB9D-89AE15F059D4}">
      <dsp:nvSpPr>
        <dsp:cNvPr id="0" name=""/>
        <dsp:cNvSpPr/>
      </dsp:nvSpPr>
      <dsp:spPr>
        <a:xfrm>
          <a:off x="4107431" y="2923785"/>
          <a:ext cx="1871027" cy="116939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034338"/>
              <a:satOff val="-1242"/>
              <a:lumOff val="4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Universities must embrace a new sense of flexibility and transparency.</a:t>
          </a:r>
        </a:p>
      </dsp:txBody>
      <dsp:txXfrm>
        <a:off x="4141681" y="2958035"/>
        <a:ext cx="1802527" cy="1100892"/>
      </dsp:txXfrm>
    </dsp:sp>
    <dsp:sp modelId="{BB04B6EB-A852-4DE0-93F7-EEBEA5EEB874}">
      <dsp:nvSpPr>
        <dsp:cNvPr id="0" name=""/>
        <dsp:cNvSpPr/>
      </dsp:nvSpPr>
      <dsp:spPr>
        <a:xfrm>
          <a:off x="6563154" y="304"/>
          <a:ext cx="2338784" cy="1169392"/>
        </a:xfrm>
        <a:prstGeom prst="roundRect">
          <a:avLst>
            <a:gd name="adj" fmla="val 1000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defRPr b="1"/>
          </a:pPr>
          <a:r>
            <a:rPr lang="en-US" sz="1500" kern="1200" dirty="0"/>
            <a:t>Colleges and universities will look to creatively streamline existing costs and identify new revenue sources</a:t>
          </a:r>
        </a:p>
      </dsp:txBody>
      <dsp:txXfrm>
        <a:off x="6597404" y="34554"/>
        <a:ext cx="2270284" cy="1100892"/>
      </dsp:txXfrm>
    </dsp:sp>
    <dsp:sp modelId="{BD9EB164-91D1-406D-BE35-DB65D1E45D36}">
      <dsp:nvSpPr>
        <dsp:cNvPr id="0" name=""/>
        <dsp:cNvSpPr/>
      </dsp:nvSpPr>
      <dsp:spPr>
        <a:xfrm>
          <a:off x="6797033" y="1169696"/>
          <a:ext cx="233878" cy="877044"/>
        </a:xfrm>
        <a:custGeom>
          <a:avLst/>
          <a:gdLst/>
          <a:ahLst/>
          <a:cxnLst/>
          <a:rect l="0" t="0" r="0" b="0"/>
          <a:pathLst>
            <a:path>
              <a:moveTo>
                <a:pt x="0" y="0"/>
              </a:moveTo>
              <a:lnTo>
                <a:pt x="0" y="877044"/>
              </a:lnTo>
              <a:lnTo>
                <a:pt x="233878" y="877044"/>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7CF78-0D7D-42B5-A395-D76488B0D1FB}">
      <dsp:nvSpPr>
        <dsp:cNvPr id="0" name=""/>
        <dsp:cNvSpPr/>
      </dsp:nvSpPr>
      <dsp:spPr>
        <a:xfrm>
          <a:off x="7030911" y="1462044"/>
          <a:ext cx="1871027" cy="1169392"/>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defRPr b="1"/>
          </a:pPr>
          <a:r>
            <a:rPr lang="en-US" sz="1300" kern="1200" dirty="0"/>
            <a:t>Certificate programs 				</a:t>
          </a:r>
        </a:p>
      </dsp:txBody>
      <dsp:txXfrm>
        <a:off x="7065161" y="1496294"/>
        <a:ext cx="1802527" cy="1100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A39F3-1564-4FC9-BA67-4EEE4989B775}">
      <dsp:nvSpPr>
        <dsp:cNvPr id="0" name=""/>
        <dsp:cNvSpPr/>
      </dsp:nvSpPr>
      <dsp:spPr>
        <a:xfrm>
          <a:off x="0" y="250880"/>
          <a:ext cx="9618133" cy="667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333248" rIns="74647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Beyond degrees</a:t>
          </a:r>
        </a:p>
      </dsp:txBody>
      <dsp:txXfrm>
        <a:off x="0" y="250880"/>
        <a:ext cx="9618133" cy="667800"/>
      </dsp:txXfrm>
    </dsp:sp>
    <dsp:sp modelId="{2ADDA683-D30E-4741-A063-E7577FCFD4F4}">
      <dsp:nvSpPr>
        <dsp:cNvPr id="0" name=""/>
        <dsp:cNvSpPr/>
      </dsp:nvSpPr>
      <dsp:spPr>
        <a:xfrm>
          <a:off x="480906" y="14720"/>
          <a:ext cx="6732693" cy="4723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711200">
            <a:lnSpc>
              <a:spcPct val="90000"/>
            </a:lnSpc>
            <a:spcBef>
              <a:spcPct val="0"/>
            </a:spcBef>
            <a:spcAft>
              <a:spcPct val="35000"/>
            </a:spcAft>
            <a:buNone/>
          </a:pPr>
          <a:r>
            <a:rPr lang="en-US" sz="1600" kern="1200"/>
            <a:t>They help create lifelong learners</a:t>
          </a:r>
        </a:p>
      </dsp:txBody>
      <dsp:txXfrm>
        <a:off x="503963" y="37777"/>
        <a:ext cx="6686579" cy="426206"/>
      </dsp:txXfrm>
    </dsp:sp>
    <dsp:sp modelId="{E147C6A3-06F4-4061-B121-3DA4DB898CB7}">
      <dsp:nvSpPr>
        <dsp:cNvPr id="0" name=""/>
        <dsp:cNvSpPr/>
      </dsp:nvSpPr>
      <dsp:spPr>
        <a:xfrm>
          <a:off x="0" y="1241240"/>
          <a:ext cx="9618133" cy="1386000"/>
        </a:xfrm>
        <a:prstGeom prst="rect">
          <a:avLst/>
        </a:prstGeom>
        <a:solidFill>
          <a:schemeClr val="lt1">
            <a:alpha val="90000"/>
            <a:hueOff val="0"/>
            <a:satOff val="0"/>
            <a:lumOff val="0"/>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333248" rIns="74647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Higher education is criticized for failing to produce graduates with tangible, workforce-ready skill sets</a:t>
          </a:r>
        </a:p>
        <a:p>
          <a:pPr marL="171450" lvl="1" indent="-171450" algn="l" defTabSz="711200">
            <a:lnSpc>
              <a:spcPct val="90000"/>
            </a:lnSpc>
            <a:spcBef>
              <a:spcPct val="0"/>
            </a:spcBef>
            <a:spcAft>
              <a:spcPct val="15000"/>
            </a:spcAft>
            <a:buChar char="•"/>
          </a:pPr>
          <a:r>
            <a:rPr lang="en-US" sz="1600" kern="1200"/>
            <a:t>Especially important for non-STEM disciplines</a:t>
          </a:r>
        </a:p>
        <a:p>
          <a:pPr marL="171450" lvl="1" indent="-171450" algn="l" defTabSz="711200">
            <a:lnSpc>
              <a:spcPct val="90000"/>
            </a:lnSpc>
            <a:spcBef>
              <a:spcPct val="0"/>
            </a:spcBef>
            <a:spcAft>
              <a:spcPct val="15000"/>
            </a:spcAft>
            <a:buChar char="•"/>
          </a:pPr>
          <a:r>
            <a:rPr lang="en-US" sz="1600" kern="1200" dirty="0"/>
            <a:t>Many graduates are in jobs that they didn’t need a degree to obtain</a:t>
          </a:r>
        </a:p>
      </dsp:txBody>
      <dsp:txXfrm>
        <a:off x="0" y="1241240"/>
        <a:ext cx="9618133" cy="1386000"/>
      </dsp:txXfrm>
    </dsp:sp>
    <dsp:sp modelId="{62C26B36-25F5-48FF-98C3-41510D002BA7}">
      <dsp:nvSpPr>
        <dsp:cNvPr id="0" name=""/>
        <dsp:cNvSpPr/>
      </dsp:nvSpPr>
      <dsp:spPr>
        <a:xfrm>
          <a:off x="480906" y="1005080"/>
          <a:ext cx="6732693" cy="472320"/>
        </a:xfrm>
        <a:prstGeom prst="roundRect">
          <a:avLst/>
        </a:prstGeom>
        <a:solidFill>
          <a:schemeClr val="accent2">
            <a:hueOff val="-904150"/>
            <a:satOff val="-552"/>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711200">
            <a:lnSpc>
              <a:spcPct val="90000"/>
            </a:lnSpc>
            <a:spcBef>
              <a:spcPct val="0"/>
            </a:spcBef>
            <a:spcAft>
              <a:spcPct val="35000"/>
            </a:spcAft>
            <a:buNone/>
          </a:pPr>
          <a:r>
            <a:rPr lang="en-US" sz="1600" kern="1200"/>
            <a:t>They help higher ed better align with workforce needs</a:t>
          </a:r>
        </a:p>
      </dsp:txBody>
      <dsp:txXfrm>
        <a:off x="503963" y="1028137"/>
        <a:ext cx="6686579" cy="426206"/>
      </dsp:txXfrm>
    </dsp:sp>
    <dsp:sp modelId="{1C1A2389-62C1-40ED-A9BF-1792FD75B119}">
      <dsp:nvSpPr>
        <dsp:cNvPr id="0" name=""/>
        <dsp:cNvSpPr/>
      </dsp:nvSpPr>
      <dsp:spPr>
        <a:xfrm>
          <a:off x="0" y="2949801"/>
          <a:ext cx="9618133" cy="403200"/>
        </a:xfrm>
        <a:prstGeom prst="rect">
          <a:avLst/>
        </a:prstGeom>
        <a:solidFill>
          <a:schemeClr val="lt1">
            <a:alpha val="90000"/>
            <a:hueOff val="0"/>
            <a:satOff val="0"/>
            <a:lumOff val="0"/>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0">
          <a:scrgbClr r="0" g="0" b="0"/>
        </a:effectRef>
        <a:fontRef idx="minor"/>
      </dsp:style>
    </dsp:sp>
    <dsp:sp modelId="{B1FC2429-A524-427A-97B9-C86D973527AD}">
      <dsp:nvSpPr>
        <dsp:cNvPr id="0" name=""/>
        <dsp:cNvSpPr/>
      </dsp:nvSpPr>
      <dsp:spPr>
        <a:xfrm>
          <a:off x="480906" y="2713641"/>
          <a:ext cx="6732693" cy="472320"/>
        </a:xfrm>
        <a:prstGeom prst="roundRect">
          <a:avLst/>
        </a:prstGeom>
        <a:solidFill>
          <a:schemeClr val="accent2">
            <a:hueOff val="-1808300"/>
            <a:satOff val="-1104"/>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711200">
            <a:lnSpc>
              <a:spcPct val="90000"/>
            </a:lnSpc>
            <a:spcBef>
              <a:spcPct val="0"/>
            </a:spcBef>
            <a:spcAft>
              <a:spcPct val="35000"/>
            </a:spcAft>
            <a:buNone/>
          </a:pPr>
          <a:r>
            <a:rPr lang="en-US" sz="1600" kern="1200" dirty="0"/>
            <a:t>They help institutions stand out as leaders in the industry and increase enrollment</a:t>
          </a:r>
        </a:p>
      </dsp:txBody>
      <dsp:txXfrm>
        <a:off x="503963" y="2736698"/>
        <a:ext cx="6686579" cy="426206"/>
      </dsp:txXfrm>
    </dsp:sp>
    <dsp:sp modelId="{D10B0C6E-A581-4113-9387-668B5F84D98B}">
      <dsp:nvSpPr>
        <dsp:cNvPr id="0" name=""/>
        <dsp:cNvSpPr/>
      </dsp:nvSpPr>
      <dsp:spPr>
        <a:xfrm>
          <a:off x="0" y="3675561"/>
          <a:ext cx="9618133" cy="403200"/>
        </a:xfrm>
        <a:prstGeom prst="rect">
          <a:avLst/>
        </a:prstGeom>
        <a:solidFill>
          <a:schemeClr val="lt1">
            <a:alpha val="90000"/>
            <a:hueOff val="0"/>
            <a:satOff val="0"/>
            <a:lumOff val="0"/>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dsp:style>
    </dsp:sp>
    <dsp:sp modelId="{507E696E-1B41-4A43-9E46-6F1C7F7F64BE}">
      <dsp:nvSpPr>
        <dsp:cNvPr id="0" name=""/>
        <dsp:cNvSpPr/>
      </dsp:nvSpPr>
      <dsp:spPr>
        <a:xfrm>
          <a:off x="480906" y="3439401"/>
          <a:ext cx="6732693" cy="472320"/>
        </a:xfrm>
        <a:prstGeom prst="round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711200">
            <a:lnSpc>
              <a:spcPct val="90000"/>
            </a:lnSpc>
            <a:spcBef>
              <a:spcPct val="0"/>
            </a:spcBef>
            <a:spcAft>
              <a:spcPct val="35000"/>
            </a:spcAft>
            <a:buNone/>
          </a:pPr>
          <a:r>
            <a:rPr lang="en-US" sz="1600" kern="1200" dirty="0"/>
            <a:t>Stackable certificates often build towards masters’ degrees</a:t>
          </a:r>
        </a:p>
      </dsp:txBody>
      <dsp:txXfrm>
        <a:off x="503963" y="3462458"/>
        <a:ext cx="6686579"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458DE-99D4-4754-A6AF-8FE4B679AB34}">
      <dsp:nvSpPr>
        <dsp:cNvPr id="0" name=""/>
        <dsp:cNvSpPr/>
      </dsp:nvSpPr>
      <dsp:spPr>
        <a:xfrm>
          <a:off x="1174" y="673057"/>
          <a:ext cx="4578945" cy="274736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defRPr cap="all"/>
          </a:pPr>
          <a:r>
            <a:rPr lang="en-US" sz="4200" kern="1200" dirty="0"/>
            <a:t>Graduate Certificate in Cardiovascular Nursing</a:t>
          </a:r>
        </a:p>
      </dsp:txBody>
      <dsp:txXfrm>
        <a:off x="1174" y="673057"/>
        <a:ext cx="4578945" cy="2747367"/>
      </dsp:txXfrm>
    </dsp:sp>
    <dsp:sp modelId="{9B002656-F725-4A60-BF8A-54BD42B10A74}">
      <dsp:nvSpPr>
        <dsp:cNvPr id="0" name=""/>
        <dsp:cNvSpPr/>
      </dsp:nvSpPr>
      <dsp:spPr>
        <a:xfrm>
          <a:off x="5038013" y="673057"/>
          <a:ext cx="4578945" cy="274736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defRPr cap="all"/>
          </a:pPr>
          <a:r>
            <a:rPr lang="en-US" sz="4200" kern="1200" dirty="0"/>
            <a:t>Graduate Certificate in Population Health</a:t>
          </a:r>
        </a:p>
      </dsp:txBody>
      <dsp:txXfrm>
        <a:off x="5038013" y="673057"/>
        <a:ext cx="4578945" cy="27473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2/17/2023</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2/17/2023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1</a:t>
            </a:fld>
            <a:endParaRPr lang="en-US" noProof="0" dirty="0"/>
          </a:p>
        </p:txBody>
      </p:sp>
    </p:spTree>
    <p:extLst>
      <p:ext uri="{BB962C8B-B14F-4D97-AF65-F5344CB8AC3E}">
        <p14:creationId xmlns:p14="http://schemas.microsoft.com/office/powerpoint/2010/main" val="79275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12</a:t>
            </a:fld>
            <a:endParaRPr lang="en-US" noProof="0" dirty="0"/>
          </a:p>
        </p:txBody>
      </p:sp>
    </p:spTree>
    <p:extLst>
      <p:ext uri="{BB962C8B-B14F-4D97-AF65-F5344CB8AC3E}">
        <p14:creationId xmlns:p14="http://schemas.microsoft.com/office/powerpoint/2010/main" val="329360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13</a:t>
            </a:fld>
            <a:endParaRPr lang="en-US" noProof="0" dirty="0"/>
          </a:p>
        </p:txBody>
      </p:sp>
    </p:spTree>
    <p:extLst>
      <p:ext uri="{BB962C8B-B14F-4D97-AF65-F5344CB8AC3E}">
        <p14:creationId xmlns:p14="http://schemas.microsoft.com/office/powerpoint/2010/main" val="372080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270358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to discuss for the certificate programs:</a:t>
            </a:r>
          </a:p>
          <a:p>
            <a:r>
              <a:rPr lang="en-US" dirty="0"/>
              <a:t>     a. approval process through Louisiana System Board and Board of Regents</a:t>
            </a:r>
          </a:p>
          <a:p>
            <a:r>
              <a:rPr lang="en-US" dirty="0"/>
              <a:t>     b. funding for students –cardiovascular offers scholarships and population health is eligible for federal financial aid</a:t>
            </a:r>
          </a:p>
          <a:p>
            <a:r>
              <a:rPr lang="en-US" dirty="0"/>
              <a:t>     c. recruiting</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148392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cancer registry certificate</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21</a:t>
            </a:fld>
            <a:endParaRPr lang="en-US" noProof="0" dirty="0"/>
          </a:p>
        </p:txBody>
      </p:sp>
    </p:spTree>
    <p:extLst>
      <p:ext uri="{BB962C8B-B14F-4D97-AF65-F5344CB8AC3E}">
        <p14:creationId xmlns:p14="http://schemas.microsoft.com/office/powerpoint/2010/main" val="354178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238538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428810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Economic Forum, for examples, estimates that 50% of employees worldwide will need reskilling by 2025.</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237293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7</a:t>
            </a:fld>
            <a:endParaRPr lang="en-US" noProof="0" dirty="0"/>
          </a:p>
        </p:txBody>
      </p:sp>
    </p:spTree>
    <p:extLst>
      <p:ext uri="{BB962C8B-B14F-4D97-AF65-F5344CB8AC3E}">
        <p14:creationId xmlns:p14="http://schemas.microsoft.com/office/powerpoint/2010/main" val="163497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8</a:t>
            </a:fld>
            <a:endParaRPr lang="en-US" noProof="0" dirty="0"/>
          </a:p>
        </p:txBody>
      </p:sp>
    </p:spTree>
    <p:extLst>
      <p:ext uri="{BB962C8B-B14F-4D97-AF65-F5344CB8AC3E}">
        <p14:creationId xmlns:p14="http://schemas.microsoft.com/office/powerpoint/2010/main" val="125997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certificate and credentialling</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240510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certificate and credentialling</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10</a:t>
            </a:fld>
            <a:endParaRPr lang="en-US" noProof="0" dirty="0"/>
          </a:p>
        </p:txBody>
      </p:sp>
    </p:spTree>
    <p:extLst>
      <p:ext uri="{BB962C8B-B14F-4D97-AF65-F5344CB8AC3E}">
        <p14:creationId xmlns:p14="http://schemas.microsoft.com/office/powerpoint/2010/main" val="150763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certificate and credentialling</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11</a:t>
            </a:fld>
            <a:endParaRPr lang="en-US" noProof="0" dirty="0"/>
          </a:p>
        </p:txBody>
      </p:sp>
    </p:spTree>
    <p:extLst>
      <p:ext uri="{BB962C8B-B14F-4D97-AF65-F5344CB8AC3E}">
        <p14:creationId xmlns:p14="http://schemas.microsoft.com/office/powerpoint/2010/main" val="344354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3781824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028430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192792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5663975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31571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2730531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927421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6980980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Picture with Caption_1">
    <p:spTree>
      <p:nvGrpSpPr>
        <p:cNvPr id="1" name=""/>
        <p:cNvGrpSpPr/>
        <p:nvPr/>
      </p:nvGrpSpPr>
      <p:grpSpPr>
        <a:xfrm>
          <a:off x="0" y="0"/>
          <a:ext cx="0" cy="0"/>
          <a:chOff x="0" y="0"/>
          <a:chExt cx="0" cy="0"/>
        </a:xfrm>
      </p:grpSpPr>
      <p:pic>
        <p:nvPicPr>
          <p:cNvPr id="20" name="Picture 3">
            <a:extLst>
              <a:ext uri="{FF2B5EF4-FFF2-40B4-BE49-F238E27FC236}">
                <a16:creationId xmlns:a16="http://schemas.microsoft.com/office/drawing/2014/main" id="{BBAECF08-66BB-420A-8BFC-502D987120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559"/>
          <a:stretch>
            <a:fillRect/>
          </a:stretch>
        </p:blipFill>
        <p:spPr>
          <a:xfrm>
            <a:off x="0" y="6423914"/>
            <a:ext cx="12192000" cy="434086"/>
          </a:xfrm>
          <a:prstGeom prst="rect">
            <a:avLst/>
          </a:prstGeom>
        </p:spPr>
      </p:pic>
      <p:sp>
        <p:nvSpPr>
          <p:cNvPr id="4" name="Text Placeholder 3"/>
          <p:cNvSpPr>
            <a:spLocks noGrp="1"/>
          </p:cNvSpPr>
          <p:nvPr>
            <p:ph type="body" sz="half" idx="2"/>
          </p:nvPr>
        </p:nvSpPr>
        <p:spPr>
          <a:xfrm>
            <a:off x="438150" y="331723"/>
            <a:ext cx="3625595" cy="1500369"/>
          </a:xfrm>
          <a:solidFill>
            <a:srgbClr val="9B825E"/>
          </a:solidFill>
        </p:spPr>
        <p:txBody>
          <a:bodyPr lIns="91440" tIns="0" rIns="91440" bIns="0" anchor="ctr">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600" b="0" dirty="0">
              <a:solidFill>
                <a:schemeClr val="bg1"/>
              </a:solidFill>
            </a:endParaRPr>
          </a:p>
        </p:txBody>
      </p:sp>
      <p:sp>
        <p:nvSpPr>
          <p:cNvPr id="7" name="Slide Number Placeholder 6"/>
          <p:cNvSpPr>
            <a:spLocks noGrp="1"/>
          </p:cNvSpPr>
          <p:nvPr>
            <p:ph type="sldNum" sz="quarter" idx="12"/>
          </p:nvPr>
        </p:nvSpPr>
        <p:spPr>
          <a:xfrm>
            <a:off x="10795363" y="6423914"/>
            <a:ext cx="1052510" cy="365125"/>
          </a:xfrm>
        </p:spPr>
        <p:txBody>
          <a:bodyPr/>
          <a:lstStyle>
            <a:lvl1pPr>
              <a:defRPr>
                <a:solidFill>
                  <a:schemeClr val="bg1"/>
                </a:solidFill>
              </a:defRPr>
            </a:lvl1pPr>
          </a:lstStyle>
          <a:p>
            <a:fld id="{3A98EE3D-8CD1-4C3F-BD1C-C98C9596463C}" type="slidenum">
              <a:rPr lang="en-US" smtClean="0"/>
              <a:pPr/>
              <a:t>‹#›</a:t>
            </a:fld>
            <a:endParaRPr lang="en-US" dirty="0"/>
          </a:p>
        </p:txBody>
      </p:sp>
      <p:sp>
        <p:nvSpPr>
          <p:cNvPr id="8" name="Footer Placeholder 4">
            <a:extLst>
              <a:ext uri="{FF2B5EF4-FFF2-40B4-BE49-F238E27FC236}">
                <a16:creationId xmlns:a16="http://schemas.microsoft.com/office/drawing/2014/main" id="{450836E6-40F3-4E4E-951B-0E4FEF988BF6}"/>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r>
              <a:rPr lang="en-US" dirty="0"/>
              <a:t>© Commission on Accreditation for Health Informatics and Information Management Education 2022</a:t>
            </a:r>
          </a:p>
        </p:txBody>
      </p:sp>
      <p:sp>
        <p:nvSpPr>
          <p:cNvPr id="9" name="Picture Placeholder 8">
            <a:extLst>
              <a:ext uri="{FF2B5EF4-FFF2-40B4-BE49-F238E27FC236}">
                <a16:creationId xmlns:a16="http://schemas.microsoft.com/office/drawing/2014/main" id="{F56464C7-0DC7-4CFF-9B88-E89935C4008D}"/>
              </a:ext>
            </a:extLst>
          </p:cNvPr>
          <p:cNvSpPr>
            <a:spLocks noGrp="1"/>
          </p:cNvSpPr>
          <p:nvPr>
            <p:ph type="pic" sz="quarter" idx="15"/>
          </p:nvPr>
        </p:nvSpPr>
        <p:spPr>
          <a:xfrm>
            <a:off x="437895" y="1911598"/>
            <a:ext cx="3625850" cy="4300537"/>
          </a:xfrm>
        </p:spPr>
        <p:txBody>
          <a:bodyPr/>
          <a:lstStyle/>
          <a:p>
            <a:endParaRPr lang="en-US"/>
          </a:p>
        </p:txBody>
      </p:sp>
      <p:sp>
        <p:nvSpPr>
          <p:cNvPr id="28" name="Text Placeholder 27">
            <a:extLst>
              <a:ext uri="{FF2B5EF4-FFF2-40B4-BE49-F238E27FC236}">
                <a16:creationId xmlns:a16="http://schemas.microsoft.com/office/drawing/2014/main" id="{FBD4A4C5-1BD2-45CC-83BD-216DBF7C4173}"/>
              </a:ext>
            </a:extLst>
          </p:cNvPr>
          <p:cNvSpPr>
            <a:spLocks noGrp="1"/>
          </p:cNvSpPr>
          <p:nvPr>
            <p:ph type="body" sz="quarter" idx="14" hasCustomPrompt="1"/>
          </p:nvPr>
        </p:nvSpPr>
        <p:spPr>
          <a:xfrm>
            <a:off x="4343399" y="331723"/>
            <a:ext cx="7112635" cy="1500369"/>
          </a:xfrm>
        </p:spPr>
        <p:txBody>
          <a:bodyPr>
            <a:noAutofit/>
          </a:bodyPr>
          <a:lstStyle>
            <a:lvl1pPr marL="0" indent="0" algn="l" defTabSz="457200" rtl="0" eaLnBrk="1" latinLnBrk="0" hangingPunct="1">
              <a:spcBef>
                <a:spcPct val="0"/>
              </a:spcBef>
              <a:buNone/>
              <a:defRPr lang="en-US" sz="3600" b="1" kern="1200" cap="all" noProof="0" dirty="0" smtClean="0">
                <a:solidFill>
                  <a:schemeClr val="accent1">
                    <a:lumMod val="75000"/>
                  </a:schemeClr>
                </a:solidFill>
                <a:latin typeface="+mj-lt"/>
                <a:ea typeface="+mj-ea"/>
                <a:cs typeface="+mj-cs"/>
              </a:defRPr>
            </a:lvl1pPr>
            <a:lvl2pPr marL="324000" indent="0">
              <a:buNone/>
              <a:defRPr>
                <a:solidFill>
                  <a:schemeClr val="bg1"/>
                </a:solidFill>
              </a:defRPr>
            </a:lvl2pPr>
            <a:lvl3pPr marL="630000" indent="0">
              <a:buNone/>
              <a:defRPr>
                <a:solidFill>
                  <a:schemeClr val="bg1"/>
                </a:solidFill>
              </a:defRPr>
            </a:lvl3pPr>
            <a:lvl4pPr marL="1008000" indent="0">
              <a:buNone/>
              <a:defRPr>
                <a:solidFill>
                  <a:schemeClr val="bg1"/>
                </a:solidFill>
              </a:defRPr>
            </a:lvl4pPr>
            <a:lvl5pPr marL="1368000" indent="0">
              <a:buNone/>
              <a:defRPr>
                <a:solidFill>
                  <a:schemeClr val="bg1"/>
                </a:solidFill>
              </a:defRPr>
            </a:lvl5pPr>
          </a:lstStyle>
          <a:p>
            <a:pPr lvl="0"/>
            <a:r>
              <a:rPr lang="en-US" dirty="0"/>
              <a:t>Click to enter speaker full name &amp; credentials</a:t>
            </a:r>
          </a:p>
        </p:txBody>
      </p:sp>
      <p:sp>
        <p:nvSpPr>
          <p:cNvPr id="11" name="Text Placeholder 10">
            <a:extLst>
              <a:ext uri="{FF2B5EF4-FFF2-40B4-BE49-F238E27FC236}">
                <a16:creationId xmlns:a16="http://schemas.microsoft.com/office/drawing/2014/main" id="{394AB79C-D758-4F22-A3DF-51D5BF66E686}"/>
              </a:ext>
            </a:extLst>
          </p:cNvPr>
          <p:cNvSpPr>
            <a:spLocks noGrp="1"/>
          </p:cNvSpPr>
          <p:nvPr>
            <p:ph type="body" sz="quarter" idx="16" hasCustomPrompt="1"/>
          </p:nvPr>
        </p:nvSpPr>
        <p:spPr>
          <a:xfrm>
            <a:off x="4343400" y="1911598"/>
            <a:ext cx="7112634" cy="4324102"/>
          </a:xfrm>
        </p:spPr>
        <p:txBody>
          <a:bodyPr anchor="t">
            <a:normAutofit/>
          </a:bodyPr>
          <a:lstStyle>
            <a:lvl1pPr marL="0" indent="0">
              <a:buNone/>
              <a:defRPr sz="2400"/>
            </a:lvl1pPr>
            <a:lvl2pPr>
              <a:defRPr sz="2000"/>
            </a:lvl2pPr>
            <a:lvl3pPr>
              <a:defRPr sz="1800"/>
            </a:lvl3pPr>
            <a:lvl4pPr>
              <a:defRPr sz="1600"/>
            </a:lvl4pPr>
            <a:lvl5pPr>
              <a:defRPr sz="1600"/>
            </a:lvl5pPr>
          </a:lstStyle>
          <a:p>
            <a:pPr lvl="0"/>
            <a:r>
              <a:rPr lang="en-US" dirty="0"/>
              <a:t>Click to edit speaker bio</a:t>
            </a:r>
          </a:p>
        </p:txBody>
      </p:sp>
    </p:spTree>
    <p:extLst>
      <p:ext uri="{BB962C8B-B14F-4D97-AF65-F5344CB8AC3E}">
        <p14:creationId xmlns:p14="http://schemas.microsoft.com/office/powerpoint/2010/main" val="341310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b="1">
                <a:solidFill>
                  <a:schemeClr val="bg1"/>
                </a:solidFill>
              </a:defRPr>
            </a:lvl1pPr>
          </a:lstStyle>
          <a:p>
            <a:r>
              <a:rPr lang="en-US" noProof="0" dirty="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Footer Placeholder 4">
            <a:extLst>
              <a:ext uri="{FF2B5EF4-FFF2-40B4-BE49-F238E27FC236}">
                <a16:creationId xmlns:a16="http://schemas.microsoft.com/office/drawing/2014/main" id="{15BCB8E8-7423-4581-9CA3-C6302ED72263}"/>
              </a:ext>
            </a:extLst>
          </p:cNvPr>
          <p:cNvSpPr>
            <a:spLocks noGrp="1"/>
          </p:cNvSpPr>
          <p:nvPr>
            <p:ph type="ftr" sz="quarter" idx="1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119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lvl1pPr>
              <a:defRPr>
                <a:solidFill>
                  <a:schemeClr val="bg1"/>
                </a:solidFill>
              </a:defRPr>
            </a:lvl1pPr>
          </a:lstStyle>
          <a:p>
            <a:fld id="{3A98EE3D-8CD1-4C3F-BD1C-C98C9596463C}" type="slidenum">
              <a:rPr lang="en-US" smtClean="0"/>
              <a:pPr/>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dirty="0">
                <a:solidFill>
                  <a:srgbClr val="FEFDFE"/>
                </a:solidFill>
              </a:rPr>
              <a:t>© Commission on Accreditation for Health Informatics and Information Management Education 2022</a:t>
            </a:r>
          </a:p>
        </p:txBody>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b="1">
                <a:solidFill>
                  <a:schemeClr val="accent1">
                    <a:lumMod val="75000"/>
                  </a:schemeClr>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1867694"/>
            <a:ext cx="11029615" cy="3991106"/>
          </a:xfrm>
        </p:spPr>
        <p:txBody>
          <a:bodyPr ancho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122FEBC5-75BF-4D26-B6FC-D13AFEE4A093}"/>
              </a:ext>
            </a:extLst>
          </p:cNvPr>
          <p:cNvSpPr/>
          <p:nvPr userDrawn="1"/>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EFAA5EB-D999-4C10-8A67-F92C51BF3246}"/>
              </a:ext>
            </a:extLst>
          </p:cNvPr>
          <p:cNvSpPr/>
          <p:nvPr userDrawn="1"/>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4EB4616-3610-435F-825F-99863D1EA4BA}"/>
              </a:ext>
            </a:extLst>
          </p:cNvPr>
          <p:cNvSpPr/>
          <p:nvPr userDrawn="1"/>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721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7F1CA9-BED2-4756-8AEF-E0F68B0488B6}" type="datetime1">
              <a:rPr lang="en-US" smtClean="0"/>
              <a:pPr/>
              <a:t>2/17/2023</a:t>
            </a:fld>
            <a:endParaRPr lang="en-US" dirty="0"/>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1618832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lvl1pPr>
              <a:defRPr>
                <a:solidFill>
                  <a:schemeClr val="bg1"/>
                </a:solidFill>
              </a:defRPr>
            </a:lvl1pPr>
          </a:lstStyle>
          <a:p>
            <a:fld id="{3A98EE3D-8CD1-4C3F-BD1C-C98C9596463C}" type="slidenum">
              <a:rPr lang="en-US" smtClean="0"/>
              <a:pPr/>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dirty="0">
                <a:solidFill>
                  <a:srgbClr val="FEFDFE"/>
                </a:solidFill>
              </a:rPr>
              <a:t>© Commission on Accreditation for Health Informatics and Information Management Education 2022</a:t>
            </a:r>
          </a:p>
        </p:txBody>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1310640" y="702156"/>
            <a:ext cx="10300168" cy="1013800"/>
          </a:xfrm>
        </p:spPr>
        <p:txBody>
          <a:bodyPr/>
          <a:lstStyle>
            <a:lvl1pPr>
              <a:defRPr b="1">
                <a:solidFill>
                  <a:schemeClr val="accent1">
                    <a:lumMod val="75000"/>
                  </a:schemeClr>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1310640" y="1837876"/>
            <a:ext cx="10300167" cy="4317968"/>
          </a:xfrm>
        </p:spPr>
        <p:txBody>
          <a:bodyPr anchor="t">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122FEBC5-75BF-4D26-B6FC-D13AFEE4A093}"/>
              </a:ext>
            </a:extLst>
          </p:cNvPr>
          <p:cNvSpPr/>
          <p:nvPr userDrawn="1"/>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EFAA5EB-D999-4C10-8A67-F92C51BF3246}"/>
              </a:ext>
            </a:extLst>
          </p:cNvPr>
          <p:cNvSpPr/>
          <p:nvPr userDrawn="1"/>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4EB4616-3610-435F-825F-99863D1EA4BA}"/>
              </a:ext>
            </a:extLst>
          </p:cNvPr>
          <p:cNvSpPr/>
          <p:nvPr userDrawn="1"/>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TextBox 13">
            <a:extLst>
              <a:ext uri="{FF2B5EF4-FFF2-40B4-BE49-F238E27FC236}">
                <a16:creationId xmlns:a16="http://schemas.microsoft.com/office/drawing/2014/main" id="{C8804A00-3B06-4AD5-B539-5C0E627B90C4}"/>
              </a:ext>
            </a:extLst>
          </p:cNvPr>
          <p:cNvSpPr txBox="1"/>
          <p:nvPr userDrawn="1"/>
        </p:nvSpPr>
        <p:spPr>
          <a:xfrm>
            <a:off x="99565" y="818488"/>
            <a:ext cx="1015663" cy="5584089"/>
          </a:xfrm>
          <a:prstGeom prst="rect">
            <a:avLst/>
          </a:prstGeom>
          <a:noFill/>
        </p:spPr>
        <p:txBody>
          <a:bodyPr vert="vert270" wrap="square">
            <a:spAutoFit/>
          </a:bodyPr>
          <a:lstStyle/>
          <a:p>
            <a:pPr algn="ctr"/>
            <a:r>
              <a:rPr lang="en-US" sz="5400" b="1" dirty="0"/>
              <a:t>Poll </a:t>
            </a:r>
            <a:endParaRPr lang="en-US" sz="1800" b="1" dirty="0"/>
          </a:p>
        </p:txBody>
      </p:sp>
    </p:spTree>
    <p:extLst>
      <p:ext uri="{BB962C8B-B14F-4D97-AF65-F5344CB8AC3E}">
        <p14:creationId xmlns:p14="http://schemas.microsoft.com/office/powerpoint/2010/main" val="134278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6" name="TextBox 5">
            <a:extLst>
              <a:ext uri="{FF2B5EF4-FFF2-40B4-BE49-F238E27FC236}">
                <a16:creationId xmlns:a16="http://schemas.microsoft.com/office/drawing/2014/main" id="{6AF8A809-6DB2-40F6-AF05-FB11C571345D}"/>
              </a:ext>
            </a:extLst>
          </p:cNvPr>
          <p:cNvSpPr txBox="1"/>
          <p:nvPr userDrawn="1"/>
        </p:nvSpPr>
        <p:spPr>
          <a:xfrm>
            <a:off x="2489200" y="3397813"/>
            <a:ext cx="7213600" cy="400110"/>
          </a:xfrm>
          <a:prstGeom prst="rect">
            <a:avLst/>
          </a:prstGeom>
          <a:noFill/>
        </p:spPr>
        <p:txBody>
          <a:bodyPr wrap="square">
            <a:spAutoFit/>
          </a:bodyPr>
          <a:lstStyle/>
          <a:p>
            <a:pPr>
              <a:lnSpc>
                <a:spcPct val="100000"/>
              </a:lnSpc>
            </a:pPr>
            <a:r>
              <a:rPr lang="en-US" sz="2000" dirty="0">
                <a:solidFill>
                  <a:schemeClr val="tx1">
                    <a:lumMod val="75000"/>
                    <a:lumOff val="25000"/>
                  </a:schemeClr>
                </a:solidFill>
              </a:rPr>
              <a:t>Please enter your questions in Q&amp;A at the bottom of your screen</a:t>
            </a:r>
          </a:p>
        </p:txBody>
      </p:sp>
      <p:pic>
        <p:nvPicPr>
          <p:cNvPr id="8" name="Picture 7">
            <a:extLst>
              <a:ext uri="{FF2B5EF4-FFF2-40B4-BE49-F238E27FC236}">
                <a16:creationId xmlns:a16="http://schemas.microsoft.com/office/drawing/2014/main" id="{57EEB12D-C54E-4527-AB68-7F367261ED2D}"/>
              </a:ext>
            </a:extLst>
          </p:cNvPr>
          <p:cNvPicPr>
            <a:picLocks noChangeAspect="1"/>
          </p:cNvPicPr>
          <p:nvPr userDrawn="1"/>
        </p:nvPicPr>
        <p:blipFill rotWithShape="1">
          <a:blip r:embed="rId2"/>
          <a:srcRect t="7394"/>
          <a:stretch/>
        </p:blipFill>
        <p:spPr>
          <a:xfrm>
            <a:off x="5459972" y="4152900"/>
            <a:ext cx="1272057" cy="984600"/>
          </a:xfrm>
          <a:prstGeom prst="rect">
            <a:avLst/>
          </a:prstGeom>
          <a:ln w="38100">
            <a:solidFill>
              <a:srgbClr val="9B825E"/>
            </a:solidFill>
          </a:ln>
        </p:spPr>
      </p:pic>
      <p:sp>
        <p:nvSpPr>
          <p:cNvPr id="10" name="TextBox 9">
            <a:extLst>
              <a:ext uri="{FF2B5EF4-FFF2-40B4-BE49-F238E27FC236}">
                <a16:creationId xmlns:a16="http://schemas.microsoft.com/office/drawing/2014/main" id="{071E416A-71F2-4D80-9699-A0130496F7B2}"/>
              </a:ext>
            </a:extLst>
          </p:cNvPr>
          <p:cNvSpPr txBox="1"/>
          <p:nvPr userDrawn="1"/>
        </p:nvSpPr>
        <p:spPr>
          <a:xfrm>
            <a:off x="4064000" y="2379543"/>
            <a:ext cx="4064000" cy="769441"/>
          </a:xfrm>
          <a:prstGeom prst="rect">
            <a:avLst/>
          </a:prstGeom>
          <a:noFill/>
        </p:spPr>
        <p:txBody>
          <a:bodyPr wrap="square">
            <a:spAutoFit/>
          </a:bodyPr>
          <a:lstStyle/>
          <a:p>
            <a:r>
              <a:rPr lang="en-US" sz="4400" b="1" dirty="0"/>
              <a:t>QUESTIONS?</a:t>
            </a:r>
          </a:p>
        </p:txBody>
      </p:sp>
      <p:sp>
        <p:nvSpPr>
          <p:cNvPr id="11" name="Footer Placeholder 4">
            <a:extLst>
              <a:ext uri="{FF2B5EF4-FFF2-40B4-BE49-F238E27FC236}">
                <a16:creationId xmlns:a16="http://schemas.microsoft.com/office/drawing/2014/main" id="{9E9A01FD-D4BF-4D3E-B88B-E17B2778365F}"/>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2618267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3" name="Footer Placeholder 4">
            <a:extLst>
              <a:ext uri="{FF2B5EF4-FFF2-40B4-BE49-F238E27FC236}">
                <a16:creationId xmlns:a16="http://schemas.microsoft.com/office/drawing/2014/main" id="{D43564B7-9120-4CBE-9C0F-2FAEA4BEFA8E}"/>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1402279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2" name="Footer Placeholder 4">
            <a:extLst>
              <a:ext uri="{FF2B5EF4-FFF2-40B4-BE49-F238E27FC236}">
                <a16:creationId xmlns:a16="http://schemas.microsoft.com/office/drawing/2014/main" id="{7D8B0346-AC25-43D0-90B3-F637CBB87967}"/>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3008106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9" name="Footer Placeholder 4">
            <a:extLst>
              <a:ext uri="{FF2B5EF4-FFF2-40B4-BE49-F238E27FC236}">
                <a16:creationId xmlns:a16="http://schemas.microsoft.com/office/drawing/2014/main" id="{321DE0DA-3EED-4641-BF01-66A39A41D3A3}"/>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268622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4">
            <a:extLst>
              <a:ext uri="{FF2B5EF4-FFF2-40B4-BE49-F238E27FC236}">
                <a16:creationId xmlns:a16="http://schemas.microsoft.com/office/drawing/2014/main" id="{42A98A23-7243-4FFD-9C4B-4BCD15B56DAE}"/>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1445521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lvl1pPr>
              <a:defRPr>
                <a:solidFill>
                  <a:schemeClr val="bg1"/>
                </a:solidFill>
              </a:defRPr>
            </a:lvl1pPr>
          </a:lstStyle>
          <a:p>
            <a:fld id="{F603CDE5-C1D8-4EDD-870F-A498BAFA520F}" type="slidenum">
              <a:rPr lang="en-US" smtClean="0"/>
              <a:pPr/>
              <a:t>‹#›</a:t>
            </a:fld>
            <a:endParaRPr lang="en-US"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12" name="Footer Placeholder 4">
            <a:extLst>
              <a:ext uri="{FF2B5EF4-FFF2-40B4-BE49-F238E27FC236}">
                <a16:creationId xmlns:a16="http://schemas.microsoft.com/office/drawing/2014/main" id="{3C4F798B-08C6-491A-8A17-18474BCDDA45}"/>
              </a:ext>
            </a:extLst>
          </p:cNvPr>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bg1"/>
                </a:solidFill>
              </a:defRPr>
            </a:lvl1pPr>
          </a:lstStyle>
          <a:p>
            <a:pPr algn="l"/>
            <a:r>
              <a:rPr lang="en-US" dirty="0">
                <a:solidFill>
                  <a:srgbClr val="FEFDFE"/>
                </a:solidFill>
              </a:rPr>
              <a:t>© Commission on Accreditation for Health Informatics and Information Management Education 2022</a:t>
            </a:r>
          </a:p>
        </p:txBody>
      </p:sp>
    </p:spTree>
    <p:extLst>
      <p:ext uri="{BB962C8B-B14F-4D97-AF65-F5344CB8AC3E}">
        <p14:creationId xmlns:p14="http://schemas.microsoft.com/office/powerpoint/2010/main" val="91795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12"/>
          </p:nvPr>
        </p:nvSpPr>
        <p:spPr/>
        <p:txBody>
          <a:bodyPr/>
          <a:lstStyle/>
          <a:p>
            <a:fld id="{159F479D-7533-4EEF-A06F-7CD2FE3DB90D}" type="slidenum">
              <a:rPr lang="en-US" smtClean="0"/>
              <a:pPr/>
              <a:t>‹#›</a:t>
            </a:fld>
            <a:endParaRPr lang="en-US" dirty="0"/>
          </a:p>
        </p:txBody>
      </p:sp>
    </p:spTree>
    <p:extLst>
      <p:ext uri="{BB962C8B-B14F-4D97-AF65-F5344CB8AC3E}">
        <p14:creationId xmlns:p14="http://schemas.microsoft.com/office/powerpoint/2010/main" val="1139300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7F1CA9-BED2-4756-8AEF-E0F68B0488B6}" type="datetime1">
              <a:rPr lang="en-US" smtClean="0"/>
              <a:pPr/>
              <a:t>2/17/2023</a:t>
            </a:fld>
            <a:endParaRPr lang="en-US" dirty="0"/>
          </a:p>
        </p:txBody>
      </p:sp>
      <p:sp>
        <p:nvSpPr>
          <p:cNvPr id="6" name="Footer Placeholder 5"/>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9234036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9" name="Slide Number Placeholder 8"/>
          <p:cNvSpPr>
            <a:spLocks noGrp="1"/>
          </p:cNvSpPr>
          <p:nvPr>
            <p:ph type="sldNum" sz="quarter" idx="12"/>
          </p:nvPr>
        </p:nvSpPr>
        <p:spPr/>
        <p:txBody>
          <a:bodyPr/>
          <a:lstStyle/>
          <a:p>
            <a:fld id="{F603CDE5-C1D8-4EDD-870F-A498BAFA520F}" type="slidenum">
              <a:rPr lang="en-US" smtClean="0"/>
              <a:pPr/>
              <a:t>‹#›</a:t>
            </a:fld>
            <a:endParaRPr lang="en-US" dirty="0"/>
          </a:p>
        </p:txBody>
      </p:sp>
      <p:sp>
        <p:nvSpPr>
          <p:cNvPr id="10" name="Rectangle 9">
            <a:extLst>
              <a:ext uri="{FF2B5EF4-FFF2-40B4-BE49-F238E27FC236}">
                <a16:creationId xmlns:a16="http://schemas.microsoft.com/office/drawing/2014/main" id="{ABA9A571-6F87-D014-C055-80AD1DC450A6}"/>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3390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7F1CA9-BED2-4756-8AEF-E0F68B0488B6}" type="datetime1">
              <a:rPr lang="en-US" smtClean="0"/>
              <a:pPr/>
              <a:t>2/17/2023</a:t>
            </a:fld>
            <a:endParaRPr lang="en-US" dirty="0"/>
          </a:p>
        </p:txBody>
      </p:sp>
      <p:sp>
        <p:nvSpPr>
          <p:cNvPr id="4" name="Footer Placeholder 3"/>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134010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4" name="Slide Number Placeholder 3"/>
          <p:cNvSpPr>
            <a:spLocks noGrp="1"/>
          </p:cNvSpPr>
          <p:nvPr>
            <p:ph type="sldNum" sz="quarter" idx="12"/>
          </p:nvPr>
        </p:nvSpPr>
        <p:spPr/>
        <p:txBody>
          <a:bodyPr/>
          <a:lstStyle/>
          <a:p>
            <a:fld id="{F603CDE5-C1D8-4EDD-870F-A498BAFA520F}" type="slidenum">
              <a:rPr lang="en-US" smtClean="0"/>
              <a:pPr/>
              <a:t>‹#›</a:t>
            </a:fld>
            <a:endParaRPr lang="en-US" dirty="0"/>
          </a:p>
        </p:txBody>
      </p:sp>
    </p:spTree>
    <p:extLst>
      <p:ext uri="{BB962C8B-B14F-4D97-AF65-F5344CB8AC3E}">
        <p14:creationId xmlns:p14="http://schemas.microsoft.com/office/powerpoint/2010/main" val="346783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7" name="Slide Number Placeholder 6"/>
          <p:cNvSpPr>
            <a:spLocks noGrp="1"/>
          </p:cNvSpPr>
          <p:nvPr>
            <p:ph type="sldNum" sz="quarter" idx="12"/>
          </p:nvPr>
        </p:nvSpPr>
        <p:spPr/>
        <p:txBody>
          <a:bodyPr/>
          <a:lstStyle/>
          <a:p>
            <a:fld id="{F603CDE5-C1D8-4EDD-870F-A498BAFA520F}" type="slidenum">
              <a:rPr lang="en-US" smtClean="0"/>
              <a:pPr/>
              <a:t>‹#›</a:t>
            </a:fld>
            <a:endParaRPr lang="en-US" dirty="0"/>
          </a:p>
        </p:txBody>
      </p:sp>
      <p:sp>
        <p:nvSpPr>
          <p:cNvPr id="8" name="Rectangle 7">
            <a:extLst>
              <a:ext uri="{FF2B5EF4-FFF2-40B4-BE49-F238E27FC236}">
                <a16:creationId xmlns:a16="http://schemas.microsoft.com/office/drawing/2014/main" id="{A3FD5DA0-8FE7-40FF-D496-BB844DBB962D}"/>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530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7" name="Slide Number Placeholder 6"/>
          <p:cNvSpPr>
            <a:spLocks noGrp="1"/>
          </p:cNvSpPr>
          <p:nvPr>
            <p:ph type="sldNum" sz="quarter" idx="12"/>
          </p:nvPr>
        </p:nvSpPr>
        <p:spPr/>
        <p:txBody>
          <a:bodyPr/>
          <a:lstStyle/>
          <a:p>
            <a:fld id="{F603CDE5-C1D8-4EDD-870F-A498BAFA520F}" type="slidenum">
              <a:rPr lang="en-US" smtClean="0"/>
              <a:pPr/>
              <a:t>‹#›</a:t>
            </a:fld>
            <a:endParaRPr lang="en-US" dirty="0"/>
          </a:p>
        </p:txBody>
      </p:sp>
      <p:sp>
        <p:nvSpPr>
          <p:cNvPr id="5" name="Date Placeholder 4"/>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18344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7F1CA9-BED2-4756-8AEF-E0F68B0488B6}" type="datetime1">
              <a:rPr lang="en-US" smtClean="0"/>
              <a:pPr/>
              <a:t>2/17/2023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pic>
        <p:nvPicPr>
          <p:cNvPr id="7" name="Picture 3">
            <a:extLst>
              <a:ext uri="{FF2B5EF4-FFF2-40B4-BE49-F238E27FC236}">
                <a16:creationId xmlns:a16="http://schemas.microsoft.com/office/drawing/2014/main" id="{7E6BC574-A70D-CDE3-0D41-9A922F65B2A1}"/>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t="61559"/>
          <a:stretch>
            <a:fillRect/>
          </a:stretch>
        </p:blipFill>
        <p:spPr>
          <a:xfrm>
            <a:off x="0" y="6423914"/>
            <a:ext cx="12192000" cy="434086"/>
          </a:xfrm>
          <a:prstGeom prst="rect">
            <a:avLst/>
          </a:prstGeom>
        </p:spPr>
      </p:pic>
    </p:spTree>
    <p:extLst>
      <p:ext uri="{BB962C8B-B14F-4D97-AF65-F5344CB8AC3E}">
        <p14:creationId xmlns:p14="http://schemas.microsoft.com/office/powerpoint/2010/main" val="263258454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7" r:id="rId17"/>
    <p:sldLayoutId id="2147483734" r:id="rId18"/>
    <p:sldLayoutId id="2147483751" r:id="rId19"/>
    <p:sldLayoutId id="2147483752" r:id="rId20"/>
    <p:sldLayoutId id="2147483745" r:id="rId21"/>
    <p:sldLayoutId id="2147483737" r:id="rId22"/>
    <p:sldLayoutId id="2147483738" r:id="rId23"/>
    <p:sldLayoutId id="2147483740" r:id="rId24"/>
    <p:sldLayoutId id="2147483741" r:id="rId25"/>
    <p:sldLayoutId id="2147483742" r:id="rId2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ennifer.lemoine@louisiana.edu" TargetMode="External"/><Relationship Id="rId2" Type="http://schemas.openxmlformats.org/officeDocument/2006/relationships/hyperlink" Target="mailto:Anita.hazelwood@louisiana.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8"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9" name="Straight Connector 28">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4F95FD1-6356-8D99-CED8-AACC314FA1A7}"/>
              </a:ext>
            </a:extLst>
          </p:cNvPr>
          <p:cNvSpPr>
            <a:spLocks noGrp="1"/>
          </p:cNvSpPr>
          <p:nvPr>
            <p:ph type="title"/>
          </p:nvPr>
        </p:nvSpPr>
        <p:spPr>
          <a:xfrm>
            <a:off x="4654296" y="1265314"/>
            <a:ext cx="5083597" cy="3659111"/>
          </a:xfrm>
        </p:spPr>
        <p:txBody>
          <a:bodyPr vert="horz" lIns="91440" tIns="45720" rIns="91440" bIns="45720" rtlCol="0" anchor="b">
            <a:normAutofit fontScale="90000"/>
          </a:bodyPr>
          <a:lstStyle/>
          <a:p>
            <a:pPr>
              <a:lnSpc>
                <a:spcPct val="90000"/>
              </a:lnSpc>
            </a:pPr>
            <a:r>
              <a:rPr lang="en-US" sz="5400" dirty="0"/>
              <a:t>Developing Certificate Programs to Increase Student Enrollment</a:t>
            </a:r>
          </a:p>
        </p:txBody>
      </p:sp>
      <p:sp>
        <p:nvSpPr>
          <p:cNvPr id="39" name="Isosceles Triangle 38">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Content Placeholder 6" descr="CRM Customer Insights App">
            <a:extLst>
              <a:ext uri="{FF2B5EF4-FFF2-40B4-BE49-F238E27FC236}">
                <a16:creationId xmlns:a16="http://schemas.microsoft.com/office/drawing/2014/main" id="{730B8242-0FAB-1EE8-3906-D193B525F8F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59686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C576E-6D08-65FE-8EB4-B7331BB67A69}"/>
              </a:ext>
            </a:extLst>
          </p:cNvPr>
          <p:cNvSpPr>
            <a:spLocks noGrp="1"/>
          </p:cNvSpPr>
          <p:nvPr>
            <p:ph type="title"/>
          </p:nvPr>
        </p:nvSpPr>
        <p:spPr>
          <a:xfrm>
            <a:off x="1043950" y="1179151"/>
            <a:ext cx="3300646" cy="4463889"/>
          </a:xfrm>
        </p:spPr>
        <p:txBody>
          <a:bodyPr anchor="ctr">
            <a:normAutofit/>
          </a:bodyPr>
          <a:lstStyle/>
          <a:p>
            <a:r>
              <a:rPr lang="en-US"/>
              <a:t>Examples of Progressive Certificate and Credentialing Programs</a:t>
            </a:r>
          </a:p>
        </p:txBody>
      </p:sp>
      <p:sp>
        <p:nvSpPr>
          <p:cNvPr id="35" name="Isosceles Triangle 34">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7" name="Straight Connector 36">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926483B-AC24-0B84-F8DE-E9F989DF3A05}"/>
              </a:ext>
            </a:extLst>
          </p:cNvPr>
          <p:cNvSpPr>
            <a:spLocks noGrp="1"/>
          </p:cNvSpPr>
          <p:nvPr>
            <p:ph idx="1"/>
          </p:nvPr>
        </p:nvSpPr>
        <p:spPr>
          <a:xfrm>
            <a:off x="4978918" y="1109145"/>
            <a:ext cx="6341016" cy="4603900"/>
          </a:xfrm>
        </p:spPr>
        <p:txBody>
          <a:bodyPr anchor="ctr">
            <a:normAutofit/>
          </a:bodyPr>
          <a:lstStyle/>
          <a:p>
            <a:r>
              <a:rPr lang="en-US"/>
              <a:t>Coursera</a:t>
            </a:r>
          </a:p>
          <a:p>
            <a:pPr lvl="1"/>
            <a:r>
              <a:rPr lang="en-US"/>
              <a:t>Research shows that 89% of individuals earning a certificate believe that they will stand out to employers and secure a job upon graduation if they concurrently get a </a:t>
            </a:r>
            <a:r>
              <a:rPr lang="en-US" err="1"/>
              <a:t>microcredential</a:t>
            </a:r>
            <a:r>
              <a:rPr lang="en-US"/>
              <a:t> certificate</a:t>
            </a:r>
          </a:p>
          <a:p>
            <a:pPr lvl="1"/>
            <a:r>
              <a:rPr lang="en-US"/>
              <a:t>74% of the students surveyed felt that a college offering </a:t>
            </a:r>
            <a:r>
              <a:rPr lang="en-US" err="1"/>
              <a:t>microcredentials</a:t>
            </a:r>
            <a:r>
              <a:rPr lang="en-US"/>
              <a:t> would make them feel favorable about choosing that university</a:t>
            </a:r>
          </a:p>
          <a:p>
            <a:r>
              <a:rPr lang="en-US"/>
              <a:t>Purdue Global</a:t>
            </a:r>
          </a:p>
          <a:p>
            <a:pPr lvl="1"/>
            <a:r>
              <a:rPr lang="en-US"/>
              <a:t>Offers a variety of professional certificate programs at both the undergraduate and graduate level</a:t>
            </a:r>
          </a:p>
          <a:p>
            <a:pPr lvl="2"/>
            <a:r>
              <a:rPr lang="en-US"/>
              <a:t>Examples include graduate certificate in accounting, graduate certificate in human resources, crime scene technician certificate, autism spectrum disorder postbaccalaureate certificate, medical assistant certificate</a:t>
            </a:r>
          </a:p>
        </p:txBody>
      </p:sp>
      <p:sp>
        <p:nvSpPr>
          <p:cNvPr id="39" name="Isosceles Triangle 38">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D7FAD1AC-BF0E-6261-C8C2-397BD23FF77B}"/>
              </a:ext>
            </a:extLst>
          </p:cNvPr>
          <p:cNvSpPr>
            <a:spLocks noGrp="1"/>
          </p:cNvSpPr>
          <p:nvPr>
            <p:ph type="ftr" sz="quarter" idx="11"/>
          </p:nvPr>
        </p:nvSpPr>
        <p:spPr>
          <a:xfrm>
            <a:off x="965200" y="6041362"/>
            <a:ext cx="6009746" cy="365125"/>
          </a:xfrm>
        </p:spPr>
        <p:txBody>
          <a:bodyPr>
            <a:normAutofit/>
          </a:bodyPr>
          <a:lstStyle/>
          <a:p>
            <a:pPr>
              <a:spcAft>
                <a:spcPts val="600"/>
              </a:spcAft>
            </a:pPr>
            <a:endParaRPr lang="en-US" dirty="0"/>
          </a:p>
        </p:txBody>
      </p:sp>
      <p:sp>
        <p:nvSpPr>
          <p:cNvPr id="5" name="Slide Number Placeholder 4">
            <a:extLst>
              <a:ext uri="{FF2B5EF4-FFF2-40B4-BE49-F238E27FC236}">
                <a16:creationId xmlns:a16="http://schemas.microsoft.com/office/drawing/2014/main" id="{6CBCB4B8-32BB-025C-7CAA-0C8B9A300CD7}"/>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a:pPr>
                <a:spcAft>
                  <a:spcPts val="600"/>
                </a:spcAft>
              </a:pPr>
              <a:t>10</a:t>
            </a:fld>
            <a:endParaRPr lang="en-US"/>
          </a:p>
        </p:txBody>
      </p:sp>
    </p:spTree>
    <p:extLst>
      <p:ext uri="{BB962C8B-B14F-4D97-AF65-F5344CB8AC3E}">
        <p14:creationId xmlns:p14="http://schemas.microsoft.com/office/powerpoint/2010/main" val="18355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3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6" name="Rectangle 3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3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3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4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4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Freeform: Shape 50">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D7FAD1AC-BF0E-6261-C8C2-397BD23FF77B}"/>
              </a:ext>
            </a:extLst>
          </p:cNvPr>
          <p:cNvSpPr>
            <a:spLocks noGrp="1"/>
          </p:cNvSpPr>
          <p:nvPr>
            <p:ph type="ftr" sz="quarter" idx="11"/>
          </p:nvPr>
        </p:nvSpPr>
        <p:spPr>
          <a:xfrm>
            <a:off x="677334" y="6041362"/>
            <a:ext cx="6297612" cy="365125"/>
          </a:xfrm>
        </p:spPr>
        <p:txBody>
          <a:bodyPr>
            <a:normAutofit/>
          </a:bodyPr>
          <a:lstStyle/>
          <a:p>
            <a:pPr>
              <a:spcAft>
                <a:spcPts val="600"/>
              </a:spcAft>
            </a:pPr>
            <a:endParaRPr lang="en-US" dirty="0"/>
          </a:p>
        </p:txBody>
      </p:sp>
      <p:sp>
        <p:nvSpPr>
          <p:cNvPr id="2" name="Title 1">
            <a:extLst>
              <a:ext uri="{FF2B5EF4-FFF2-40B4-BE49-F238E27FC236}">
                <a16:creationId xmlns:a16="http://schemas.microsoft.com/office/drawing/2014/main" id="{411C576E-6D08-65FE-8EB4-B7331BB67A69}"/>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Examples of Progressive Certificate and Credentialing Programs</a:t>
            </a:r>
          </a:p>
        </p:txBody>
      </p:sp>
      <p:sp>
        <p:nvSpPr>
          <p:cNvPr id="5" name="Slide Number Placeholder 4">
            <a:extLst>
              <a:ext uri="{FF2B5EF4-FFF2-40B4-BE49-F238E27FC236}">
                <a16:creationId xmlns:a16="http://schemas.microsoft.com/office/drawing/2014/main" id="{6CBCB4B8-32BB-025C-7CAA-0C8B9A300CD7}"/>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smtClean="0">
                <a:solidFill>
                  <a:srgbClr val="FFFFFF"/>
                </a:solidFill>
              </a:rPr>
              <a:pPr>
                <a:spcAft>
                  <a:spcPts val="600"/>
                </a:spcAft>
              </a:pPr>
              <a:t>11</a:t>
            </a:fld>
            <a:endParaRPr lang="en-US">
              <a:solidFill>
                <a:srgbClr val="FFFFFF"/>
              </a:solidFill>
            </a:endParaRPr>
          </a:p>
        </p:txBody>
      </p:sp>
      <p:sp>
        <p:nvSpPr>
          <p:cNvPr id="3" name="Content Placeholder 2">
            <a:extLst>
              <a:ext uri="{FF2B5EF4-FFF2-40B4-BE49-F238E27FC236}">
                <a16:creationId xmlns:a16="http://schemas.microsoft.com/office/drawing/2014/main" id="{E926483B-AC24-0B84-F8DE-E9F989DF3A05}"/>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Cornell Certificate Programs</a:t>
            </a:r>
          </a:p>
          <a:p>
            <a:pPr lvl="1"/>
            <a:r>
              <a:rPr lang="en-US" dirty="0">
                <a:solidFill>
                  <a:srgbClr val="FFFFFF"/>
                </a:solidFill>
              </a:rPr>
              <a:t>Offers over 170 online programs for professional development through </a:t>
            </a:r>
            <a:r>
              <a:rPr lang="en-US" dirty="0" err="1">
                <a:solidFill>
                  <a:srgbClr val="FFFFFF"/>
                </a:solidFill>
              </a:rPr>
              <a:t>eCornell</a:t>
            </a:r>
            <a:endParaRPr lang="en-US" dirty="0">
              <a:solidFill>
                <a:srgbClr val="FFFFFF"/>
              </a:solidFill>
            </a:endParaRPr>
          </a:p>
          <a:p>
            <a:pPr lvl="1"/>
            <a:r>
              <a:rPr lang="en-US" dirty="0">
                <a:solidFill>
                  <a:srgbClr val="FFFFFF"/>
                </a:solidFill>
              </a:rPr>
              <a:t>Examples include marketing certificate programs, data science and analytics certificate programs, environmental, social, governance certificate programs, leadership certificate programs, diversity and inclusion certificate programs, project leadership certificate programs, human resources certificate programs, business and finance certificate programs, hospitality certificate programs, healthcare certificate programs, engineering certificate programs, law certificate programs, and beekeeping master certificate program</a:t>
            </a:r>
          </a:p>
        </p:txBody>
      </p:sp>
    </p:spTree>
    <p:extLst>
      <p:ext uri="{BB962C8B-B14F-4D97-AF65-F5344CB8AC3E}">
        <p14:creationId xmlns:p14="http://schemas.microsoft.com/office/powerpoint/2010/main" val="396305558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 name="Straight Connector 14">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581A00A-702E-ABFB-CD21-96092358D64F}"/>
              </a:ext>
            </a:extLst>
          </p:cNvPr>
          <p:cNvSpPr>
            <a:spLocks noGrp="1"/>
          </p:cNvSpPr>
          <p:nvPr>
            <p:ph type="title"/>
          </p:nvPr>
        </p:nvSpPr>
        <p:spPr>
          <a:xfrm>
            <a:off x="5536734" y="609600"/>
            <a:ext cx="3737268" cy="1320800"/>
          </a:xfrm>
        </p:spPr>
        <p:txBody>
          <a:bodyPr vert="horz" lIns="91440" tIns="45720" rIns="91440" bIns="45720" rtlCol="0" anchor="t">
            <a:noAutofit/>
          </a:bodyPr>
          <a:lstStyle/>
          <a:p>
            <a:pPr>
              <a:lnSpc>
                <a:spcPct val="90000"/>
              </a:lnSpc>
            </a:pPr>
            <a:r>
              <a:rPr lang="en-US" sz="3200" dirty="0"/>
              <a:t>UL Lafayette’s Certificate Programs</a:t>
            </a:r>
          </a:p>
        </p:txBody>
      </p:sp>
      <p:sp>
        <p:nvSpPr>
          <p:cNvPr id="7" name="Content Placeholder 6">
            <a:extLst>
              <a:ext uri="{FF2B5EF4-FFF2-40B4-BE49-F238E27FC236}">
                <a16:creationId xmlns:a16="http://schemas.microsoft.com/office/drawing/2014/main" id="{095253CA-375B-5A6C-B245-E3EA72E72B4B}"/>
              </a:ext>
            </a:extLst>
          </p:cNvPr>
          <p:cNvSpPr>
            <a:spLocks noGrp="1"/>
          </p:cNvSpPr>
          <p:nvPr>
            <p:ph sz="half" idx="2"/>
          </p:nvPr>
        </p:nvSpPr>
        <p:spPr>
          <a:xfrm>
            <a:off x="5209563" y="2160589"/>
            <a:ext cx="4064439" cy="3880773"/>
          </a:xfrm>
        </p:spPr>
        <p:txBody>
          <a:bodyPr vert="horz" lIns="91440" tIns="45720" rIns="91440" bIns="45720" rtlCol="0">
            <a:normAutofit/>
          </a:bodyPr>
          <a:lstStyle/>
          <a:p>
            <a:r>
              <a:rPr lang="en-US" sz="2400" dirty="0"/>
              <a:t>The University of Louisiana at Lafayette’s more than 19,000 students attend a world-renowned research (R1) institution spread across a 1,500-acre campus of handsome red brick buildings and natural beauty.</a:t>
            </a:r>
          </a:p>
          <a:p>
            <a:endParaRPr lang="en-US" dirty="0"/>
          </a:p>
        </p:txBody>
      </p:sp>
      <p:sp>
        <p:nvSpPr>
          <p:cNvPr id="4" name="Footer Placeholder 3">
            <a:extLst>
              <a:ext uri="{FF2B5EF4-FFF2-40B4-BE49-F238E27FC236}">
                <a16:creationId xmlns:a16="http://schemas.microsoft.com/office/drawing/2014/main" id="{FEB9D95D-55D5-8228-DA29-1C5E92D51AB4}"/>
              </a:ext>
            </a:extLst>
          </p:cNvPr>
          <p:cNvSpPr>
            <a:spLocks noGrp="1"/>
          </p:cNvSpPr>
          <p:nvPr>
            <p:ph type="ftr" sz="quarter" idx="11"/>
          </p:nvPr>
        </p:nvSpPr>
        <p:spPr>
          <a:xfrm>
            <a:off x="6354716" y="6218502"/>
            <a:ext cx="2332140" cy="158087"/>
          </a:xfrm>
        </p:spPr>
        <p:txBody>
          <a:bodyPr vert="horz" lIns="91440" tIns="45720" rIns="91440" bIns="45720" rtlCol="0" anchor="ctr">
            <a:normAutofit fontScale="92500" lnSpcReduction="20000"/>
          </a:bodyPr>
          <a:lstStyle/>
          <a:p>
            <a:pPr>
              <a:lnSpc>
                <a:spcPct val="90000"/>
              </a:lnSpc>
              <a:spcAft>
                <a:spcPts val="600"/>
              </a:spcAft>
            </a:pPr>
            <a:endParaRPr lang="en-US" sz="600" kern="1200" dirty="0">
              <a:solidFill>
                <a:schemeClr val="tx1">
                  <a:tint val="75000"/>
                </a:schemeClr>
              </a:solidFill>
              <a:latin typeface="+mn-lt"/>
              <a:ea typeface="+mn-ea"/>
              <a:cs typeface="+mn-cs"/>
            </a:endParaRPr>
          </a:p>
        </p:txBody>
      </p:sp>
      <p:pic>
        <p:nvPicPr>
          <p:cNvPr id="9" name="Content Placeholder 8" descr="A group of people holding flags&#10;&#10;Description automatically generated with medium confidence">
            <a:extLst>
              <a:ext uri="{FF2B5EF4-FFF2-40B4-BE49-F238E27FC236}">
                <a16:creationId xmlns:a16="http://schemas.microsoft.com/office/drawing/2014/main" id="{85C2A004-7284-D1E3-DB35-1075123FA875}"/>
              </a:ext>
            </a:extLst>
          </p:cNvPr>
          <p:cNvPicPr>
            <a:picLocks noGrp="1" noChangeAspect="1"/>
          </p:cNvPicPr>
          <p:nvPr>
            <p:ph sz="half" idx="1"/>
          </p:nvPr>
        </p:nvPicPr>
        <p:blipFill rotWithShape="1">
          <a:blip r:embed="rId3"/>
          <a:srcRect l="17425" r="30064"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6" name="Isosceles Triangle 2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8BD23B48-B1D3-2E1D-185F-7908805DF023}"/>
              </a:ext>
            </a:extLst>
          </p:cNvPr>
          <p:cNvSpPr>
            <a:spLocks noGrp="1"/>
          </p:cNvSpPr>
          <p:nvPr>
            <p:ph type="sldNum" sz="quarter" idx="12"/>
          </p:nvPr>
        </p:nvSpPr>
        <p:spPr>
          <a:xfrm>
            <a:off x="8841996" y="6041362"/>
            <a:ext cx="432006"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12</a:t>
            </a:fld>
            <a:endParaRPr lang="en-US"/>
          </a:p>
        </p:txBody>
      </p:sp>
    </p:spTree>
    <p:extLst>
      <p:ext uri="{BB962C8B-B14F-4D97-AF65-F5344CB8AC3E}">
        <p14:creationId xmlns:p14="http://schemas.microsoft.com/office/powerpoint/2010/main" val="47263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Content Placeholder 7" descr="A picture containing building, outdoor, sky, house&#10;&#10;Description automatically generated">
            <a:extLst>
              <a:ext uri="{FF2B5EF4-FFF2-40B4-BE49-F238E27FC236}">
                <a16:creationId xmlns:a16="http://schemas.microsoft.com/office/drawing/2014/main" id="{6307EFFF-5E8D-D1BF-D6CC-6348560372A0}"/>
              </a:ext>
            </a:extLst>
          </p:cNvPr>
          <p:cNvPicPr>
            <a:picLocks noGrp="1" noChangeAspect="1"/>
          </p:cNvPicPr>
          <p:nvPr>
            <p:ph sz="half" idx="2"/>
          </p:nvPr>
        </p:nvPicPr>
        <p:blipFill rotWithShape="1">
          <a:blip r:embed="rId3"/>
          <a:srcRect t="13433" r="-2" b="-2"/>
          <a:stretch/>
        </p:blipFill>
        <p:spPr>
          <a:xfrm>
            <a:off x="4269854"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2FE7758-B7D9-F880-D31D-F3CEB00B3718}"/>
              </a:ext>
            </a:extLst>
          </p:cNvPr>
          <p:cNvSpPr>
            <a:spLocks noGrp="1"/>
          </p:cNvSpPr>
          <p:nvPr>
            <p:ph type="title"/>
          </p:nvPr>
        </p:nvSpPr>
        <p:spPr>
          <a:xfrm>
            <a:off x="677333" y="609600"/>
            <a:ext cx="3851123" cy="1320800"/>
          </a:xfrm>
        </p:spPr>
        <p:txBody>
          <a:bodyPr vert="horz" lIns="91440" tIns="45720" rIns="91440" bIns="45720" rtlCol="0" anchor="t">
            <a:noAutofit/>
          </a:bodyPr>
          <a:lstStyle/>
          <a:p>
            <a:pPr>
              <a:lnSpc>
                <a:spcPct val="90000"/>
              </a:lnSpc>
            </a:pPr>
            <a:r>
              <a:rPr lang="en-US" sz="3200" dirty="0"/>
              <a:t>UL Lafayette’s Certificate Programs</a:t>
            </a:r>
          </a:p>
        </p:txBody>
      </p:sp>
      <p:sp>
        <p:nvSpPr>
          <p:cNvPr id="3" name="Content Placeholder 2">
            <a:extLst>
              <a:ext uri="{FF2B5EF4-FFF2-40B4-BE49-F238E27FC236}">
                <a16:creationId xmlns:a16="http://schemas.microsoft.com/office/drawing/2014/main" id="{37C6E8BA-777A-51AA-2B85-CFFDD3BEBC76}"/>
              </a:ext>
            </a:extLst>
          </p:cNvPr>
          <p:cNvSpPr>
            <a:spLocks noGrp="1"/>
          </p:cNvSpPr>
          <p:nvPr>
            <p:ph sz="half" idx="1"/>
          </p:nvPr>
        </p:nvSpPr>
        <p:spPr>
          <a:xfrm>
            <a:off x="677334" y="2160589"/>
            <a:ext cx="3851122" cy="3880773"/>
          </a:xfrm>
        </p:spPr>
        <p:txBody>
          <a:bodyPr vert="horz" lIns="91440" tIns="45720" rIns="91440" bIns="45720" rtlCol="0">
            <a:normAutofit/>
          </a:bodyPr>
          <a:lstStyle/>
          <a:p>
            <a:r>
              <a:rPr lang="en-US"/>
              <a:t>The University is an international leader in computer science, engineering and nursing. But that only counts a few of the more than 240 stellar undergraduate, graduate, and doctoral programs. Or, to put the last century or so in perspective, enough degree options to outnumber the entire original student body.</a:t>
            </a:r>
          </a:p>
          <a:p>
            <a:endParaRPr lang="en-US" dirty="0"/>
          </a:p>
        </p:txBody>
      </p:sp>
      <p:sp>
        <p:nvSpPr>
          <p:cNvPr id="5" name="Footer Placeholder 4">
            <a:extLst>
              <a:ext uri="{FF2B5EF4-FFF2-40B4-BE49-F238E27FC236}">
                <a16:creationId xmlns:a16="http://schemas.microsoft.com/office/drawing/2014/main" id="{3D4B4B3C-6B3C-11CE-0E57-EA8F44C4D212}"/>
              </a:ext>
            </a:extLst>
          </p:cNvPr>
          <p:cNvSpPr>
            <a:spLocks noGrp="1"/>
          </p:cNvSpPr>
          <p:nvPr>
            <p:ph type="ftr" sz="quarter" idx="11"/>
          </p:nvPr>
        </p:nvSpPr>
        <p:spPr>
          <a:xfrm>
            <a:off x="677334" y="6041362"/>
            <a:ext cx="6297612" cy="365125"/>
          </a:xfrm>
        </p:spPr>
        <p:txBody>
          <a:bodyPr vert="horz" lIns="91440" tIns="45720" rIns="91440" bIns="45720" rtlCol="0" anchor="ctr">
            <a:normAutofit/>
          </a:bodyPr>
          <a:lstStyle/>
          <a:p>
            <a:pPr>
              <a:spcAft>
                <a:spcPts val="600"/>
              </a:spcAft>
            </a:pPr>
            <a:endParaRPr lang="en-US" kern="1200" dirty="0">
              <a:solidFill>
                <a:schemeClr val="tx1">
                  <a:tint val="75000"/>
                </a:schemeClr>
              </a:solidFill>
              <a:latin typeface="+mn-lt"/>
              <a:ea typeface="+mn-ea"/>
              <a:cs typeface="+mn-cs"/>
            </a:endParaRPr>
          </a:p>
        </p:txBody>
      </p:sp>
      <p:cxnSp>
        <p:nvCxnSpPr>
          <p:cNvPr id="25" name="Straight Connector 2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B3399CE8-5AC4-92E1-7291-FDA4226DED8A}"/>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3A98EE3D-8CD1-4C3F-BD1C-C98C9596463C}" type="slidenum">
              <a:rPr lang="en-US">
                <a:solidFill>
                  <a:srgbClr val="FFFFFF"/>
                </a:solidFill>
              </a:rPr>
              <a:pPr>
                <a:spcAft>
                  <a:spcPts val="600"/>
                </a:spcAft>
              </a:pPr>
              <a:t>13</a:t>
            </a:fld>
            <a:endParaRPr lang="en-US">
              <a:solidFill>
                <a:srgbClr val="FFFFFF"/>
              </a:solidFill>
            </a:endParaRPr>
          </a:p>
        </p:txBody>
      </p:sp>
      <p:sp>
        <p:nvSpPr>
          <p:cNvPr id="3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0272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52F4C18-C889-AFC0-0C1D-B200B496DE55}"/>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a:t>UL Lafayette’s Certificate Programs</a:t>
            </a:r>
          </a:p>
        </p:txBody>
      </p:sp>
      <p:sp>
        <p:nvSpPr>
          <p:cNvPr id="4" name="Content Placeholder 3">
            <a:extLst>
              <a:ext uri="{FF2B5EF4-FFF2-40B4-BE49-F238E27FC236}">
                <a16:creationId xmlns:a16="http://schemas.microsoft.com/office/drawing/2014/main" id="{97625811-3596-A4B6-1541-DFC0B0FF224F}"/>
              </a:ext>
            </a:extLst>
          </p:cNvPr>
          <p:cNvSpPr>
            <a:spLocks noGrp="1"/>
          </p:cNvSpPr>
          <p:nvPr>
            <p:ph sz="half" idx="2"/>
          </p:nvPr>
        </p:nvSpPr>
        <p:spPr>
          <a:xfrm>
            <a:off x="5209563" y="2160589"/>
            <a:ext cx="4064439" cy="3880773"/>
          </a:xfrm>
        </p:spPr>
        <p:txBody>
          <a:bodyPr vert="horz" lIns="91440" tIns="45720" rIns="91440" bIns="45720" rtlCol="0">
            <a:normAutofit/>
          </a:bodyPr>
          <a:lstStyle/>
          <a:p>
            <a:r>
              <a:rPr lang="en-US"/>
              <a:t>The University of Louisiana of Lafayette proudly preserves and celebrates the Cajun and Creole cultures. Our rich heritage is interwoven in our traditions and is a part of everyday life on campus.</a:t>
            </a:r>
          </a:p>
          <a:p>
            <a:r>
              <a:rPr lang="en-US"/>
              <a:t>UL Lafayette embodies the cultures and spirit that are the heart of Louisiana.</a:t>
            </a:r>
          </a:p>
          <a:p>
            <a:endParaRPr lang="en-US" dirty="0"/>
          </a:p>
        </p:txBody>
      </p:sp>
      <p:sp>
        <p:nvSpPr>
          <p:cNvPr id="5" name="Footer Placeholder 4">
            <a:extLst>
              <a:ext uri="{FF2B5EF4-FFF2-40B4-BE49-F238E27FC236}">
                <a16:creationId xmlns:a16="http://schemas.microsoft.com/office/drawing/2014/main" id="{81EAB5DB-FA31-54F7-1E14-013E65146BDE}"/>
              </a:ext>
            </a:extLst>
          </p:cNvPr>
          <p:cNvSpPr>
            <a:spLocks noGrp="1"/>
          </p:cNvSpPr>
          <p:nvPr>
            <p:ph type="ftr" sz="quarter" idx="11"/>
          </p:nvPr>
        </p:nvSpPr>
        <p:spPr>
          <a:xfrm>
            <a:off x="5209563" y="6041362"/>
            <a:ext cx="2332140" cy="365125"/>
          </a:xfrm>
        </p:spPr>
        <p:txBody>
          <a:bodyPr vert="horz" lIns="91440" tIns="45720" rIns="91440" bIns="45720" rtlCol="0" anchor="ctr">
            <a:normAutofit/>
          </a:bodyPr>
          <a:lstStyle/>
          <a:p>
            <a:pPr>
              <a:lnSpc>
                <a:spcPct val="90000"/>
              </a:lnSpc>
              <a:spcAft>
                <a:spcPts val="600"/>
              </a:spcAft>
            </a:pPr>
            <a:endParaRPr lang="en-US" sz="600" kern="1200" dirty="0">
              <a:solidFill>
                <a:schemeClr val="tx1">
                  <a:tint val="75000"/>
                </a:schemeClr>
              </a:solidFill>
              <a:latin typeface="+mn-lt"/>
              <a:ea typeface="+mn-ea"/>
              <a:cs typeface="+mn-cs"/>
            </a:endParaRPr>
          </a:p>
        </p:txBody>
      </p:sp>
      <p:pic>
        <p:nvPicPr>
          <p:cNvPr id="7" name="Content Placeholder 8" descr="A picture containing tree, outdoor, reptile, crocodilian reptile&#10;&#10;Description automatically generated">
            <a:extLst>
              <a:ext uri="{FF2B5EF4-FFF2-40B4-BE49-F238E27FC236}">
                <a16:creationId xmlns:a16="http://schemas.microsoft.com/office/drawing/2014/main" id="{E7464094-E83A-33A7-BBAC-3B71F6755CA0}"/>
              </a:ext>
            </a:extLst>
          </p:cNvPr>
          <p:cNvPicPr>
            <a:picLocks noGrp="1" noChangeAspect="1"/>
          </p:cNvPicPr>
          <p:nvPr>
            <p:ph sz="half" idx="1"/>
          </p:nvPr>
        </p:nvPicPr>
        <p:blipFill rotWithShape="1">
          <a:blip r:embed="rId3"/>
          <a:srcRect l="17545" r="2994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id="{FD926DE9-40AE-85B6-2EA9-2F57497E6FE1}"/>
              </a:ext>
            </a:extLst>
          </p:cNvPr>
          <p:cNvSpPr>
            <a:spLocks noGrp="1"/>
          </p:cNvSpPr>
          <p:nvPr>
            <p:ph type="sldNum" sz="quarter" idx="12"/>
          </p:nvPr>
        </p:nvSpPr>
        <p:spPr>
          <a:xfrm>
            <a:off x="8841996" y="6041362"/>
            <a:ext cx="432006"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14</a:t>
            </a:fld>
            <a:endParaRPr lang="en-US"/>
          </a:p>
        </p:txBody>
      </p:sp>
    </p:spTree>
    <p:extLst>
      <p:ext uri="{BB962C8B-B14F-4D97-AF65-F5344CB8AC3E}">
        <p14:creationId xmlns:p14="http://schemas.microsoft.com/office/powerpoint/2010/main" val="3245928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A42F3E-3E19-DEBD-BEEA-4C256057AACC}"/>
              </a:ext>
            </a:extLst>
          </p:cNvPr>
          <p:cNvSpPr>
            <a:spLocks noGrp="1"/>
          </p:cNvSpPr>
          <p:nvPr>
            <p:ph type="title"/>
          </p:nvPr>
        </p:nvSpPr>
        <p:spPr>
          <a:xfrm>
            <a:off x="1286933" y="609600"/>
            <a:ext cx="10197494" cy="1099457"/>
          </a:xfrm>
        </p:spPr>
        <p:txBody>
          <a:bodyPr>
            <a:normAutofit/>
          </a:bodyPr>
          <a:lstStyle/>
          <a:p>
            <a:r>
              <a:rPr lang="en-US"/>
              <a:t>UL Lafayette’s Certificate Programs</a:t>
            </a:r>
          </a:p>
        </p:txBody>
      </p:sp>
      <p:sp>
        <p:nvSpPr>
          <p:cNvPr id="77" name="Isosceles Triangle 76">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7EF48F57-A7B2-D275-89BF-FB437BDC7C43}"/>
              </a:ext>
            </a:extLst>
          </p:cNvPr>
          <p:cNvSpPr>
            <a:spLocks noGrp="1"/>
          </p:cNvSpPr>
          <p:nvPr>
            <p:ph type="ftr" sz="quarter" idx="11"/>
          </p:nvPr>
        </p:nvSpPr>
        <p:spPr>
          <a:xfrm>
            <a:off x="1981203" y="6182876"/>
            <a:ext cx="6297612" cy="365125"/>
          </a:xfrm>
        </p:spPr>
        <p:txBody>
          <a:bodyPr>
            <a:normAutofit/>
          </a:bodyPr>
          <a:lstStyle/>
          <a:p>
            <a:pPr>
              <a:spcAft>
                <a:spcPts val="600"/>
              </a:spcAft>
            </a:pPr>
            <a:endParaRPr lang="en-US"/>
          </a:p>
        </p:txBody>
      </p:sp>
      <p:sp>
        <p:nvSpPr>
          <p:cNvPr id="5" name="Slide Number Placeholder 4">
            <a:extLst>
              <a:ext uri="{FF2B5EF4-FFF2-40B4-BE49-F238E27FC236}">
                <a16:creationId xmlns:a16="http://schemas.microsoft.com/office/drawing/2014/main" id="{DB6856BA-9408-0608-58C3-91C5F03C9FC0}"/>
              </a:ext>
            </a:extLst>
          </p:cNvPr>
          <p:cNvSpPr>
            <a:spLocks noGrp="1"/>
          </p:cNvSpPr>
          <p:nvPr>
            <p:ph type="sldNum" sz="quarter" idx="12"/>
          </p:nvPr>
        </p:nvSpPr>
        <p:spPr>
          <a:xfrm>
            <a:off x="9894532" y="6182876"/>
            <a:ext cx="683339" cy="365125"/>
          </a:xfrm>
        </p:spPr>
        <p:txBody>
          <a:bodyPr>
            <a:normAutofit/>
          </a:bodyPr>
          <a:lstStyle/>
          <a:p>
            <a:pPr>
              <a:spcAft>
                <a:spcPts val="600"/>
              </a:spcAft>
            </a:pPr>
            <a:fld id="{3A98EE3D-8CD1-4C3F-BD1C-C98C9596463C}" type="slidenum">
              <a:rPr lang="en-US"/>
              <a:pPr>
                <a:spcAft>
                  <a:spcPts val="600"/>
                </a:spcAft>
              </a:pPr>
              <a:t>15</a:t>
            </a:fld>
            <a:endParaRPr lang="en-US"/>
          </a:p>
        </p:txBody>
      </p:sp>
      <p:sp>
        <p:nvSpPr>
          <p:cNvPr id="79" name="Isosceles Triangle 78">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4" name="Content Placeholder 2">
            <a:extLst>
              <a:ext uri="{FF2B5EF4-FFF2-40B4-BE49-F238E27FC236}">
                <a16:creationId xmlns:a16="http://schemas.microsoft.com/office/drawing/2014/main" id="{DFCCC789-9347-4C4F-44DC-F192C870F3F3}"/>
              </a:ext>
            </a:extLst>
          </p:cNvPr>
          <p:cNvGraphicFramePr>
            <a:graphicFrameLocks noGrp="1"/>
          </p:cNvGraphicFramePr>
          <p:nvPr>
            <p:ph idx="1"/>
            <p:extLst>
              <p:ext uri="{D42A27DB-BD31-4B8C-83A1-F6EECF244321}">
                <p14:modId xmlns:p14="http://schemas.microsoft.com/office/powerpoint/2010/main" val="87950547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13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F192-EAB5-A559-81B2-FC51089754CE}"/>
              </a:ext>
            </a:extLst>
          </p:cNvPr>
          <p:cNvSpPr>
            <a:spLocks noGrp="1"/>
          </p:cNvSpPr>
          <p:nvPr>
            <p:ph type="title"/>
          </p:nvPr>
        </p:nvSpPr>
        <p:spPr/>
        <p:txBody>
          <a:bodyPr>
            <a:normAutofit fontScale="90000"/>
          </a:bodyPr>
          <a:lstStyle/>
          <a:p>
            <a:r>
              <a:rPr lang="en-US" dirty="0"/>
              <a:t>Graduate Certificate in Cardiovascular Nursing</a:t>
            </a:r>
            <a:br>
              <a:rPr lang="en-US" dirty="0"/>
            </a:br>
            <a:endParaRPr lang="en-US" dirty="0"/>
          </a:p>
        </p:txBody>
      </p:sp>
      <p:sp>
        <p:nvSpPr>
          <p:cNvPr id="3" name="Content Placeholder 2">
            <a:extLst>
              <a:ext uri="{FF2B5EF4-FFF2-40B4-BE49-F238E27FC236}">
                <a16:creationId xmlns:a16="http://schemas.microsoft.com/office/drawing/2014/main" id="{EB057293-CAF1-E6D0-E092-CF7ABE5AE250}"/>
              </a:ext>
            </a:extLst>
          </p:cNvPr>
          <p:cNvSpPr>
            <a:spLocks noGrp="1"/>
          </p:cNvSpPr>
          <p:nvPr>
            <p:ph idx="1"/>
          </p:nvPr>
        </p:nvSpPr>
        <p:spPr/>
        <p:txBody>
          <a:bodyPr>
            <a:normAutofit/>
          </a:bodyPr>
          <a:lstStyle/>
          <a:p>
            <a:r>
              <a:rPr lang="en-US" sz="2400" dirty="0"/>
              <a:t>UL Lafayette offers one of only three Graduate Certificate in Cardiovascular Nursing</a:t>
            </a:r>
          </a:p>
          <a:p>
            <a:r>
              <a:rPr lang="en-US" sz="2400" dirty="0"/>
              <a:t>The program is designed for nurse practitioners and APRNs who want advanced training in cardiovascular health and disease management</a:t>
            </a:r>
          </a:p>
          <a:p>
            <a:r>
              <a:rPr lang="en-US" sz="2400" dirty="0"/>
              <a:t>The six-month program is 12 credit hours of online learning and 120 hours of direct patient care clinical experiences</a:t>
            </a:r>
          </a:p>
          <a:p>
            <a:endParaRPr lang="en-US" dirty="0"/>
          </a:p>
        </p:txBody>
      </p:sp>
      <p:sp>
        <p:nvSpPr>
          <p:cNvPr id="4" name="Footer Placeholder 3">
            <a:extLst>
              <a:ext uri="{FF2B5EF4-FFF2-40B4-BE49-F238E27FC236}">
                <a16:creationId xmlns:a16="http://schemas.microsoft.com/office/drawing/2014/main" id="{142A8C26-DFF1-2BEE-F579-9108B84A6A15}"/>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B6A36D0F-69A6-40AB-EE06-B26B624071EA}"/>
              </a:ext>
            </a:extLst>
          </p:cNvPr>
          <p:cNvSpPr>
            <a:spLocks noGrp="1"/>
          </p:cNvSpPr>
          <p:nvPr>
            <p:ph type="sldNum" sz="quarter" idx="12"/>
          </p:nvPr>
        </p:nvSpPr>
        <p:spPr/>
        <p:txBody>
          <a:bodyPr/>
          <a:lstStyle/>
          <a:p>
            <a:fld id="{3A98EE3D-8CD1-4C3F-BD1C-C98C9596463C}" type="slidenum">
              <a:rPr lang="en-US" smtClean="0"/>
              <a:pPr/>
              <a:t>16</a:t>
            </a:fld>
            <a:endParaRPr lang="en-US" dirty="0"/>
          </a:p>
        </p:txBody>
      </p:sp>
    </p:spTree>
    <p:extLst>
      <p:ext uri="{BB962C8B-B14F-4D97-AF65-F5344CB8AC3E}">
        <p14:creationId xmlns:p14="http://schemas.microsoft.com/office/powerpoint/2010/main" val="376802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564C-8CD8-1F4B-F10A-DDAA5CA3D583}"/>
              </a:ext>
            </a:extLst>
          </p:cNvPr>
          <p:cNvSpPr>
            <a:spLocks noGrp="1"/>
          </p:cNvSpPr>
          <p:nvPr>
            <p:ph type="title"/>
          </p:nvPr>
        </p:nvSpPr>
        <p:spPr/>
        <p:txBody>
          <a:bodyPr>
            <a:normAutofit fontScale="90000"/>
          </a:bodyPr>
          <a:lstStyle/>
          <a:p>
            <a:r>
              <a:rPr lang="en-US" dirty="0"/>
              <a:t>12 Steps: Developing a Graduate Certificate Program in Cardiovascular Nursing</a:t>
            </a:r>
          </a:p>
        </p:txBody>
      </p:sp>
      <p:sp>
        <p:nvSpPr>
          <p:cNvPr id="3" name="Content Placeholder 2">
            <a:extLst>
              <a:ext uri="{FF2B5EF4-FFF2-40B4-BE49-F238E27FC236}">
                <a16:creationId xmlns:a16="http://schemas.microsoft.com/office/drawing/2014/main" id="{BF62F876-93BB-17C8-8FDC-6A79FBFCE6C3}"/>
              </a:ext>
            </a:extLst>
          </p:cNvPr>
          <p:cNvSpPr>
            <a:spLocks noGrp="1"/>
          </p:cNvSpPr>
          <p:nvPr>
            <p:ph idx="1"/>
          </p:nvPr>
        </p:nvSpPr>
        <p:spPr>
          <a:xfrm>
            <a:off x="677334" y="1741119"/>
            <a:ext cx="8596668" cy="4300244"/>
          </a:xfrm>
        </p:spPr>
        <p:txBody>
          <a:bodyPr>
            <a:normAutofit fontScale="92500" lnSpcReduction="10000"/>
          </a:bodyPr>
          <a:lstStyle/>
          <a:p>
            <a:r>
              <a:rPr lang="en-US" dirty="0"/>
              <a:t>1. Needs assessment</a:t>
            </a:r>
          </a:p>
          <a:p>
            <a:r>
              <a:rPr lang="en-US" dirty="0"/>
              <a:t>2. Funding &amp; Resources</a:t>
            </a:r>
          </a:p>
          <a:p>
            <a:r>
              <a:rPr lang="en-US" dirty="0"/>
              <a:t>3. Garnering departmental buy-in</a:t>
            </a:r>
          </a:p>
          <a:p>
            <a:r>
              <a:rPr lang="en-US" dirty="0"/>
              <a:t>4. Working with the Dean of the Graduate School</a:t>
            </a:r>
          </a:p>
          <a:p>
            <a:r>
              <a:rPr lang="en-US" dirty="0"/>
              <a:t>5. Writing the proposal</a:t>
            </a:r>
          </a:p>
          <a:p>
            <a:r>
              <a:rPr lang="en-US" dirty="0"/>
              <a:t>6. University level approval</a:t>
            </a:r>
          </a:p>
          <a:p>
            <a:r>
              <a:rPr lang="en-US" dirty="0"/>
              <a:t>7. Regulatory bodies (as appropriate)</a:t>
            </a:r>
          </a:p>
          <a:p>
            <a:r>
              <a:rPr lang="en-US" dirty="0"/>
              <a:t>8. Course development</a:t>
            </a:r>
          </a:p>
          <a:p>
            <a:r>
              <a:rPr lang="en-US" dirty="0"/>
              <a:t>9. Community partnerships</a:t>
            </a:r>
          </a:p>
          <a:p>
            <a:r>
              <a:rPr lang="en-US" dirty="0"/>
              <a:t>10. Recruitment and retention</a:t>
            </a:r>
          </a:p>
          <a:p>
            <a:r>
              <a:rPr lang="en-US" dirty="0"/>
              <a:t>11. Program implementation</a:t>
            </a:r>
          </a:p>
          <a:p>
            <a:r>
              <a:rPr lang="en-US" dirty="0"/>
              <a:t>12. Program evaluation</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8B3E21C-4462-1409-8CD5-FDE1BEEC6024}"/>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001D0AB9-2A3E-108D-11BB-248F1DC7253C}"/>
              </a:ext>
            </a:extLst>
          </p:cNvPr>
          <p:cNvSpPr>
            <a:spLocks noGrp="1"/>
          </p:cNvSpPr>
          <p:nvPr>
            <p:ph type="sldNum" sz="quarter" idx="12"/>
          </p:nvPr>
        </p:nvSpPr>
        <p:spPr/>
        <p:txBody>
          <a:bodyPr/>
          <a:lstStyle/>
          <a:p>
            <a:fld id="{3A98EE3D-8CD1-4C3F-BD1C-C98C9596463C}" type="slidenum">
              <a:rPr lang="en-US" smtClean="0"/>
              <a:pPr/>
              <a:t>17</a:t>
            </a:fld>
            <a:endParaRPr lang="en-US" dirty="0"/>
          </a:p>
        </p:txBody>
      </p:sp>
    </p:spTree>
    <p:extLst>
      <p:ext uri="{BB962C8B-B14F-4D97-AF65-F5344CB8AC3E}">
        <p14:creationId xmlns:p14="http://schemas.microsoft.com/office/powerpoint/2010/main" val="22610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DF2E-384A-9B06-4F9E-215B981B5072}"/>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AFD2D841-C0A7-3BB4-F9F9-DE1F8281AAE4}"/>
              </a:ext>
            </a:extLst>
          </p:cNvPr>
          <p:cNvSpPr>
            <a:spLocks noGrp="1"/>
          </p:cNvSpPr>
          <p:nvPr>
            <p:ph idx="1"/>
          </p:nvPr>
        </p:nvSpPr>
        <p:spPr>
          <a:xfrm>
            <a:off x="677334" y="1495425"/>
            <a:ext cx="8596668" cy="4545937"/>
          </a:xfrm>
        </p:spPr>
        <p:txBody>
          <a:bodyPr>
            <a:normAutofit/>
          </a:bodyPr>
          <a:lstStyle/>
          <a:p>
            <a:r>
              <a:rPr lang="en-US" dirty="0"/>
              <a:t>Expect smaller cohorts the first few times offered</a:t>
            </a:r>
          </a:p>
          <a:p>
            <a:r>
              <a:rPr lang="en-US" dirty="0"/>
              <a:t>Programs that include clinical or practice hours may have fewer completers</a:t>
            </a:r>
          </a:p>
          <a:p>
            <a:r>
              <a:rPr lang="en-US" dirty="0"/>
              <a:t>Marketing the program(s) to the target audience in a creative way is essential</a:t>
            </a:r>
          </a:p>
          <a:p>
            <a:pPr lvl="1"/>
            <a:r>
              <a:rPr lang="en-US" dirty="0"/>
              <a:t>Who is the target audience?</a:t>
            </a:r>
          </a:p>
          <a:p>
            <a:pPr lvl="1"/>
            <a:r>
              <a:rPr lang="en-US" dirty="0"/>
              <a:t>Is there a way to “sell” these programs to our current students?</a:t>
            </a:r>
          </a:p>
          <a:p>
            <a:r>
              <a:rPr lang="en-US" dirty="0"/>
              <a:t>Funding opportunities can make or break a program</a:t>
            </a:r>
          </a:p>
          <a:p>
            <a:r>
              <a:rPr lang="en-US" dirty="0"/>
              <a:t>Importance of developing community partnerships for recruitment, retention, and program sustainability</a:t>
            </a:r>
          </a:p>
          <a:p>
            <a:r>
              <a:rPr lang="en-US" dirty="0"/>
              <a:t>Importance of tracking program outcomes</a:t>
            </a:r>
          </a:p>
          <a:p>
            <a:pPr lvl="1"/>
            <a:r>
              <a:rPr lang="en-US" dirty="0"/>
              <a:t>Educational system level</a:t>
            </a:r>
          </a:p>
          <a:p>
            <a:pPr lvl="1"/>
            <a:r>
              <a:rPr lang="en-US" dirty="0"/>
              <a:t>Employer level (particularly if $ involved)</a:t>
            </a:r>
          </a:p>
          <a:p>
            <a:endParaRPr lang="en-US" dirty="0"/>
          </a:p>
        </p:txBody>
      </p:sp>
      <p:sp>
        <p:nvSpPr>
          <p:cNvPr id="4" name="Footer Placeholder 3">
            <a:extLst>
              <a:ext uri="{FF2B5EF4-FFF2-40B4-BE49-F238E27FC236}">
                <a16:creationId xmlns:a16="http://schemas.microsoft.com/office/drawing/2014/main" id="{E0B3F52D-E3CF-7FF5-32D4-AEE5EEE7F228}"/>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EC058759-32B9-D6F7-5830-49C7A3BA0AF5}"/>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Tree>
    <p:extLst>
      <p:ext uri="{BB962C8B-B14F-4D97-AF65-F5344CB8AC3E}">
        <p14:creationId xmlns:p14="http://schemas.microsoft.com/office/powerpoint/2010/main" val="43891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03F2-F866-1430-8778-ECF89065EE83}"/>
              </a:ext>
            </a:extLst>
          </p:cNvPr>
          <p:cNvSpPr>
            <a:spLocks noGrp="1"/>
          </p:cNvSpPr>
          <p:nvPr>
            <p:ph type="title"/>
          </p:nvPr>
        </p:nvSpPr>
        <p:spPr/>
        <p:txBody>
          <a:bodyPr>
            <a:normAutofit fontScale="90000"/>
          </a:bodyPr>
          <a:lstStyle/>
          <a:p>
            <a:r>
              <a:rPr lang="en-US" dirty="0"/>
              <a:t>Graduate Certificate in Population Health</a:t>
            </a:r>
            <a:br>
              <a:rPr lang="en-US" dirty="0"/>
            </a:br>
            <a:endParaRPr lang="en-US" dirty="0"/>
          </a:p>
        </p:txBody>
      </p:sp>
      <p:sp>
        <p:nvSpPr>
          <p:cNvPr id="3" name="Content Placeholder 2">
            <a:extLst>
              <a:ext uri="{FF2B5EF4-FFF2-40B4-BE49-F238E27FC236}">
                <a16:creationId xmlns:a16="http://schemas.microsoft.com/office/drawing/2014/main" id="{261E1A22-8BBC-1B08-2421-586D8A7D1617}"/>
              </a:ext>
            </a:extLst>
          </p:cNvPr>
          <p:cNvSpPr>
            <a:spLocks noGrp="1"/>
          </p:cNvSpPr>
          <p:nvPr>
            <p:ph idx="1"/>
          </p:nvPr>
        </p:nvSpPr>
        <p:spPr/>
        <p:txBody>
          <a:bodyPr/>
          <a:lstStyle/>
          <a:p>
            <a:r>
              <a:rPr lang="en-US" dirty="0"/>
              <a:t>The Department of Health Sciences is home to the state’s first Graduate Certificate in Population Health</a:t>
            </a:r>
          </a:p>
          <a:p>
            <a:r>
              <a:rPr lang="en-US" dirty="0"/>
              <a:t>The graduate certificate program is open to professionals with a bachelor’s degree who recognize disparities in the health system and want to make health care and treatment more equitable. </a:t>
            </a:r>
          </a:p>
          <a:p>
            <a:r>
              <a:rPr lang="en-US" dirty="0"/>
              <a:t>This certificate is designed for healthcare professionals in direct patient care, as well as those who work in healthcare administration, informatics, health information management, and risk managers.</a:t>
            </a:r>
          </a:p>
          <a:p>
            <a:r>
              <a:rPr lang="en-US" dirty="0"/>
              <a:t>The six-month program includes 12 graduate credit hours of online learning. </a:t>
            </a:r>
          </a:p>
          <a:p>
            <a:pPr marL="0" indent="0">
              <a:buNone/>
            </a:pPr>
            <a:endParaRPr lang="en-US" dirty="0"/>
          </a:p>
        </p:txBody>
      </p:sp>
      <p:sp>
        <p:nvSpPr>
          <p:cNvPr id="4" name="Footer Placeholder 3">
            <a:extLst>
              <a:ext uri="{FF2B5EF4-FFF2-40B4-BE49-F238E27FC236}">
                <a16:creationId xmlns:a16="http://schemas.microsoft.com/office/drawing/2014/main" id="{A6B6DC51-8114-BC4B-583D-48928EF1B30D}"/>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CF62AC22-620E-B868-260B-74000C6966D6}"/>
              </a:ext>
            </a:extLst>
          </p:cNvPr>
          <p:cNvSpPr>
            <a:spLocks noGrp="1"/>
          </p:cNvSpPr>
          <p:nvPr>
            <p:ph type="sldNum" sz="quarter" idx="12"/>
          </p:nvPr>
        </p:nvSpPr>
        <p:spPr/>
        <p:txBody>
          <a:bodyPr/>
          <a:lstStyle/>
          <a:p>
            <a:fld id="{3A98EE3D-8CD1-4C3F-BD1C-C98C9596463C}" type="slidenum">
              <a:rPr lang="en-US" smtClean="0"/>
              <a:pPr/>
              <a:t>19</a:t>
            </a:fld>
            <a:endParaRPr lang="en-US" dirty="0"/>
          </a:p>
        </p:txBody>
      </p:sp>
    </p:spTree>
    <p:extLst>
      <p:ext uri="{BB962C8B-B14F-4D97-AF65-F5344CB8AC3E}">
        <p14:creationId xmlns:p14="http://schemas.microsoft.com/office/powerpoint/2010/main" val="224833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0A04EF-7B03-06B0-6C95-C0C5BBBB68A1}"/>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67366098-96E3-4491-B805-D31AA1A6619D}"/>
              </a:ext>
            </a:extLst>
          </p:cNvPr>
          <p:cNvSpPr>
            <a:spLocks noGrp="1"/>
          </p:cNvSpPr>
          <p:nvPr>
            <p:ph idx="1"/>
          </p:nvPr>
        </p:nvSpPr>
        <p:spPr/>
        <p:txBody>
          <a:bodyPr/>
          <a:lstStyle/>
          <a:p>
            <a:pPr algn="ctr"/>
            <a:endParaRPr lang="en-US" sz="1800" b="1" dirty="0">
              <a:solidFill>
                <a:schemeClr val="bg1"/>
              </a:solidFill>
            </a:endParaRPr>
          </a:p>
          <a:p>
            <a:pPr algn="ctr"/>
            <a:endParaRPr lang="en-US" b="1" dirty="0">
              <a:solidFill>
                <a:schemeClr val="bg1"/>
              </a:solidFill>
            </a:endParaRPr>
          </a:p>
          <a:p>
            <a:pPr algn="ctr"/>
            <a:r>
              <a:rPr lang="en-US" sz="1800" b="1" dirty="0">
                <a:solidFill>
                  <a:schemeClr val="bg1"/>
                </a:solidFill>
              </a:rPr>
              <a:t>Summit on Higher Education</a:t>
            </a:r>
          </a:p>
          <a:p>
            <a:pPr algn="r"/>
            <a:r>
              <a:rPr lang="en-US" sz="1600" b="0" dirty="0">
                <a:solidFill>
                  <a:schemeClr val="bg1"/>
                </a:solidFill>
              </a:rPr>
              <a:t>Fall Festival</a:t>
            </a:r>
          </a:p>
        </p:txBody>
      </p:sp>
      <p:sp>
        <p:nvSpPr>
          <p:cNvPr id="13" name="Text Placeholder 12">
            <a:extLst>
              <a:ext uri="{FF2B5EF4-FFF2-40B4-BE49-F238E27FC236}">
                <a16:creationId xmlns:a16="http://schemas.microsoft.com/office/drawing/2014/main" id="{D60B976D-F292-4699-8C98-41DD760089B6}"/>
              </a:ext>
            </a:extLst>
          </p:cNvPr>
          <p:cNvSpPr>
            <a:spLocks noGrp="1"/>
          </p:cNvSpPr>
          <p:nvPr>
            <p:ph type="body" sz="half" idx="2"/>
          </p:nvPr>
        </p:nvSpPr>
        <p:spPr>
          <a:xfrm>
            <a:off x="677334" y="762000"/>
            <a:ext cx="3854528" cy="4599518"/>
          </a:xfrm>
        </p:spPr>
        <p:txBody>
          <a:bodyPr>
            <a:normAutofit fontScale="77500" lnSpcReduction="20000"/>
          </a:bodyPr>
          <a:lstStyle/>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Anita C. Hazelwood, EdD, RHIA, FAHIMA, is a Professor and Health Sciences Department Head in the College of Nursing and Health Sciences at the University of Louisiana at Lafayette. Anita is the recipient of the Lafayette General Medical Center/BORSF Professorship in Health Sciences.</a:t>
            </a:r>
          </a:p>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Anita is an AHIMA ICD-10-CM and ICD-10-PCS trainer and has conducted numerous coding workshops throughout the state and nation; she has written numerous articles, co-authored several textbooks and authored chapters in several HIM textbooks.  Anita was the recipient of AHIMA’s Legacy Award in 2003.  </a:t>
            </a:r>
          </a:p>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On a professional level, Anita is a member of the American Health Information Management Association (AHIMA) and has served on various committees and boards.           </a:t>
            </a:r>
          </a:p>
          <a:p>
            <a:pPr marL="0" marR="0">
              <a:lnSpc>
                <a:spcPct val="107000"/>
              </a:lnSpc>
              <a:spcBef>
                <a:spcPts val="0"/>
              </a:spcBef>
              <a:spcAft>
                <a:spcPts val="800"/>
              </a:spcAft>
            </a:pPr>
            <a:r>
              <a:rPr lang="en-US" sz="1800" dirty="0">
                <a:effectLst/>
                <a:latin typeface="Gill Sans MT" panose="020B0502020104020203" pitchFamily="34" charset="0"/>
                <a:ea typeface="Calibri" panose="020F0502020204030204" pitchFamily="34" charset="0"/>
                <a:cs typeface="Times New Roman" panose="02020603050405020304" pitchFamily="18" charset="0"/>
              </a:rPr>
              <a:t>Anita is currently serving as the Chair of CAHIIM’s Health Information Management Accreditation Council. </a:t>
            </a:r>
          </a:p>
        </p:txBody>
      </p:sp>
      <p:sp>
        <p:nvSpPr>
          <p:cNvPr id="5" name="Footer Placeholder 4">
            <a:extLst>
              <a:ext uri="{FF2B5EF4-FFF2-40B4-BE49-F238E27FC236}">
                <a16:creationId xmlns:a16="http://schemas.microsoft.com/office/drawing/2014/main" id="{17D1E8FE-8566-4F19-81CF-83F1F86B31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06A2FC-430D-44B1-94E8-DFD8B5E8E033}"/>
              </a:ext>
            </a:extLst>
          </p:cNvPr>
          <p:cNvSpPr>
            <a:spLocks noGrp="1"/>
          </p:cNvSpPr>
          <p:nvPr>
            <p:ph type="sldNum" sz="quarter" idx="12"/>
          </p:nvPr>
        </p:nvSpPr>
        <p:spPr/>
        <p:txBody>
          <a:bodyPr/>
          <a:lstStyle/>
          <a:p>
            <a:fld id="{3A98EE3D-8CD1-4C3F-BD1C-C98C9596463C}" type="slidenum">
              <a:rPr lang="en-US" smtClean="0"/>
              <a:pPr/>
              <a:t>2</a:t>
            </a:fld>
            <a:endParaRPr lang="en-US" dirty="0"/>
          </a:p>
        </p:txBody>
      </p:sp>
      <p:sp>
        <p:nvSpPr>
          <p:cNvPr id="9" name="Text Placeholder 8">
            <a:extLst>
              <a:ext uri="{FF2B5EF4-FFF2-40B4-BE49-F238E27FC236}">
                <a16:creationId xmlns:a16="http://schemas.microsoft.com/office/drawing/2014/main" id="{76071776-B3B3-482B-A144-ABCCDF46FE60}"/>
              </a:ext>
            </a:extLst>
          </p:cNvPr>
          <p:cNvSpPr>
            <a:spLocks noGrp="1"/>
          </p:cNvSpPr>
          <p:nvPr>
            <p:ph sz="quarter" idx="4294967295"/>
          </p:nvPr>
        </p:nvSpPr>
        <p:spPr>
          <a:xfrm>
            <a:off x="8005763" y="4451568"/>
            <a:ext cx="4186237" cy="1590457"/>
          </a:xfrm>
        </p:spPr>
        <p:txBody>
          <a:bodyPr/>
          <a:lstStyle/>
          <a:p>
            <a:r>
              <a:rPr lang="en-US" sz="2800" dirty="0"/>
              <a:t>Anita Hazelwood, EdD, RHIA, FAHIMA</a:t>
            </a:r>
          </a:p>
        </p:txBody>
      </p:sp>
      <p:pic>
        <p:nvPicPr>
          <p:cNvPr id="14" name="Picture Placeholder 2" descr="A person wearing glasses&#10;&#10;Description automatically generated with low confidence">
            <a:extLst>
              <a:ext uri="{FF2B5EF4-FFF2-40B4-BE49-F238E27FC236}">
                <a16:creationId xmlns:a16="http://schemas.microsoft.com/office/drawing/2014/main" id="{F3AF32DF-89DE-4F9E-8CFB-F56570212FAF}"/>
              </a:ext>
            </a:extLst>
          </p:cNvPr>
          <p:cNvPicPr>
            <a:picLocks noGrp="1" noChangeAspect="1"/>
          </p:cNvPicPr>
          <p:nvPr>
            <p:ph type="pic" sz="quarter" idx="4294967295"/>
          </p:nvPr>
        </p:nvPicPr>
        <p:blipFill rotWithShape="1">
          <a:blip r:embed="rId3"/>
          <a:srcRect t="7698" b="7698"/>
          <a:stretch/>
        </p:blipFill>
        <p:spPr>
          <a:xfrm>
            <a:off x="6553524" y="451513"/>
            <a:ext cx="3625850" cy="4000055"/>
          </a:xfrm>
        </p:spPr>
      </p:pic>
    </p:spTree>
    <p:extLst>
      <p:ext uri="{BB962C8B-B14F-4D97-AF65-F5344CB8AC3E}">
        <p14:creationId xmlns:p14="http://schemas.microsoft.com/office/powerpoint/2010/main" val="420021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18A9-CB38-0147-A72B-B348CE84FE7A}"/>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B37B1292-BA3C-B13D-CAD2-883AA79E6140}"/>
              </a:ext>
            </a:extLst>
          </p:cNvPr>
          <p:cNvSpPr>
            <a:spLocks noGrp="1"/>
          </p:cNvSpPr>
          <p:nvPr>
            <p:ph idx="1"/>
          </p:nvPr>
        </p:nvSpPr>
        <p:spPr/>
        <p:txBody>
          <a:bodyPr/>
          <a:lstStyle/>
          <a:p>
            <a:r>
              <a:rPr lang="en-US" sz="2400" dirty="0"/>
              <a:t>Marketing of the program</a:t>
            </a:r>
          </a:p>
          <a:p>
            <a:pPr lvl="1"/>
            <a:r>
              <a:rPr lang="en-US" sz="2400" dirty="0"/>
              <a:t>External marketing</a:t>
            </a:r>
          </a:p>
          <a:p>
            <a:pPr lvl="1"/>
            <a:r>
              <a:rPr lang="en-US" sz="2400" dirty="0"/>
              <a:t>Internal marketing</a:t>
            </a:r>
          </a:p>
          <a:p>
            <a:pPr lvl="2"/>
            <a:r>
              <a:rPr lang="en-US" sz="2400" dirty="0"/>
              <a:t>Partnering with other departments</a:t>
            </a:r>
          </a:p>
          <a:p>
            <a:r>
              <a:rPr lang="en-US" sz="2400" dirty="0"/>
              <a:t>Tie-in to Masters’ program</a:t>
            </a:r>
          </a:p>
          <a:p>
            <a:endParaRPr lang="en-US" dirty="0"/>
          </a:p>
        </p:txBody>
      </p:sp>
      <p:sp>
        <p:nvSpPr>
          <p:cNvPr id="4" name="Footer Placeholder 3">
            <a:extLst>
              <a:ext uri="{FF2B5EF4-FFF2-40B4-BE49-F238E27FC236}">
                <a16:creationId xmlns:a16="http://schemas.microsoft.com/office/drawing/2014/main" id="{BE899EBD-DBCB-DB62-8535-49185959C1E8}"/>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EEDCAAEB-19D6-0529-60F5-B55D1D636E28}"/>
              </a:ext>
            </a:extLst>
          </p:cNvPr>
          <p:cNvSpPr>
            <a:spLocks noGrp="1"/>
          </p:cNvSpPr>
          <p:nvPr>
            <p:ph type="sldNum" sz="quarter" idx="12"/>
          </p:nvPr>
        </p:nvSpPr>
        <p:spPr/>
        <p:txBody>
          <a:bodyPr/>
          <a:lstStyle/>
          <a:p>
            <a:fld id="{3A98EE3D-8CD1-4C3F-BD1C-C98C9596463C}" type="slidenum">
              <a:rPr lang="en-US" smtClean="0"/>
              <a:pPr/>
              <a:t>20</a:t>
            </a:fld>
            <a:endParaRPr lang="en-US" dirty="0"/>
          </a:p>
        </p:txBody>
      </p:sp>
    </p:spTree>
    <p:extLst>
      <p:ext uri="{BB962C8B-B14F-4D97-AF65-F5344CB8AC3E}">
        <p14:creationId xmlns:p14="http://schemas.microsoft.com/office/powerpoint/2010/main" val="186934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EABD-9531-EE7D-2B98-DBB6374A06C4}"/>
              </a:ext>
            </a:extLst>
          </p:cNvPr>
          <p:cNvSpPr>
            <a:spLocks noGrp="1"/>
          </p:cNvSpPr>
          <p:nvPr>
            <p:ph type="title"/>
          </p:nvPr>
        </p:nvSpPr>
        <p:spPr/>
        <p:txBody>
          <a:bodyPr/>
          <a:lstStyle/>
          <a:p>
            <a:r>
              <a:rPr lang="en-US" dirty="0"/>
              <a:t>Future Plans</a:t>
            </a:r>
          </a:p>
        </p:txBody>
      </p:sp>
      <p:pic>
        <p:nvPicPr>
          <p:cNvPr id="7" name="Content Placeholder 6">
            <a:extLst>
              <a:ext uri="{FF2B5EF4-FFF2-40B4-BE49-F238E27FC236}">
                <a16:creationId xmlns:a16="http://schemas.microsoft.com/office/drawing/2014/main" id="{ED656663-7A77-0245-4206-AAF76F2EA071}"/>
              </a:ext>
            </a:extLst>
          </p:cNvPr>
          <p:cNvPicPr>
            <a:picLocks noGrp="1" noChangeAspect="1"/>
          </p:cNvPicPr>
          <p:nvPr>
            <p:ph idx="1"/>
          </p:nvPr>
        </p:nvPicPr>
        <p:blipFill>
          <a:blip r:embed="rId3"/>
          <a:stretch>
            <a:fillRect/>
          </a:stretch>
        </p:blipFill>
        <p:spPr>
          <a:xfrm>
            <a:off x="2762250" y="2152650"/>
            <a:ext cx="5267325" cy="3028950"/>
          </a:xfrm>
        </p:spPr>
      </p:pic>
      <p:sp>
        <p:nvSpPr>
          <p:cNvPr id="4" name="Footer Placeholder 3">
            <a:extLst>
              <a:ext uri="{FF2B5EF4-FFF2-40B4-BE49-F238E27FC236}">
                <a16:creationId xmlns:a16="http://schemas.microsoft.com/office/drawing/2014/main" id="{6B5F2626-7BCA-0A88-8FF1-359A2BADFC06}"/>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D7D622EA-2EC8-7592-9C9A-5B6BB15A0A01}"/>
              </a:ext>
            </a:extLst>
          </p:cNvPr>
          <p:cNvSpPr>
            <a:spLocks noGrp="1"/>
          </p:cNvSpPr>
          <p:nvPr>
            <p:ph type="sldNum" sz="quarter" idx="12"/>
          </p:nvPr>
        </p:nvSpPr>
        <p:spPr/>
        <p:txBody>
          <a:bodyPr/>
          <a:lstStyle/>
          <a:p>
            <a:fld id="{3A98EE3D-8CD1-4C3F-BD1C-C98C9596463C}" type="slidenum">
              <a:rPr lang="en-US" smtClean="0"/>
              <a:pPr/>
              <a:t>21</a:t>
            </a:fld>
            <a:endParaRPr lang="en-US" dirty="0"/>
          </a:p>
        </p:txBody>
      </p:sp>
    </p:spTree>
    <p:extLst>
      <p:ext uri="{BB962C8B-B14F-4D97-AF65-F5344CB8AC3E}">
        <p14:creationId xmlns:p14="http://schemas.microsoft.com/office/powerpoint/2010/main" val="372966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B1B4-5A90-C096-FB68-D84F2A300EED}"/>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517E0758-EB90-8A1E-A353-798F8FEBF127}"/>
              </a:ext>
            </a:extLst>
          </p:cNvPr>
          <p:cNvSpPr>
            <a:spLocks noGrp="1"/>
          </p:cNvSpPr>
          <p:nvPr>
            <p:ph sz="half" idx="1"/>
          </p:nvPr>
        </p:nvSpPr>
        <p:spPr/>
        <p:txBody>
          <a:bodyPr/>
          <a:lstStyle/>
          <a:p>
            <a:r>
              <a:rPr lang="en-US" dirty="0"/>
              <a:t>Anita Hazelwood, EdD, RHIA, FAHIMA</a:t>
            </a:r>
          </a:p>
          <a:p>
            <a:pPr lvl="1"/>
            <a:r>
              <a:rPr lang="en-US" dirty="0">
                <a:hlinkClick r:id="rId2"/>
              </a:rPr>
              <a:t>Anita.hazelwood@louisiana.edu</a:t>
            </a:r>
            <a:endParaRPr lang="en-US" dirty="0"/>
          </a:p>
          <a:p>
            <a:pPr lvl="1"/>
            <a:r>
              <a:rPr lang="en-US"/>
              <a:t>337-482-6633</a:t>
            </a:r>
            <a:endParaRPr lang="en-US" dirty="0"/>
          </a:p>
        </p:txBody>
      </p:sp>
      <p:sp>
        <p:nvSpPr>
          <p:cNvPr id="4" name="Content Placeholder 3">
            <a:extLst>
              <a:ext uri="{FF2B5EF4-FFF2-40B4-BE49-F238E27FC236}">
                <a16:creationId xmlns:a16="http://schemas.microsoft.com/office/drawing/2014/main" id="{63DA9448-1767-AA3F-F67A-EC215828B829}"/>
              </a:ext>
            </a:extLst>
          </p:cNvPr>
          <p:cNvSpPr>
            <a:spLocks noGrp="1"/>
          </p:cNvSpPr>
          <p:nvPr>
            <p:ph sz="half" idx="2"/>
          </p:nvPr>
        </p:nvSpPr>
        <p:spPr/>
        <p:txBody>
          <a:bodyPr/>
          <a:lstStyle/>
          <a:p>
            <a:r>
              <a:rPr lang="en-US" dirty="0"/>
              <a:t>Jennifer B. Lemoine, PhD, DNP, APRN, MN, RN</a:t>
            </a:r>
          </a:p>
          <a:p>
            <a:r>
              <a:rPr lang="en-US" dirty="0">
                <a:hlinkClick r:id="rId3"/>
              </a:rPr>
              <a:t>jennifer.lemoine@louisiana.edu</a:t>
            </a:r>
            <a:endParaRPr lang="en-US" dirty="0"/>
          </a:p>
          <a:p>
            <a:r>
              <a:rPr lang="en-US" dirty="0"/>
              <a:t>337-482-1029</a:t>
            </a:r>
          </a:p>
        </p:txBody>
      </p:sp>
      <p:sp>
        <p:nvSpPr>
          <p:cNvPr id="5" name="Footer Placeholder 4">
            <a:extLst>
              <a:ext uri="{FF2B5EF4-FFF2-40B4-BE49-F238E27FC236}">
                <a16:creationId xmlns:a16="http://schemas.microsoft.com/office/drawing/2014/main" id="{C88A0AB1-5FBF-1927-C53E-25B96C1CF4DC}"/>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a:extLst>
              <a:ext uri="{FF2B5EF4-FFF2-40B4-BE49-F238E27FC236}">
                <a16:creationId xmlns:a16="http://schemas.microsoft.com/office/drawing/2014/main" id="{10584D13-9331-9B8C-F9CA-33B5D452450B}"/>
              </a:ext>
            </a:extLst>
          </p:cNvPr>
          <p:cNvSpPr>
            <a:spLocks noGrp="1"/>
          </p:cNvSpPr>
          <p:nvPr>
            <p:ph type="sldNum" sz="quarter" idx="12"/>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426912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EF0-2F9D-71E0-40E1-6BC69522B7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A2F59E-2C37-0399-274B-CDFB50CEF8F1}"/>
              </a:ext>
            </a:extLst>
          </p:cNvPr>
          <p:cNvSpPr>
            <a:spLocks noGrp="1"/>
          </p:cNvSpPr>
          <p:nvPr>
            <p:ph idx="1"/>
          </p:nvPr>
        </p:nvSpPr>
        <p:spPr>
          <a:xfrm>
            <a:off x="4760461" y="514924"/>
            <a:ext cx="6155189" cy="5526437"/>
          </a:xfrm>
        </p:spPr>
        <p:txBody>
          <a:bodyPr>
            <a:normAutofit/>
          </a:bodyPr>
          <a:lstStyle/>
          <a:p>
            <a:pPr marL="0" marR="0">
              <a:lnSpc>
                <a:spcPct val="107000"/>
              </a:lnSpc>
              <a:spcBef>
                <a:spcPts val="0"/>
              </a:spcBef>
              <a:spcAft>
                <a:spcPts val="800"/>
              </a:spcAft>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Jennifer B. Lemoine, Ph.D., DNP, </a:t>
            </a:r>
            <a:r>
              <a:rPr lang="en-US" sz="1600" dirty="0">
                <a:latin typeface="Gill Sans MT" panose="020B0502020104020203" pitchFamily="34" charset="0"/>
                <a:ea typeface="Calibri" panose="020F0502020204030204" pitchFamily="34" charset="0"/>
                <a:cs typeface="Times New Roman" panose="02020603050405020304" pitchFamily="18" charset="0"/>
              </a:rPr>
              <a:t> APRN</a:t>
            </a:r>
            <a:r>
              <a:rPr lang="en-US" sz="1600" dirty="0">
                <a:effectLst/>
                <a:latin typeface="Gill Sans MT" panose="020B0502020104020203" pitchFamily="34" charset="0"/>
                <a:ea typeface="Calibri" panose="020F0502020204030204" pitchFamily="34" charset="0"/>
                <a:cs typeface="Times New Roman" panose="02020603050405020304" pitchFamily="18" charset="0"/>
              </a:rPr>
              <a:t> is a Professor, and the Interim Dean for the University of Louisiana at Lafayette College of Nursing and Health Sciences and is the recipient of the Sheila Ardoin Walsh Memorial BORSF Professorship in Nursing.</a:t>
            </a:r>
          </a:p>
          <a:p>
            <a:pPr marL="0" marR="0">
              <a:lnSpc>
                <a:spcPct val="107000"/>
              </a:lnSpc>
              <a:spcBef>
                <a:spcPts val="0"/>
              </a:spcBef>
              <a:spcAft>
                <a:spcPts val="800"/>
              </a:spcAft>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Dr. Lemoine teaches across graduate nursing programs, including masters and doctoral level students and is the recipient of the university’s 2018 Ray P. </a:t>
            </a:r>
            <a:r>
              <a:rPr lang="en-US" sz="1600" dirty="0">
                <a:latin typeface="Gill Sans MT" panose="020B0502020104020203" pitchFamily="34" charset="0"/>
                <a:ea typeface="Calibri" panose="020F0502020204030204" pitchFamily="34" charset="0"/>
                <a:cs typeface="Times New Roman" panose="02020603050405020304" pitchFamily="18" charset="0"/>
              </a:rPr>
              <a:t> </a:t>
            </a:r>
            <a:r>
              <a:rPr lang="en-US" sz="1600" dirty="0" err="1">
                <a:latin typeface="Gill Sans MT" panose="020B0502020104020203" pitchFamily="34" charset="0"/>
                <a:ea typeface="Calibri" panose="020F0502020204030204" pitchFamily="34" charset="0"/>
                <a:cs typeface="Times New Roman" panose="02020603050405020304" pitchFamily="18" charset="0"/>
              </a:rPr>
              <a:t>Authement</a:t>
            </a:r>
            <a:r>
              <a:rPr lang="en-US" sz="1600" dirty="0">
                <a:latin typeface="Gill Sans MT" panose="020B0502020104020203" pitchFamily="34" charset="0"/>
                <a:ea typeface="Calibri" panose="020F0502020204030204" pitchFamily="34" charset="0"/>
                <a:cs typeface="Times New Roman" panose="02020603050405020304" pitchFamily="18" charset="0"/>
              </a:rPr>
              <a:t> Excellence in Teaching award</a:t>
            </a:r>
            <a:r>
              <a:rPr lang="en-US" sz="1600" dirty="0">
                <a:effectLst/>
                <a:latin typeface="Gill Sans MT" panose="020B0502020104020203" pitchFamily="34" charset="0"/>
                <a:ea typeface="Calibri" panose="020F0502020204030204" pitchFamily="34" charset="0"/>
                <a:cs typeface="Times New Roman" panose="02020603050405020304" pitchFamily="18" charset="0"/>
              </a:rPr>
              <a:t>. She is </a:t>
            </a:r>
            <a:r>
              <a:rPr lang="en-US" sz="1600" dirty="0">
                <a:latin typeface="Gill Sans MT" panose="020B0502020104020203" pitchFamily="34" charset="0"/>
                <a:ea typeface="Calibri" panose="020F0502020204030204" pitchFamily="34" charset="0"/>
                <a:cs typeface="Times New Roman" panose="02020603050405020304" pitchFamily="18" charset="0"/>
              </a:rPr>
              <a:t>a 2020 Elevating Leaders in Nursing Education Fellow. Dr. Lemoine </a:t>
            </a:r>
            <a:r>
              <a:rPr lang="en-US" sz="1600" dirty="0">
                <a:effectLst/>
                <a:latin typeface="Gill Sans MT" panose="020B0502020104020203" pitchFamily="34" charset="0"/>
                <a:ea typeface="Calibri" panose="020F0502020204030204" pitchFamily="34" charset="0"/>
                <a:cs typeface="Times New Roman" panose="02020603050405020304" pitchFamily="18" charset="0"/>
              </a:rPr>
              <a:t>has secured over $113,000 in grant funding and holds one U.S. patient. Additionally, she has authored over 25 publications and </a:t>
            </a:r>
            <a:r>
              <a:rPr lang="en-US" sz="1600" dirty="0">
                <a:latin typeface="Gill Sans MT" panose="020B0502020104020203" pitchFamily="34" charset="0"/>
                <a:ea typeface="Calibri" panose="020F0502020204030204" pitchFamily="34" charset="0"/>
                <a:cs typeface="Times New Roman" panose="02020603050405020304" pitchFamily="18" charset="0"/>
              </a:rPr>
              <a:t>presented at numerous local, state, and national nursing conferences. </a:t>
            </a:r>
            <a:r>
              <a:rPr lang="en-US" sz="1600" dirty="0">
                <a:effectLst/>
                <a:latin typeface="Gill Sans MT" panose="020B0502020104020203"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dirty="0">
                <a:effectLst/>
                <a:latin typeface="Gill Sans MT" panose="020B0502020104020203" pitchFamily="34" charset="0"/>
                <a:ea typeface="Calibri" panose="020F0502020204030204" pitchFamily="34" charset="0"/>
                <a:cs typeface="Times New Roman" panose="02020603050405020304" pitchFamily="18" charset="0"/>
              </a:rPr>
              <a:t>Jennifer is actively engaged </a:t>
            </a:r>
            <a:r>
              <a:rPr lang="en-US" sz="1600" dirty="0">
                <a:latin typeface="Gill Sans MT" panose="020B0502020104020203" pitchFamily="34" charset="0"/>
                <a:ea typeface="Calibri" panose="020F0502020204030204" pitchFamily="34" charset="0"/>
                <a:cs typeface="Times New Roman" panose="02020603050405020304" pitchFamily="18" charset="0"/>
              </a:rPr>
              <a:t>in legislative initiatives at the state and federal levels, serving as the Chair of the Health Policy Committee for the Louisiana Association of Nurse Practitioners.</a:t>
            </a:r>
            <a:r>
              <a:rPr lang="en-US" sz="1600" dirty="0">
                <a:effectLst/>
                <a:latin typeface="Gill Sans MT" panose="020B0502020104020203" pitchFamily="34" charset="0"/>
                <a:ea typeface="Calibri" panose="020F0502020204030204" pitchFamily="34" charset="0"/>
                <a:cs typeface="Times New Roman" panose="02020603050405020304" pitchFamily="18" charset="0"/>
              </a:rPr>
              <a:t> Her efforts have focused on increasing access to care for citizens of Louisiana and advancing the profession of nursing.</a:t>
            </a:r>
          </a:p>
          <a:p>
            <a:pPr marL="0" indent="0">
              <a:buNone/>
            </a:pPr>
            <a:endParaRPr lang="en-US" dirty="0"/>
          </a:p>
        </p:txBody>
      </p:sp>
      <p:sp>
        <p:nvSpPr>
          <p:cNvPr id="4" name="Text Placeholder 3">
            <a:extLst>
              <a:ext uri="{FF2B5EF4-FFF2-40B4-BE49-F238E27FC236}">
                <a16:creationId xmlns:a16="http://schemas.microsoft.com/office/drawing/2014/main" id="{1B6676BB-4E39-DD44-E1D3-0E5CAC5B4E20}"/>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AD8C370F-EBE2-25B3-6143-472E8A64E1AF}"/>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6" name="Slide Number Placeholder 5">
            <a:extLst>
              <a:ext uri="{FF2B5EF4-FFF2-40B4-BE49-F238E27FC236}">
                <a16:creationId xmlns:a16="http://schemas.microsoft.com/office/drawing/2014/main" id="{C6E5210F-275F-A9C8-D241-EB9B584FBC07}"/>
              </a:ext>
            </a:extLst>
          </p:cNvPr>
          <p:cNvSpPr>
            <a:spLocks noGrp="1"/>
          </p:cNvSpPr>
          <p:nvPr>
            <p:ph type="sldNum" sz="quarter" idx="12"/>
          </p:nvPr>
        </p:nvSpPr>
        <p:spPr/>
        <p:txBody>
          <a:bodyPr/>
          <a:lstStyle/>
          <a:p>
            <a:fld id="{F603CDE5-C1D8-4EDD-870F-A498BAFA520F}" type="slidenum">
              <a:rPr lang="en-US" smtClean="0"/>
              <a:pPr/>
              <a:t>3</a:t>
            </a:fld>
            <a:endParaRPr lang="en-US" dirty="0"/>
          </a:p>
        </p:txBody>
      </p:sp>
      <p:pic>
        <p:nvPicPr>
          <p:cNvPr id="8" name="Picture 7" descr="A picture containing person, dark&#10;&#10;Description automatically generated">
            <a:extLst>
              <a:ext uri="{FF2B5EF4-FFF2-40B4-BE49-F238E27FC236}">
                <a16:creationId xmlns:a16="http://schemas.microsoft.com/office/drawing/2014/main" id="{F860F8DC-518E-F672-9A89-3D8E4F95AFC8}"/>
              </a:ext>
            </a:extLst>
          </p:cNvPr>
          <p:cNvPicPr>
            <a:picLocks noChangeAspect="1"/>
          </p:cNvPicPr>
          <p:nvPr/>
        </p:nvPicPr>
        <p:blipFill>
          <a:blip r:embed="rId2"/>
          <a:stretch>
            <a:fillRect/>
          </a:stretch>
        </p:blipFill>
        <p:spPr>
          <a:xfrm>
            <a:off x="1004398" y="437226"/>
            <a:ext cx="32004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1F69D902-5C0C-3B01-9D50-4C1F4AC557D9}"/>
              </a:ext>
            </a:extLst>
          </p:cNvPr>
          <p:cNvSpPr txBox="1"/>
          <p:nvPr/>
        </p:nvSpPr>
        <p:spPr>
          <a:xfrm>
            <a:off x="677334" y="5591175"/>
            <a:ext cx="5209116" cy="369332"/>
          </a:xfrm>
          <a:prstGeom prst="rect">
            <a:avLst/>
          </a:prstGeom>
          <a:noFill/>
        </p:spPr>
        <p:txBody>
          <a:bodyPr wrap="square" rtlCol="0">
            <a:spAutoFit/>
          </a:bodyPr>
          <a:lstStyle/>
          <a:p>
            <a:r>
              <a:rPr lang="en-US" dirty="0"/>
              <a:t>Jennifer B. Lemoine, Ph.D., DNP, APRN, MN, RN</a:t>
            </a:r>
          </a:p>
        </p:txBody>
      </p:sp>
    </p:spTree>
    <p:extLst>
      <p:ext uri="{BB962C8B-B14F-4D97-AF65-F5344CB8AC3E}">
        <p14:creationId xmlns:p14="http://schemas.microsoft.com/office/powerpoint/2010/main" val="3961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D3EF-1322-76DC-9630-E9CA5C045B6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7A4E0411-8504-C00D-02B1-ADDA77DAB5E5}"/>
              </a:ext>
            </a:extLst>
          </p:cNvPr>
          <p:cNvSpPr>
            <a:spLocks noGrp="1"/>
          </p:cNvSpPr>
          <p:nvPr>
            <p:ph idx="1"/>
          </p:nvPr>
        </p:nvSpPr>
        <p:spPr/>
        <p:txBody>
          <a:bodyPr/>
          <a:lstStyle/>
          <a:p>
            <a:r>
              <a:rPr lang="en-US" sz="3200" dirty="0"/>
              <a:t>Address decisions to offer certificate programs</a:t>
            </a:r>
          </a:p>
          <a:p>
            <a:r>
              <a:rPr lang="en-US" sz="3200" dirty="0"/>
              <a:t>Examine disadvantages and advantages of certificate programs</a:t>
            </a:r>
          </a:p>
          <a:p>
            <a:r>
              <a:rPr lang="en-US" sz="3200" dirty="0"/>
              <a:t>Review step-by-step process of implementing certificate programs</a:t>
            </a:r>
          </a:p>
        </p:txBody>
      </p:sp>
      <p:sp>
        <p:nvSpPr>
          <p:cNvPr id="4" name="Footer Placeholder 3">
            <a:extLst>
              <a:ext uri="{FF2B5EF4-FFF2-40B4-BE49-F238E27FC236}">
                <a16:creationId xmlns:a16="http://schemas.microsoft.com/office/drawing/2014/main" id="{3E4A7A67-9D65-C32C-C948-360430A83BAC}"/>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C20AE946-094E-80A2-C210-04935E3295DB}"/>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208028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A72021-8EF7-780F-DECE-A8C7EDEE4052}"/>
              </a:ext>
            </a:extLst>
          </p:cNvPr>
          <p:cNvSpPr>
            <a:spLocks noGrp="1"/>
          </p:cNvSpPr>
          <p:nvPr>
            <p:ph idx="1"/>
          </p:nvPr>
        </p:nvSpPr>
        <p:spPr>
          <a:xfrm>
            <a:off x="677334" y="1253067"/>
            <a:ext cx="6155266" cy="4351866"/>
          </a:xfrm>
        </p:spPr>
        <p:txBody>
          <a:bodyPr anchor="ctr">
            <a:normAutofit lnSpcReduction="10000"/>
          </a:bodyPr>
          <a:lstStyle/>
          <a:p>
            <a:pPr>
              <a:lnSpc>
                <a:spcPct val="90000"/>
              </a:lnSpc>
            </a:pPr>
            <a:r>
              <a:rPr lang="en-US" sz="1700" dirty="0"/>
              <a:t>American public has lost confidence in the economic benefits of a 4 year-college degree</a:t>
            </a:r>
          </a:p>
          <a:p>
            <a:pPr lvl="1">
              <a:lnSpc>
                <a:spcPct val="90000"/>
              </a:lnSpc>
            </a:pPr>
            <a:r>
              <a:rPr lang="en-US" sz="1700" dirty="0"/>
              <a:t>Not addressing inadequate financial aid and rising student debt</a:t>
            </a:r>
          </a:p>
          <a:p>
            <a:pPr lvl="1">
              <a:lnSpc>
                <a:spcPct val="90000"/>
              </a:lnSpc>
            </a:pPr>
            <a:r>
              <a:rPr lang="en-US" sz="1700" dirty="0"/>
              <a:t>Too time-consuming</a:t>
            </a:r>
          </a:p>
          <a:p>
            <a:pPr lvl="1">
              <a:lnSpc>
                <a:spcPct val="90000"/>
              </a:lnSpc>
            </a:pPr>
            <a:r>
              <a:rPr lang="en-US" sz="1700" dirty="0"/>
              <a:t>Growing awareness of other career training options</a:t>
            </a:r>
          </a:p>
          <a:p>
            <a:pPr>
              <a:lnSpc>
                <a:spcPct val="90000"/>
              </a:lnSpc>
            </a:pPr>
            <a:r>
              <a:rPr lang="en-US" sz="1700" dirty="0"/>
              <a:t>Most Americans do believe in some education after high school but look more favorably on community college or certificates</a:t>
            </a:r>
          </a:p>
          <a:p>
            <a:pPr>
              <a:lnSpc>
                <a:spcPct val="90000"/>
              </a:lnSpc>
            </a:pPr>
            <a:r>
              <a:rPr lang="en-US" sz="1700" dirty="0"/>
              <a:t>Many employees are dropping a degree as a hiring requirement</a:t>
            </a:r>
          </a:p>
          <a:p>
            <a:pPr lvl="1">
              <a:lnSpc>
                <a:spcPct val="90000"/>
              </a:lnSpc>
            </a:pPr>
            <a:r>
              <a:rPr lang="en-US" sz="1700" dirty="0"/>
              <a:t>State of Maryland</a:t>
            </a:r>
          </a:p>
          <a:p>
            <a:pPr lvl="1">
              <a:lnSpc>
                <a:spcPct val="90000"/>
              </a:lnSpc>
            </a:pPr>
            <a:r>
              <a:rPr lang="en-US" sz="1700" dirty="0"/>
              <a:t>Silicon valley</a:t>
            </a:r>
          </a:p>
          <a:p>
            <a:pPr lvl="1">
              <a:lnSpc>
                <a:spcPct val="90000"/>
              </a:lnSpc>
            </a:pPr>
            <a:r>
              <a:rPr lang="en-US" sz="1700" dirty="0"/>
              <a:t>Google</a:t>
            </a:r>
          </a:p>
        </p:txBody>
      </p:sp>
      <p:sp>
        <p:nvSpPr>
          <p:cNvPr id="4" name="Footer Placeholder 3">
            <a:extLst>
              <a:ext uri="{FF2B5EF4-FFF2-40B4-BE49-F238E27FC236}">
                <a16:creationId xmlns:a16="http://schemas.microsoft.com/office/drawing/2014/main" id="{2AEE8690-3588-AD95-8BE0-A7F37443CA4D}"/>
              </a:ext>
            </a:extLst>
          </p:cNvPr>
          <p:cNvSpPr>
            <a:spLocks noGrp="1"/>
          </p:cNvSpPr>
          <p:nvPr>
            <p:ph type="ftr" sz="quarter" idx="11"/>
          </p:nvPr>
        </p:nvSpPr>
        <p:spPr>
          <a:xfrm>
            <a:off x="677334" y="6041362"/>
            <a:ext cx="5161536" cy="365125"/>
          </a:xfrm>
        </p:spPr>
        <p:txBody>
          <a:bodyPr>
            <a:normAutofit/>
          </a:bodyPr>
          <a:lstStyle/>
          <a:p>
            <a:pPr>
              <a:lnSpc>
                <a:spcPct val="90000"/>
              </a:lnSpc>
              <a:spcAft>
                <a:spcPts val="600"/>
              </a:spcAft>
            </a:pPr>
            <a:endParaRPr lang="en-US" dirty="0"/>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C028079C-4D8A-B217-15A6-2B311F1ADD4E}"/>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smtClean="0"/>
              <a:pPr>
                <a:spcAft>
                  <a:spcPts val="600"/>
                </a:spcAft>
              </a:pPr>
              <a:t>5</a:t>
            </a:fld>
            <a:endParaRPr lang="en-US"/>
          </a:p>
        </p:txBody>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97BDE03-A8CE-A312-67BB-199C7170EE9F}"/>
              </a:ext>
            </a:extLst>
          </p:cNvPr>
          <p:cNvSpPr>
            <a:spLocks noGrp="1"/>
          </p:cNvSpPr>
          <p:nvPr>
            <p:ph type="title"/>
          </p:nvPr>
        </p:nvSpPr>
        <p:spPr>
          <a:xfrm>
            <a:off x="7829658" y="1253067"/>
            <a:ext cx="3371742" cy="4351866"/>
          </a:xfrm>
        </p:spPr>
        <p:txBody>
          <a:bodyPr anchor="ctr">
            <a:normAutofit/>
          </a:bodyPr>
          <a:lstStyle/>
          <a:p>
            <a:r>
              <a:rPr lang="en-US">
                <a:solidFill>
                  <a:schemeClr val="bg1"/>
                </a:solidFill>
              </a:rPr>
              <a:t>Driving Certificate Decisions</a:t>
            </a:r>
          </a:p>
        </p:txBody>
      </p:sp>
    </p:spTree>
    <p:extLst>
      <p:ext uri="{BB962C8B-B14F-4D97-AF65-F5344CB8AC3E}">
        <p14:creationId xmlns:p14="http://schemas.microsoft.com/office/powerpoint/2010/main" val="250861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91A76-5EB8-03EC-35AE-737233582091}"/>
              </a:ext>
            </a:extLst>
          </p:cNvPr>
          <p:cNvSpPr>
            <a:spLocks noGrp="1"/>
          </p:cNvSpPr>
          <p:nvPr>
            <p:ph type="title"/>
          </p:nvPr>
        </p:nvSpPr>
        <p:spPr>
          <a:xfrm>
            <a:off x="1286933" y="609600"/>
            <a:ext cx="10197494" cy="1099457"/>
          </a:xfrm>
        </p:spPr>
        <p:txBody>
          <a:bodyPr>
            <a:normAutofit/>
          </a:bodyPr>
          <a:lstStyle/>
          <a:p>
            <a:r>
              <a:rPr lang="en-US"/>
              <a:t>Responses by Universities and Colleges</a:t>
            </a:r>
            <a:endParaRPr lang="en-US" dirty="0"/>
          </a:p>
        </p:txBody>
      </p:sp>
      <p:sp>
        <p:nvSpPr>
          <p:cNvPr id="60" name="Isosceles Triangle 59">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3890C191-FC83-5CBC-54B6-DFB718794DAE}"/>
              </a:ext>
            </a:extLst>
          </p:cNvPr>
          <p:cNvSpPr>
            <a:spLocks noGrp="1"/>
          </p:cNvSpPr>
          <p:nvPr>
            <p:ph type="ftr" sz="quarter" idx="11"/>
          </p:nvPr>
        </p:nvSpPr>
        <p:spPr>
          <a:xfrm>
            <a:off x="1981203" y="6182876"/>
            <a:ext cx="6297612" cy="365125"/>
          </a:xfrm>
        </p:spPr>
        <p:txBody>
          <a:bodyPr>
            <a:normAutofit/>
          </a:bodyPr>
          <a:lstStyle/>
          <a:p>
            <a:pPr>
              <a:spcAft>
                <a:spcPts val="600"/>
              </a:spcAft>
            </a:pPr>
            <a:endParaRPr lang="en-US" dirty="0"/>
          </a:p>
        </p:txBody>
      </p:sp>
      <p:sp>
        <p:nvSpPr>
          <p:cNvPr id="5" name="Slide Number Placeholder 4">
            <a:extLst>
              <a:ext uri="{FF2B5EF4-FFF2-40B4-BE49-F238E27FC236}">
                <a16:creationId xmlns:a16="http://schemas.microsoft.com/office/drawing/2014/main" id="{5A6706C3-6E1F-2DF5-879A-C4F3ECD6F65C}"/>
              </a:ext>
            </a:extLst>
          </p:cNvPr>
          <p:cNvSpPr>
            <a:spLocks noGrp="1"/>
          </p:cNvSpPr>
          <p:nvPr>
            <p:ph type="sldNum" sz="quarter" idx="12"/>
          </p:nvPr>
        </p:nvSpPr>
        <p:spPr>
          <a:xfrm>
            <a:off x="9894532" y="6182876"/>
            <a:ext cx="683339" cy="365125"/>
          </a:xfrm>
        </p:spPr>
        <p:txBody>
          <a:bodyPr>
            <a:normAutofit/>
          </a:bodyPr>
          <a:lstStyle/>
          <a:p>
            <a:pPr>
              <a:spcAft>
                <a:spcPts val="600"/>
              </a:spcAft>
            </a:pPr>
            <a:fld id="{3A98EE3D-8CD1-4C3F-BD1C-C98C9596463C}" type="slidenum">
              <a:rPr lang="en-US" smtClean="0"/>
              <a:pPr>
                <a:spcAft>
                  <a:spcPts val="600"/>
                </a:spcAft>
              </a:pPr>
              <a:t>6</a:t>
            </a:fld>
            <a:endParaRPr lang="en-US"/>
          </a:p>
        </p:txBody>
      </p:sp>
      <p:sp>
        <p:nvSpPr>
          <p:cNvPr id="62" name="Isosceles Triangle 61">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4C10E536-882C-7037-4279-9CAFD471DBDB}"/>
              </a:ext>
            </a:extLst>
          </p:cNvPr>
          <p:cNvGraphicFramePr>
            <a:graphicFrameLocks noGrp="1"/>
          </p:cNvGraphicFramePr>
          <p:nvPr>
            <p:ph idx="1"/>
            <p:extLst>
              <p:ext uri="{D42A27DB-BD31-4B8C-83A1-F6EECF244321}">
                <p14:modId xmlns:p14="http://schemas.microsoft.com/office/powerpoint/2010/main" val="369275167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907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72F60-895C-4801-CFC5-30325A134A19}"/>
              </a:ext>
            </a:extLst>
          </p:cNvPr>
          <p:cNvSpPr>
            <a:spLocks noGrp="1"/>
          </p:cNvSpPr>
          <p:nvPr>
            <p:ph type="title"/>
          </p:nvPr>
        </p:nvSpPr>
        <p:spPr>
          <a:xfrm>
            <a:off x="1286933" y="609600"/>
            <a:ext cx="10197494" cy="1099457"/>
          </a:xfrm>
        </p:spPr>
        <p:txBody>
          <a:bodyPr>
            <a:normAutofit/>
          </a:bodyPr>
          <a:lstStyle/>
          <a:p>
            <a:r>
              <a:rPr lang="en-US" dirty="0"/>
              <a:t>Value of Certificate Programs</a:t>
            </a:r>
          </a:p>
        </p:txBody>
      </p:sp>
      <p:sp>
        <p:nvSpPr>
          <p:cNvPr id="13" name="Isosceles Triangle 1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852BE05C-291B-A512-8C28-A33B19BE91E7}"/>
              </a:ext>
            </a:extLst>
          </p:cNvPr>
          <p:cNvSpPr>
            <a:spLocks noGrp="1"/>
          </p:cNvSpPr>
          <p:nvPr>
            <p:ph type="ftr" sz="quarter" idx="11"/>
          </p:nvPr>
        </p:nvSpPr>
        <p:spPr>
          <a:xfrm>
            <a:off x="1981203" y="6182876"/>
            <a:ext cx="6297612" cy="365125"/>
          </a:xfrm>
        </p:spPr>
        <p:txBody>
          <a:bodyPr>
            <a:normAutofit/>
          </a:bodyPr>
          <a:lstStyle/>
          <a:p>
            <a:pPr>
              <a:spcAft>
                <a:spcPts val="600"/>
              </a:spcAft>
            </a:pPr>
            <a:endParaRPr lang="en-US" dirty="0"/>
          </a:p>
        </p:txBody>
      </p:sp>
      <p:sp>
        <p:nvSpPr>
          <p:cNvPr id="5" name="Slide Number Placeholder 4">
            <a:extLst>
              <a:ext uri="{FF2B5EF4-FFF2-40B4-BE49-F238E27FC236}">
                <a16:creationId xmlns:a16="http://schemas.microsoft.com/office/drawing/2014/main" id="{38ECF935-F8CB-9C4C-42C1-75FE813CDD48}"/>
              </a:ext>
            </a:extLst>
          </p:cNvPr>
          <p:cNvSpPr>
            <a:spLocks noGrp="1"/>
          </p:cNvSpPr>
          <p:nvPr>
            <p:ph type="sldNum" sz="quarter" idx="12"/>
          </p:nvPr>
        </p:nvSpPr>
        <p:spPr>
          <a:xfrm>
            <a:off x="9869127" y="6182876"/>
            <a:ext cx="683339" cy="365125"/>
          </a:xfrm>
        </p:spPr>
        <p:txBody>
          <a:bodyPr>
            <a:normAutofit/>
          </a:bodyPr>
          <a:lstStyle/>
          <a:p>
            <a:pPr>
              <a:spcAft>
                <a:spcPts val="600"/>
              </a:spcAft>
            </a:pPr>
            <a:fld id="{3A98EE3D-8CD1-4C3F-BD1C-C98C9596463C}" type="slidenum">
              <a:rPr lang="en-US" smtClean="0"/>
              <a:pPr>
                <a:spcAft>
                  <a:spcPts val="600"/>
                </a:spcAft>
              </a:pPr>
              <a:t>7</a:t>
            </a:fld>
            <a:endParaRPr lang="en-US"/>
          </a:p>
        </p:txBody>
      </p:sp>
      <p:sp>
        <p:nvSpPr>
          <p:cNvPr id="15" name="Isosceles Triangle 1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FE861C04-3A38-66C9-5E90-C51C2CA6B20E}"/>
              </a:ext>
            </a:extLst>
          </p:cNvPr>
          <p:cNvGraphicFramePr>
            <a:graphicFrameLocks noGrp="1"/>
          </p:cNvGraphicFramePr>
          <p:nvPr>
            <p:ph idx="1"/>
            <p:extLst>
              <p:ext uri="{D42A27DB-BD31-4B8C-83A1-F6EECF244321}">
                <p14:modId xmlns:p14="http://schemas.microsoft.com/office/powerpoint/2010/main" val="109418590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983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F8DF-99D2-FC2D-EB1C-32927588A21F}"/>
              </a:ext>
            </a:extLst>
          </p:cNvPr>
          <p:cNvSpPr>
            <a:spLocks noGrp="1"/>
          </p:cNvSpPr>
          <p:nvPr>
            <p:ph type="title"/>
          </p:nvPr>
        </p:nvSpPr>
        <p:spPr/>
        <p:txBody>
          <a:bodyPr/>
          <a:lstStyle/>
          <a:p>
            <a:r>
              <a:rPr lang="en-US" dirty="0"/>
              <a:t>Critics of Certificate Programs</a:t>
            </a:r>
          </a:p>
        </p:txBody>
      </p:sp>
      <p:sp>
        <p:nvSpPr>
          <p:cNvPr id="3" name="Content Placeholder 2">
            <a:extLst>
              <a:ext uri="{FF2B5EF4-FFF2-40B4-BE49-F238E27FC236}">
                <a16:creationId xmlns:a16="http://schemas.microsoft.com/office/drawing/2014/main" id="{098A45B1-EA8E-6692-CC17-059BA8749946}"/>
              </a:ext>
            </a:extLst>
          </p:cNvPr>
          <p:cNvSpPr>
            <a:spLocks noGrp="1"/>
          </p:cNvSpPr>
          <p:nvPr>
            <p:ph idx="1"/>
          </p:nvPr>
        </p:nvSpPr>
        <p:spPr/>
        <p:txBody>
          <a:bodyPr>
            <a:normAutofit/>
          </a:bodyPr>
          <a:lstStyle/>
          <a:p>
            <a:r>
              <a:rPr lang="en-US" sz="2800" dirty="0"/>
              <a:t>Some schools offer programs where graduates earn very low wages even with a certificate</a:t>
            </a:r>
          </a:p>
          <a:p>
            <a:r>
              <a:rPr lang="en-US" sz="2800" dirty="0"/>
              <a:t>According to a Hechinger Report, some certificate graduates don’t earn as much as high school graduates</a:t>
            </a:r>
          </a:p>
          <a:p>
            <a:r>
              <a:rPr lang="en-US" sz="2800" dirty="0"/>
              <a:t>Quality of programs is often very low</a:t>
            </a:r>
          </a:p>
        </p:txBody>
      </p:sp>
      <p:sp>
        <p:nvSpPr>
          <p:cNvPr id="4" name="Footer Placeholder 3">
            <a:extLst>
              <a:ext uri="{FF2B5EF4-FFF2-40B4-BE49-F238E27FC236}">
                <a16:creationId xmlns:a16="http://schemas.microsoft.com/office/drawing/2014/main" id="{78B92D62-2BFC-BA58-A4FB-BB3D8438E609}"/>
              </a:ext>
            </a:extLst>
          </p:cNvPr>
          <p:cNvSpPr>
            <a:spLocks noGrp="1"/>
          </p:cNvSpPr>
          <p:nvPr>
            <p:ph type="ftr" sz="quarter" idx="11"/>
          </p:nvPr>
        </p:nvSpPr>
        <p:spPr/>
        <p:txBody>
          <a:bodyPr/>
          <a:lstStyle/>
          <a:p>
            <a:pPr algn="l"/>
            <a:r>
              <a:rPr lang="en-US">
                <a:solidFill>
                  <a:srgbClr val="FEFDFE"/>
                </a:solidFill>
              </a:rPr>
              <a:t>© Commission on Accreditation for Health Informatics and Information Management Education 2022</a:t>
            </a:r>
            <a:endParaRPr lang="en-US" dirty="0">
              <a:solidFill>
                <a:srgbClr val="FEFDFE"/>
              </a:solidFill>
            </a:endParaRPr>
          </a:p>
        </p:txBody>
      </p:sp>
      <p:sp>
        <p:nvSpPr>
          <p:cNvPr id="5" name="Slide Number Placeholder 4">
            <a:extLst>
              <a:ext uri="{FF2B5EF4-FFF2-40B4-BE49-F238E27FC236}">
                <a16:creationId xmlns:a16="http://schemas.microsoft.com/office/drawing/2014/main" id="{1B66FAAE-B2EA-3868-740D-424F35F3F7AC}"/>
              </a:ext>
            </a:extLst>
          </p:cNvPr>
          <p:cNvSpPr>
            <a:spLocks noGrp="1"/>
          </p:cNvSpPr>
          <p:nvPr>
            <p:ph type="sldNum" sz="quarter" idx="12"/>
          </p:nvPr>
        </p:nvSpPr>
        <p:spPr/>
        <p:txBody>
          <a:bodyPr/>
          <a:lstStyle/>
          <a:p>
            <a:fld id="{3A98EE3D-8CD1-4C3F-BD1C-C98C9596463C}" type="slidenum">
              <a:rPr lang="en-US" smtClean="0"/>
              <a:pPr/>
              <a:t>8</a:t>
            </a:fld>
            <a:endParaRPr lang="en-US" dirty="0"/>
          </a:p>
        </p:txBody>
      </p:sp>
    </p:spTree>
    <p:extLst>
      <p:ext uri="{BB962C8B-B14F-4D97-AF65-F5344CB8AC3E}">
        <p14:creationId xmlns:p14="http://schemas.microsoft.com/office/powerpoint/2010/main" val="98099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D7FAD1AC-BF0E-6261-C8C2-397BD23FF77B}"/>
              </a:ext>
            </a:extLst>
          </p:cNvPr>
          <p:cNvSpPr>
            <a:spLocks noGrp="1"/>
          </p:cNvSpPr>
          <p:nvPr>
            <p:ph type="ftr" sz="quarter" idx="11"/>
          </p:nvPr>
        </p:nvSpPr>
        <p:spPr>
          <a:xfrm>
            <a:off x="677334" y="6041362"/>
            <a:ext cx="6297612" cy="365125"/>
          </a:xfrm>
        </p:spPr>
        <p:txBody>
          <a:bodyPr>
            <a:normAutofit/>
          </a:bodyPr>
          <a:lstStyle/>
          <a:p>
            <a:pPr>
              <a:spcAft>
                <a:spcPts val="600"/>
              </a:spcAft>
            </a:pPr>
            <a:endParaRPr lang="en-US" dirty="0"/>
          </a:p>
        </p:txBody>
      </p:sp>
      <p:sp>
        <p:nvSpPr>
          <p:cNvPr id="2" name="Title 1">
            <a:extLst>
              <a:ext uri="{FF2B5EF4-FFF2-40B4-BE49-F238E27FC236}">
                <a16:creationId xmlns:a16="http://schemas.microsoft.com/office/drawing/2014/main" id="{411C576E-6D08-65FE-8EB4-B7331BB67A69}"/>
              </a:ext>
            </a:extLst>
          </p:cNvPr>
          <p:cNvSpPr>
            <a:spLocks noGrp="1"/>
          </p:cNvSpPr>
          <p:nvPr>
            <p:ph type="title"/>
          </p:nvPr>
        </p:nvSpPr>
        <p:spPr>
          <a:xfrm>
            <a:off x="677334" y="609599"/>
            <a:ext cx="3843375" cy="5545667"/>
          </a:xfrm>
        </p:spPr>
        <p:txBody>
          <a:bodyPr anchor="ctr">
            <a:normAutofit/>
          </a:bodyPr>
          <a:lstStyle/>
          <a:p>
            <a:r>
              <a:rPr lang="en-US">
                <a:solidFill>
                  <a:schemeClr val="tx1">
                    <a:lumMod val="85000"/>
                    <a:lumOff val="15000"/>
                  </a:schemeClr>
                </a:solidFill>
              </a:rPr>
              <a:t>Examples of Progressive Certificate and Credentialing Programs</a:t>
            </a:r>
          </a:p>
        </p:txBody>
      </p:sp>
      <p:sp>
        <p:nvSpPr>
          <p:cNvPr id="5" name="Slide Number Placeholder 4">
            <a:extLst>
              <a:ext uri="{FF2B5EF4-FFF2-40B4-BE49-F238E27FC236}">
                <a16:creationId xmlns:a16="http://schemas.microsoft.com/office/drawing/2014/main" id="{6CBCB4B8-32BB-025C-7CAA-0C8B9A300CD7}"/>
              </a:ext>
            </a:extLst>
          </p:cNvPr>
          <p:cNvSpPr>
            <a:spLocks noGrp="1"/>
          </p:cNvSpPr>
          <p:nvPr>
            <p:ph type="sldNum" sz="quarter" idx="12"/>
          </p:nvPr>
        </p:nvSpPr>
        <p:spPr>
          <a:xfrm>
            <a:off x="8590663" y="6041362"/>
            <a:ext cx="683339" cy="365125"/>
          </a:xfrm>
        </p:spPr>
        <p:txBody>
          <a:bodyPr>
            <a:normAutofit/>
          </a:bodyPr>
          <a:lstStyle/>
          <a:p>
            <a:pPr>
              <a:spcAft>
                <a:spcPts val="600"/>
              </a:spcAft>
            </a:pPr>
            <a:fld id="{3A98EE3D-8CD1-4C3F-BD1C-C98C9596463C}" type="slidenum">
              <a:rPr lang="en-US">
                <a:solidFill>
                  <a:srgbClr val="FFFFFF"/>
                </a:solidFill>
              </a:rPr>
              <a:pPr>
                <a:spcAft>
                  <a:spcPts val="600"/>
                </a:spcAft>
              </a:pPr>
              <a:t>9</a:t>
            </a:fld>
            <a:endParaRPr lang="en-US">
              <a:solidFill>
                <a:srgbClr val="FFFFFF"/>
              </a:solidFill>
            </a:endParaRPr>
          </a:p>
        </p:txBody>
      </p:sp>
      <p:sp>
        <p:nvSpPr>
          <p:cNvPr id="3" name="Content Placeholder 2">
            <a:extLst>
              <a:ext uri="{FF2B5EF4-FFF2-40B4-BE49-F238E27FC236}">
                <a16:creationId xmlns:a16="http://schemas.microsoft.com/office/drawing/2014/main" id="{E926483B-AC24-0B84-F8DE-E9F989DF3A05}"/>
              </a:ext>
            </a:extLst>
          </p:cNvPr>
          <p:cNvSpPr>
            <a:spLocks noGrp="1"/>
          </p:cNvSpPr>
          <p:nvPr>
            <p:ph idx="1"/>
          </p:nvPr>
        </p:nvSpPr>
        <p:spPr>
          <a:xfrm>
            <a:off x="6116084" y="609600"/>
            <a:ext cx="5511296" cy="5545667"/>
          </a:xfrm>
        </p:spPr>
        <p:txBody>
          <a:bodyPr anchor="ctr">
            <a:normAutofit/>
          </a:bodyPr>
          <a:lstStyle/>
          <a:p>
            <a:r>
              <a:rPr lang="en-US" dirty="0">
                <a:solidFill>
                  <a:srgbClr val="FFFFFF"/>
                </a:solidFill>
              </a:rPr>
              <a:t>Virginia’s </a:t>
            </a:r>
            <a:r>
              <a:rPr lang="en-US" dirty="0" err="1">
                <a:solidFill>
                  <a:srgbClr val="FFFFFF"/>
                </a:solidFill>
              </a:rPr>
              <a:t>FastForward</a:t>
            </a:r>
            <a:r>
              <a:rPr lang="en-US" dirty="0">
                <a:solidFill>
                  <a:srgbClr val="FFFFFF"/>
                </a:solidFill>
              </a:rPr>
              <a:t> Credentialing Program</a:t>
            </a:r>
          </a:p>
          <a:p>
            <a:pPr lvl="1"/>
            <a:r>
              <a:rPr lang="en-US" sz="1800" dirty="0">
                <a:solidFill>
                  <a:srgbClr val="FFFFFF"/>
                </a:solidFill>
              </a:rPr>
              <a:t>A short-term workforce credential program that trains Virginians for top, in-demand jobs across the Commonwealth</a:t>
            </a:r>
          </a:p>
          <a:p>
            <a:pPr lvl="1"/>
            <a:r>
              <a:rPr lang="en-US" sz="1800" dirty="0">
                <a:solidFill>
                  <a:srgbClr val="FFFFFF"/>
                </a:solidFill>
              </a:rPr>
              <a:t>Managed by Virginia’s Community Colleges</a:t>
            </a:r>
          </a:p>
          <a:p>
            <a:pPr lvl="1"/>
            <a:r>
              <a:rPr lang="en-US" sz="1800" dirty="0">
                <a:solidFill>
                  <a:srgbClr val="FFFFFF"/>
                </a:solidFill>
              </a:rPr>
              <a:t>Responsive to employer needs</a:t>
            </a:r>
          </a:p>
          <a:p>
            <a:pPr lvl="1"/>
            <a:r>
              <a:rPr lang="en-US" sz="1800" dirty="0">
                <a:solidFill>
                  <a:srgbClr val="FFFFFF"/>
                </a:solidFill>
              </a:rPr>
              <a:t>Benefits to Virginia Community College system</a:t>
            </a:r>
          </a:p>
          <a:p>
            <a:r>
              <a:rPr lang="en-US" dirty="0">
                <a:solidFill>
                  <a:srgbClr val="FFFFFF"/>
                </a:solidFill>
              </a:rPr>
              <a:t>Harvard Extension</a:t>
            </a:r>
          </a:p>
          <a:p>
            <a:pPr lvl="1"/>
            <a:r>
              <a:rPr lang="en-US" sz="1800" dirty="0">
                <a:solidFill>
                  <a:srgbClr val="FFFFFF"/>
                </a:solidFill>
              </a:rPr>
              <a:t>Provides graduate certificate to deepen expertise and advance students in their current career</a:t>
            </a:r>
          </a:p>
          <a:p>
            <a:pPr lvl="1"/>
            <a:r>
              <a:rPr lang="en-US" sz="1800" dirty="0">
                <a:solidFill>
                  <a:srgbClr val="FFFFFF"/>
                </a:solidFill>
              </a:rPr>
              <a:t>Comparison of graduate certificates vs. Master’s degrees</a:t>
            </a:r>
          </a:p>
          <a:p>
            <a:pPr lvl="1"/>
            <a:r>
              <a:rPr lang="en-US" sz="1800" dirty="0">
                <a:solidFill>
                  <a:srgbClr val="FFFFFF"/>
                </a:solidFill>
              </a:rPr>
              <a:t>Two most common fields for post-master’s certificates are education and healthcare</a:t>
            </a:r>
          </a:p>
        </p:txBody>
      </p:sp>
    </p:spTree>
    <p:extLst>
      <p:ext uri="{BB962C8B-B14F-4D97-AF65-F5344CB8AC3E}">
        <p14:creationId xmlns:p14="http://schemas.microsoft.com/office/powerpoint/2010/main" val="25376171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1580</TotalTime>
  <Words>1716</Words>
  <Application>Microsoft Office PowerPoint</Application>
  <PresentationFormat>Widescreen</PresentationFormat>
  <Paragraphs>183</Paragraphs>
  <Slides>22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Gill Sans MT</vt:lpstr>
      <vt:lpstr>Trebuchet MS</vt:lpstr>
      <vt:lpstr>Wingdings</vt:lpstr>
      <vt:lpstr>Wingdings 3</vt:lpstr>
      <vt:lpstr>Facet</vt:lpstr>
      <vt:lpstr>Developing Certificate Programs to Increase Student Enrollment</vt:lpstr>
      <vt:lpstr>PowerPoint Presentation</vt:lpstr>
      <vt:lpstr>PowerPoint Presentation</vt:lpstr>
      <vt:lpstr>Objectives</vt:lpstr>
      <vt:lpstr>Driving Certificate Decisions</vt:lpstr>
      <vt:lpstr>Responses by Universities and Colleges</vt:lpstr>
      <vt:lpstr>Value of Certificate Programs</vt:lpstr>
      <vt:lpstr>Critics of Certificate Programs</vt:lpstr>
      <vt:lpstr>Examples of Progressive Certificate and Credentialing Programs</vt:lpstr>
      <vt:lpstr>Examples of Progressive Certificate and Credentialing Programs</vt:lpstr>
      <vt:lpstr>Examples of Progressive Certificate and Credentialing Programs</vt:lpstr>
      <vt:lpstr>UL Lafayette’s Certificate Programs</vt:lpstr>
      <vt:lpstr>UL Lafayette’s Certificate Programs</vt:lpstr>
      <vt:lpstr>UL Lafayette’s Certificate Programs</vt:lpstr>
      <vt:lpstr>UL Lafayette’s Certificate Programs</vt:lpstr>
      <vt:lpstr>Graduate Certificate in Cardiovascular Nursing </vt:lpstr>
      <vt:lpstr>12 Steps: Developing a Graduate Certificate Program in Cardiovascular Nursing</vt:lpstr>
      <vt:lpstr>Lessons Learned</vt:lpstr>
      <vt:lpstr>Graduate Certificate in Population Health </vt:lpstr>
      <vt:lpstr>Lessons Learned</vt:lpstr>
      <vt:lpstr>Future Plans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Reem Barakzai</dc:creator>
  <cp:lastModifiedBy>Sissy195411@outlook.com</cp:lastModifiedBy>
  <cp:revision>45</cp:revision>
  <dcterms:created xsi:type="dcterms:W3CDTF">2022-03-10T15:44:43Z</dcterms:created>
  <dcterms:modified xsi:type="dcterms:W3CDTF">2023-02-18T02:19:18Z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2023-01-01T23:08:16Z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48c8f206-0eaf-4a79-8979-9db6c3d3567e</vt:lpwstr>
  </property>
  <property fmtid="{D5CDD505-2E9C-101B-9397-08002B2CF9AE}" pid="8" name="MSIP_Label_638202f9-8d41-4950-b014-f183e397b746_ContentBits">
    <vt:lpwstr>0</vt:lpwstr>
  </property>
</Properties>
</file>