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7" r:id="rId2"/>
    <p:sldId id="258" r:id="rId3"/>
    <p:sldId id="279" r:id="rId4"/>
    <p:sldId id="259" r:id="rId5"/>
    <p:sldId id="280" r:id="rId6"/>
    <p:sldId id="260" r:id="rId7"/>
    <p:sldId id="261" r:id="rId8"/>
    <p:sldId id="262" r:id="rId9"/>
    <p:sldId id="281" r:id="rId10"/>
    <p:sldId id="263" r:id="rId11"/>
    <p:sldId id="264" r:id="rId12"/>
    <p:sldId id="282" r:id="rId13"/>
    <p:sldId id="265" r:id="rId14"/>
    <p:sldId id="269" r:id="rId15"/>
    <p:sldId id="266" r:id="rId16"/>
    <p:sldId id="268" r:id="rId17"/>
    <p:sldId id="270" r:id="rId18"/>
    <p:sldId id="267" r:id="rId19"/>
    <p:sldId id="271" r:id="rId20"/>
    <p:sldId id="272" r:id="rId21"/>
    <p:sldId id="273" r:id="rId22"/>
    <p:sldId id="274" r:id="rId23"/>
    <p:sldId id="278" r:id="rId24"/>
    <p:sldId id="275" r:id="rId25"/>
    <p:sldId id="276" r:id="rId26"/>
    <p:sldId id="277" r:id="rId27"/>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Picture 1" descr="ETSU_V_ 123 282.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41751" y="4216400"/>
            <a:ext cx="4470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Subtitle 2"/>
          <p:cNvSpPr>
            <a:spLocks noGrp="1"/>
          </p:cNvSpPr>
          <p:nvPr>
            <p:ph type="subTitle" idx="1"/>
          </p:nvPr>
        </p:nvSpPr>
        <p:spPr>
          <a:xfrm>
            <a:off x="1828800" y="1142669"/>
            <a:ext cx="8534400" cy="1752600"/>
          </a:xfrm>
        </p:spPr>
        <p:txBody>
          <a:bodyPr/>
          <a:lstStyle>
            <a:lvl1pPr marL="0" indent="0" algn="ctr">
              <a:buNone/>
              <a:defRPr sz="4400" b="1" i="0">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spTree>
    <p:extLst>
      <p:ext uri="{BB962C8B-B14F-4D97-AF65-F5344CB8AC3E}">
        <p14:creationId xmlns:p14="http://schemas.microsoft.com/office/powerpoint/2010/main" val="49732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7"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8"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Date Placeholder 2"/>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10" name="Footer Placeholder 3"/>
          <p:cNvSpPr>
            <a:spLocks noGrp="1"/>
          </p:cNvSpPr>
          <p:nvPr>
            <p:ph type="ftr" sz="quarter" idx="11"/>
          </p:nvPr>
        </p:nvSpPr>
        <p:spPr/>
        <p:txBody>
          <a:bodyPr/>
          <a:lstStyle>
            <a:lvl1pPr>
              <a:defRPr/>
            </a:lvl1pPr>
          </a:lstStyle>
          <a:p>
            <a:endParaRPr lang="en-US"/>
          </a:p>
        </p:txBody>
      </p:sp>
      <p:sp>
        <p:nvSpPr>
          <p:cNvPr id="11" name="Slide Number Placeholder 4"/>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6350188"/>
            <a:ext cx="2844805" cy="402337"/>
          </a:xfrm>
          <a:prstGeom prst="rect">
            <a:avLst/>
          </a:prstGeom>
        </p:spPr>
      </p:pic>
    </p:spTree>
    <p:extLst>
      <p:ext uri="{BB962C8B-B14F-4D97-AF65-F5344CB8AC3E}">
        <p14:creationId xmlns:p14="http://schemas.microsoft.com/office/powerpoint/2010/main" val="3669240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Picture 1" descr="ETSU_V_ 123 282.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41751" y="4216400"/>
            <a:ext cx="4470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p:cNvSpPr>
            <a:spLocks noGrp="1"/>
          </p:cNvSpPr>
          <p:nvPr>
            <p:ph type="subTitle" idx="1"/>
          </p:nvPr>
        </p:nvSpPr>
        <p:spPr>
          <a:xfrm>
            <a:off x="1828800" y="1142669"/>
            <a:ext cx="8534400" cy="1752600"/>
          </a:xfrm>
        </p:spPr>
        <p:txBody>
          <a:bodyPr/>
          <a:lstStyle>
            <a:lvl1pPr marL="0" indent="0" algn="ctr">
              <a:buNone/>
              <a:defRPr sz="4400" b="1" i="0">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spTree>
    <p:extLst>
      <p:ext uri="{BB962C8B-B14F-4D97-AF65-F5344CB8AC3E}">
        <p14:creationId xmlns:p14="http://schemas.microsoft.com/office/powerpoint/2010/main" val="1721311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7595" y="6323399"/>
            <a:ext cx="2844805" cy="402337"/>
          </a:xfrm>
          <a:prstGeom prst="rect">
            <a:avLst/>
          </a:prstGeom>
        </p:spPr>
      </p:pic>
    </p:spTree>
    <p:extLst>
      <p:ext uri="{BB962C8B-B14F-4D97-AF65-F5344CB8AC3E}">
        <p14:creationId xmlns:p14="http://schemas.microsoft.com/office/powerpoint/2010/main" val="35036667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1_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7595" y="6323399"/>
            <a:ext cx="2844805" cy="402337"/>
          </a:xfrm>
          <a:prstGeom prst="rect">
            <a:avLst/>
          </a:prstGeom>
        </p:spPr>
      </p:pic>
    </p:spTree>
    <p:extLst>
      <p:ext uri="{BB962C8B-B14F-4D97-AF65-F5344CB8AC3E}">
        <p14:creationId xmlns:p14="http://schemas.microsoft.com/office/powerpoint/2010/main" val="2499776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1_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9" name="Footer Placeholder 4"/>
          <p:cNvSpPr>
            <a:spLocks noGrp="1"/>
          </p:cNvSpPr>
          <p:nvPr>
            <p:ph type="ftr" sz="quarter" idx="11"/>
          </p:nvPr>
        </p:nvSpPr>
        <p:spPr/>
        <p:txBody>
          <a:bodyPr/>
          <a:lstStyle>
            <a:lvl1pPr>
              <a:defRPr/>
            </a:lvl1pPr>
          </a:lstStyle>
          <a:p>
            <a:endParaRPr lang="en-US"/>
          </a:p>
        </p:txBody>
      </p:sp>
      <p:sp>
        <p:nvSpPr>
          <p:cNvPr id="10"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7595" y="6323399"/>
            <a:ext cx="2844805" cy="402337"/>
          </a:xfrm>
          <a:prstGeom prst="rect">
            <a:avLst/>
          </a:prstGeom>
        </p:spPr>
      </p:pic>
    </p:spTree>
    <p:extLst>
      <p:ext uri="{BB962C8B-B14F-4D97-AF65-F5344CB8AC3E}">
        <p14:creationId xmlns:p14="http://schemas.microsoft.com/office/powerpoint/2010/main" val="39808869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Title Only">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86422" y="6350188"/>
            <a:ext cx="2844805" cy="402337"/>
          </a:xfrm>
          <a:prstGeom prst="rect">
            <a:avLst/>
          </a:prstGeom>
        </p:spPr>
      </p:pic>
    </p:spTree>
    <p:extLst>
      <p:ext uri="{BB962C8B-B14F-4D97-AF65-F5344CB8AC3E}">
        <p14:creationId xmlns:p14="http://schemas.microsoft.com/office/powerpoint/2010/main" val="2552699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6350188"/>
            <a:ext cx="2844805" cy="402337"/>
          </a:xfrm>
          <a:prstGeom prst="rect">
            <a:avLst/>
          </a:prstGeom>
        </p:spPr>
      </p:pic>
    </p:spTree>
    <p:extLst>
      <p:ext uri="{BB962C8B-B14F-4D97-AF65-F5344CB8AC3E}">
        <p14:creationId xmlns:p14="http://schemas.microsoft.com/office/powerpoint/2010/main" val="741969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6350188"/>
            <a:ext cx="2844805" cy="402337"/>
          </a:xfrm>
          <a:prstGeom prst="rect">
            <a:avLst/>
          </a:prstGeom>
        </p:spPr>
      </p:pic>
    </p:spTree>
    <p:extLst>
      <p:ext uri="{BB962C8B-B14F-4D97-AF65-F5344CB8AC3E}">
        <p14:creationId xmlns:p14="http://schemas.microsoft.com/office/powerpoint/2010/main" val="1001160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1_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7595" y="6323399"/>
            <a:ext cx="2844805" cy="402337"/>
          </a:xfrm>
          <a:prstGeom prst="rect">
            <a:avLst/>
          </a:prstGeom>
        </p:spPr>
      </p:pic>
    </p:spTree>
    <p:extLst>
      <p:ext uri="{BB962C8B-B14F-4D97-AF65-F5344CB8AC3E}">
        <p14:creationId xmlns:p14="http://schemas.microsoft.com/office/powerpoint/2010/main" val="1764083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1_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86422" y="6350188"/>
            <a:ext cx="2844805" cy="402337"/>
          </a:xfrm>
          <a:prstGeom prst="rect">
            <a:avLst/>
          </a:prstGeom>
        </p:spPr>
      </p:pic>
    </p:spTree>
    <p:extLst>
      <p:ext uri="{BB962C8B-B14F-4D97-AF65-F5344CB8AC3E}">
        <p14:creationId xmlns:p14="http://schemas.microsoft.com/office/powerpoint/2010/main" val="203869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86422" y="6350188"/>
            <a:ext cx="2844805" cy="402337"/>
          </a:xfrm>
          <a:prstGeom prst="rect">
            <a:avLst/>
          </a:prstGeom>
        </p:spPr>
      </p:pic>
    </p:spTree>
    <p:extLst>
      <p:ext uri="{BB962C8B-B14F-4D97-AF65-F5344CB8AC3E}">
        <p14:creationId xmlns:p14="http://schemas.microsoft.com/office/powerpoint/2010/main" val="15311074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_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7"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8"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Date Placeholder 2"/>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10" name="Footer Placeholder 3"/>
          <p:cNvSpPr>
            <a:spLocks noGrp="1"/>
          </p:cNvSpPr>
          <p:nvPr>
            <p:ph type="ftr" sz="quarter" idx="11"/>
          </p:nvPr>
        </p:nvSpPr>
        <p:spPr/>
        <p:txBody>
          <a:bodyPr/>
          <a:lstStyle>
            <a:lvl1pPr>
              <a:defRPr/>
            </a:lvl1pPr>
          </a:lstStyle>
          <a:p>
            <a:endParaRPr lang="en-US"/>
          </a:p>
        </p:txBody>
      </p:sp>
      <p:sp>
        <p:nvSpPr>
          <p:cNvPr id="11" name="Slide Number Placeholder 4"/>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6350188"/>
            <a:ext cx="2844805" cy="402337"/>
          </a:xfrm>
          <a:prstGeom prst="rect">
            <a:avLst/>
          </a:prstGeom>
        </p:spPr>
      </p:pic>
    </p:spTree>
    <p:extLst>
      <p:ext uri="{BB962C8B-B14F-4D97-AF65-F5344CB8AC3E}">
        <p14:creationId xmlns:p14="http://schemas.microsoft.com/office/powerpoint/2010/main" val="174350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60849"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86422" y="6350188"/>
            <a:ext cx="2844805" cy="402337"/>
          </a:xfrm>
          <a:prstGeom prst="rect">
            <a:avLst/>
          </a:prstGeom>
        </p:spPr>
      </p:pic>
    </p:spTree>
    <p:extLst>
      <p:ext uri="{BB962C8B-B14F-4D97-AF65-F5344CB8AC3E}">
        <p14:creationId xmlns:p14="http://schemas.microsoft.com/office/powerpoint/2010/main" val="3848807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9" name="Footer Placeholder 4"/>
          <p:cNvSpPr>
            <a:spLocks noGrp="1"/>
          </p:cNvSpPr>
          <p:nvPr>
            <p:ph type="ftr" sz="quarter" idx="11"/>
          </p:nvPr>
        </p:nvSpPr>
        <p:spPr/>
        <p:txBody>
          <a:bodyPr/>
          <a:lstStyle>
            <a:lvl1pPr>
              <a:defRPr/>
            </a:lvl1pPr>
          </a:lstStyle>
          <a:p>
            <a:endParaRPr lang="en-US"/>
          </a:p>
        </p:txBody>
      </p:sp>
      <p:sp>
        <p:nvSpPr>
          <p:cNvPr id="10"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86422" y="6350188"/>
            <a:ext cx="2844805" cy="402337"/>
          </a:xfrm>
          <a:prstGeom prst="rect">
            <a:avLst/>
          </a:prstGeom>
        </p:spPr>
      </p:pic>
    </p:spTree>
    <p:extLst>
      <p:ext uri="{BB962C8B-B14F-4D97-AF65-F5344CB8AC3E}">
        <p14:creationId xmlns:p14="http://schemas.microsoft.com/office/powerpoint/2010/main" val="2899268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86422" y="6350188"/>
            <a:ext cx="2844805" cy="402337"/>
          </a:xfrm>
          <a:prstGeom prst="rect">
            <a:avLst/>
          </a:prstGeom>
        </p:spPr>
      </p:pic>
    </p:spTree>
    <p:extLst>
      <p:ext uri="{BB962C8B-B14F-4D97-AF65-F5344CB8AC3E}">
        <p14:creationId xmlns:p14="http://schemas.microsoft.com/office/powerpoint/2010/main" val="2770202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595" y="6350188"/>
            <a:ext cx="2844805" cy="402337"/>
          </a:xfrm>
          <a:prstGeom prst="rect">
            <a:avLst/>
          </a:prstGeom>
        </p:spPr>
      </p:pic>
    </p:spTree>
    <p:extLst>
      <p:ext uri="{BB962C8B-B14F-4D97-AF65-F5344CB8AC3E}">
        <p14:creationId xmlns:p14="http://schemas.microsoft.com/office/powerpoint/2010/main" val="2511467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6350188"/>
            <a:ext cx="2844805" cy="402337"/>
          </a:xfrm>
          <a:prstGeom prst="rect">
            <a:avLst/>
          </a:prstGeom>
        </p:spPr>
      </p:pic>
    </p:spTree>
    <p:extLst>
      <p:ext uri="{BB962C8B-B14F-4D97-AF65-F5344CB8AC3E}">
        <p14:creationId xmlns:p14="http://schemas.microsoft.com/office/powerpoint/2010/main" val="3176379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86422" y="6350188"/>
            <a:ext cx="2844805" cy="402337"/>
          </a:xfrm>
          <a:prstGeom prst="rect">
            <a:avLst/>
          </a:prstGeom>
        </p:spPr>
      </p:pic>
    </p:spTree>
    <p:extLst>
      <p:ext uri="{BB962C8B-B14F-4D97-AF65-F5344CB8AC3E}">
        <p14:creationId xmlns:p14="http://schemas.microsoft.com/office/powerpoint/2010/main" val="2193308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3"/>
          <p:cNvSpPr>
            <a:spLocks noGrp="1"/>
          </p:cNvSpPr>
          <p:nvPr>
            <p:ph type="dt" sz="half" idx="10"/>
          </p:nvPr>
        </p:nvSpPr>
        <p:spPr/>
        <p:txBody>
          <a:bodyPr/>
          <a:lstStyle>
            <a:lvl1pPr>
              <a:defRPr smtClean="0"/>
            </a:lvl1pPr>
          </a:lstStyle>
          <a:p>
            <a:fld id="{E6EA9201-6D33-4BAF-BFDC-9589339892CD}" type="datetimeFigureOut">
              <a:rPr lang="en-US" smtClean="0"/>
              <a:t>2/9/2023</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smtClean="0"/>
            </a:lvl1pPr>
          </a:lstStyle>
          <a:p>
            <a:fld id="{9C1B4D66-2750-4849-A668-EFE55BCA3F20}" type="slidenum">
              <a:rPr lang="en-US" smtClean="0"/>
              <a:t>‹#›</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86422" y="6350188"/>
            <a:ext cx="2844805" cy="402337"/>
          </a:xfrm>
          <a:prstGeom prst="rect">
            <a:avLst/>
          </a:prstGeom>
        </p:spPr>
      </p:pic>
    </p:spTree>
    <p:extLst>
      <p:ext uri="{BB962C8B-B14F-4D97-AF65-F5344CB8AC3E}">
        <p14:creationId xmlns:p14="http://schemas.microsoft.com/office/powerpoint/2010/main" val="2479520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fld id="{E6EA9201-6D33-4BAF-BFDC-9589339892CD}" type="datetimeFigureOut">
              <a:rPr lang="en-US" smtClean="0"/>
              <a:t>2/9/2023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Arial"/>
                <a:ea typeface="+mn-ea"/>
                <a:cs typeface="+mn-cs"/>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fld id="{9C1B4D66-2750-4849-A668-EFE55BCA3F20}" type="slidenum">
              <a:rPr lang="en-US" smtClean="0"/>
              <a:t>‹#›</a:t>
            </a:fld>
            <a:endParaRPr lang="en-US"/>
          </a:p>
        </p:txBody>
      </p:sp>
    </p:spTree>
    <p:extLst>
      <p:ext uri="{BB962C8B-B14F-4D97-AF65-F5344CB8AC3E}">
        <p14:creationId xmlns:p14="http://schemas.microsoft.com/office/powerpoint/2010/main" val="1153548961"/>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 id="2147483804" r:id="rId18"/>
    <p:sldLayoutId id="2147483805" r:id="rId19"/>
    <p:sldLayoutId id="2147483806" r:id="rId20"/>
  </p:sldLayoutIdLst>
  <p:txStyles>
    <p:titleStyle>
      <a:lvl1pPr algn="ctr" defTabSz="457200" rtl="0" eaLnBrk="1" fontAlgn="base" hangingPunct="1">
        <a:spcBef>
          <a:spcPct val="0"/>
        </a:spcBef>
        <a:spcAft>
          <a:spcPct val="0"/>
        </a:spcAft>
        <a:defRPr sz="4400" kern="1200">
          <a:solidFill>
            <a:schemeClr val="tx1"/>
          </a:solidFill>
          <a:latin typeface="Arial"/>
          <a:ea typeface="MS PGothic" panose="020B0600070205080204" pitchFamily="34" charset="-128"/>
          <a:cs typeface="ＭＳ Ｐゴシック" charset="-128"/>
        </a:defRPr>
      </a:lvl1pPr>
      <a:lvl2pPr algn="ctr" defTabSz="457200" rtl="0" eaLnBrk="1" fontAlgn="base" hangingPunct="1">
        <a:spcBef>
          <a:spcPct val="0"/>
        </a:spcBef>
        <a:spcAft>
          <a:spcPct val="0"/>
        </a:spcAft>
        <a:defRPr sz="4400">
          <a:solidFill>
            <a:schemeClr val="tx1"/>
          </a:solidFill>
          <a:latin typeface="Arial" panose="020B0604020202020204" pitchFamily="34" charset="0"/>
          <a:ea typeface="MS PGothic" panose="020B0600070205080204" pitchFamily="34" charset="-128"/>
          <a:cs typeface="ＭＳ Ｐゴシック" charset="-128"/>
        </a:defRPr>
      </a:lvl2pPr>
      <a:lvl3pPr algn="ctr" defTabSz="457200" rtl="0" eaLnBrk="1" fontAlgn="base" hangingPunct="1">
        <a:spcBef>
          <a:spcPct val="0"/>
        </a:spcBef>
        <a:spcAft>
          <a:spcPct val="0"/>
        </a:spcAft>
        <a:defRPr sz="4400">
          <a:solidFill>
            <a:schemeClr val="tx1"/>
          </a:solidFill>
          <a:latin typeface="Arial" panose="020B0604020202020204" pitchFamily="34" charset="0"/>
          <a:ea typeface="MS PGothic" panose="020B0600070205080204" pitchFamily="34" charset="-128"/>
          <a:cs typeface="ＭＳ Ｐゴシック" charset="-128"/>
        </a:defRPr>
      </a:lvl3pPr>
      <a:lvl4pPr algn="ctr" defTabSz="457200" rtl="0" eaLnBrk="1" fontAlgn="base" hangingPunct="1">
        <a:spcBef>
          <a:spcPct val="0"/>
        </a:spcBef>
        <a:spcAft>
          <a:spcPct val="0"/>
        </a:spcAft>
        <a:defRPr sz="4400">
          <a:solidFill>
            <a:schemeClr val="tx1"/>
          </a:solidFill>
          <a:latin typeface="Arial" panose="020B0604020202020204" pitchFamily="34" charset="0"/>
          <a:ea typeface="MS PGothic" panose="020B0600070205080204" pitchFamily="34" charset="-128"/>
          <a:cs typeface="ＭＳ Ｐゴシック" charset="-128"/>
        </a:defRPr>
      </a:lvl4pPr>
      <a:lvl5pPr algn="ctr" defTabSz="457200" rtl="0" eaLnBrk="1" fontAlgn="base" hangingPunct="1">
        <a:spcBef>
          <a:spcPct val="0"/>
        </a:spcBef>
        <a:spcAft>
          <a:spcPct val="0"/>
        </a:spcAft>
        <a:defRPr sz="4400">
          <a:solidFill>
            <a:schemeClr val="tx1"/>
          </a:solidFill>
          <a:latin typeface="Arial" panose="020B0604020202020204" pitchFamily="34" charset="0"/>
          <a:ea typeface="MS PGothic" panose="020B0600070205080204" pitchFamily="34"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Arial"/>
          <a:ea typeface="MS PGothic" panose="020B0600070205080204" pitchFamily="34" charset="-128"/>
          <a:cs typeface="ＭＳ Ｐゴシック" charset="-128"/>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Arial"/>
          <a:ea typeface="MS PGothic"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Arial"/>
          <a:ea typeface="MS PGothic"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Arial"/>
          <a:ea typeface="MS PGothic"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Arial"/>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1775E9F-78B0-4A67-A35C-B6082C2CC961}"/>
              </a:ext>
            </a:extLst>
          </p:cNvPr>
          <p:cNvSpPr>
            <a:spLocks noGrp="1"/>
          </p:cNvSpPr>
          <p:nvPr>
            <p:ph type="subTitle" idx="1"/>
          </p:nvPr>
        </p:nvSpPr>
        <p:spPr>
          <a:xfrm>
            <a:off x="1828800" y="877625"/>
            <a:ext cx="8534400" cy="1752600"/>
          </a:xfrm>
        </p:spPr>
        <p:txBody>
          <a:bodyPr/>
          <a:lstStyle/>
          <a:p>
            <a:r>
              <a:rPr lang="en-US" sz="4800" dirty="0"/>
              <a:t>Equity, Inclusion, and Faculty Hiring Committees</a:t>
            </a:r>
          </a:p>
          <a:p>
            <a:r>
              <a:rPr lang="en-US" sz="4000" dirty="0"/>
              <a:t>Dr. Jill Channing</a:t>
            </a:r>
          </a:p>
          <a:p>
            <a:r>
              <a:rPr lang="en-US" sz="4000" dirty="0"/>
              <a:t>Channing@ETSU.EDU</a:t>
            </a:r>
          </a:p>
        </p:txBody>
      </p:sp>
    </p:spTree>
    <p:extLst>
      <p:ext uri="{BB962C8B-B14F-4D97-AF65-F5344CB8AC3E}">
        <p14:creationId xmlns:p14="http://schemas.microsoft.com/office/powerpoint/2010/main" val="3074726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5EFB-12B0-4016-B3D3-E1F33FF7B2F5}"/>
              </a:ext>
            </a:extLst>
          </p:cNvPr>
          <p:cNvSpPr>
            <a:spLocks noGrp="1"/>
          </p:cNvSpPr>
          <p:nvPr>
            <p:ph type="title"/>
          </p:nvPr>
        </p:nvSpPr>
        <p:spPr/>
        <p:txBody>
          <a:bodyPr/>
          <a:lstStyle/>
          <a:p>
            <a:r>
              <a:rPr lang="en-US" dirty="0"/>
              <a:t>Blaming the Applicant Pool for Lack of Faculty Diversity</a:t>
            </a:r>
          </a:p>
        </p:txBody>
      </p:sp>
      <p:sp>
        <p:nvSpPr>
          <p:cNvPr id="3" name="Content Placeholder 2">
            <a:extLst>
              <a:ext uri="{FF2B5EF4-FFF2-40B4-BE49-F238E27FC236}">
                <a16:creationId xmlns:a16="http://schemas.microsoft.com/office/drawing/2014/main" id="{C8E5DCDC-DCF9-45D1-8EC1-40025AF66D05}"/>
              </a:ext>
            </a:extLst>
          </p:cNvPr>
          <p:cNvSpPr>
            <a:spLocks noGrp="1"/>
          </p:cNvSpPr>
          <p:nvPr>
            <p:ph idx="1"/>
          </p:nvPr>
        </p:nvSpPr>
        <p:spPr/>
        <p:txBody>
          <a:bodyPr/>
          <a:lstStyle/>
          <a:p>
            <a:r>
              <a:rPr lang="en-US" dirty="0"/>
              <a:t>There are a variety of reasons for lack of diversity of applicant pools.</a:t>
            </a:r>
          </a:p>
          <a:p>
            <a:pPr lvl="1"/>
            <a:r>
              <a:rPr lang="en-US" dirty="0"/>
              <a:t>Lack of diversity within departments (optics on department websites)</a:t>
            </a:r>
          </a:p>
          <a:p>
            <a:pPr lvl="1"/>
            <a:r>
              <a:rPr lang="en-US" dirty="0"/>
              <a:t>Lack of diversity on search committees and with search committee chairs</a:t>
            </a:r>
          </a:p>
          <a:p>
            <a:pPr lvl="1"/>
            <a:r>
              <a:rPr lang="en-US" dirty="0"/>
              <a:t>Limited advertising or advertisements targeting dominant populations</a:t>
            </a:r>
          </a:p>
          <a:p>
            <a:pPr lvl="1"/>
            <a:r>
              <a:rPr lang="en-US" dirty="0"/>
              <a:t>Timing of postings </a:t>
            </a:r>
          </a:p>
        </p:txBody>
      </p:sp>
    </p:spTree>
    <p:extLst>
      <p:ext uri="{BB962C8B-B14F-4D97-AF65-F5344CB8AC3E}">
        <p14:creationId xmlns:p14="http://schemas.microsoft.com/office/powerpoint/2010/main" val="452070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DA340-A96B-4D04-8AD3-8369FAB4232F}"/>
              </a:ext>
            </a:extLst>
          </p:cNvPr>
          <p:cNvSpPr>
            <a:spLocks noGrp="1"/>
          </p:cNvSpPr>
          <p:nvPr>
            <p:ph type="title"/>
          </p:nvPr>
        </p:nvSpPr>
        <p:spPr/>
        <p:txBody>
          <a:bodyPr/>
          <a:lstStyle/>
          <a:p>
            <a:r>
              <a:rPr lang="en-US" dirty="0"/>
              <a:t>Strategies for Diversifying Applicant Pools</a:t>
            </a:r>
          </a:p>
        </p:txBody>
      </p:sp>
      <p:sp>
        <p:nvSpPr>
          <p:cNvPr id="3" name="Content Placeholder 2">
            <a:extLst>
              <a:ext uri="{FF2B5EF4-FFF2-40B4-BE49-F238E27FC236}">
                <a16:creationId xmlns:a16="http://schemas.microsoft.com/office/drawing/2014/main" id="{A6A6260E-28C2-40E9-A95C-52184FE90164}"/>
              </a:ext>
            </a:extLst>
          </p:cNvPr>
          <p:cNvSpPr>
            <a:spLocks noGrp="1"/>
          </p:cNvSpPr>
          <p:nvPr>
            <p:ph idx="1"/>
          </p:nvPr>
        </p:nvSpPr>
        <p:spPr/>
        <p:txBody>
          <a:bodyPr/>
          <a:lstStyle/>
          <a:p>
            <a:r>
              <a:rPr lang="en-US" dirty="0"/>
              <a:t>Targeted recruiting </a:t>
            </a:r>
          </a:p>
          <a:p>
            <a:pPr lvl="1"/>
            <a:r>
              <a:rPr lang="en-US" dirty="0"/>
              <a:t>Recruiting those not looking for jobs</a:t>
            </a:r>
          </a:p>
          <a:p>
            <a:pPr lvl="1"/>
            <a:r>
              <a:rPr lang="en-US" dirty="0"/>
              <a:t>LinkedIn Recruiting</a:t>
            </a:r>
          </a:p>
          <a:p>
            <a:r>
              <a:rPr lang="en-US" dirty="0"/>
              <a:t>Targeted advertising </a:t>
            </a:r>
          </a:p>
          <a:p>
            <a:pPr lvl="1"/>
            <a:r>
              <a:rPr lang="en-US" dirty="0"/>
              <a:t>Postings that reach diverse populations</a:t>
            </a:r>
          </a:p>
          <a:p>
            <a:pPr lvl="1"/>
            <a:r>
              <a:rPr lang="en-US" dirty="0"/>
              <a:t>Institutional and departmental web presence</a:t>
            </a:r>
          </a:p>
          <a:p>
            <a:r>
              <a:rPr lang="en-US" dirty="0"/>
              <a:t>Partnerships with Minority Serving Institutions and organizations to create candidate pipelines</a:t>
            </a:r>
          </a:p>
        </p:txBody>
      </p:sp>
    </p:spTree>
    <p:extLst>
      <p:ext uri="{BB962C8B-B14F-4D97-AF65-F5344CB8AC3E}">
        <p14:creationId xmlns:p14="http://schemas.microsoft.com/office/powerpoint/2010/main" val="1193588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1092C-AF58-41FC-A709-B0942A6D37E0}"/>
              </a:ext>
            </a:extLst>
          </p:cNvPr>
          <p:cNvSpPr>
            <a:spLocks noGrp="1"/>
          </p:cNvSpPr>
          <p:nvPr>
            <p:ph type="title"/>
          </p:nvPr>
        </p:nvSpPr>
        <p:spPr/>
        <p:txBody>
          <a:bodyPr/>
          <a:lstStyle/>
          <a:p>
            <a:r>
              <a:rPr lang="en-US" dirty="0"/>
              <a:t>Defining “Qualified”</a:t>
            </a:r>
          </a:p>
        </p:txBody>
      </p:sp>
      <p:sp>
        <p:nvSpPr>
          <p:cNvPr id="3" name="Content Placeholder 2">
            <a:extLst>
              <a:ext uri="{FF2B5EF4-FFF2-40B4-BE49-F238E27FC236}">
                <a16:creationId xmlns:a16="http://schemas.microsoft.com/office/drawing/2014/main" id="{FABF2C5D-0DBE-4E18-B3FA-AF83D0F2E9AE}"/>
              </a:ext>
            </a:extLst>
          </p:cNvPr>
          <p:cNvSpPr>
            <a:spLocks noGrp="1"/>
          </p:cNvSpPr>
          <p:nvPr>
            <p:ph idx="1"/>
          </p:nvPr>
        </p:nvSpPr>
        <p:spPr/>
        <p:txBody>
          <a:bodyPr/>
          <a:lstStyle/>
          <a:p>
            <a:r>
              <a:rPr lang="en-US" dirty="0"/>
              <a:t>What pitfalls may come with the ways search committees define “qualified”?</a:t>
            </a:r>
          </a:p>
        </p:txBody>
      </p:sp>
    </p:spTree>
    <p:extLst>
      <p:ext uri="{BB962C8B-B14F-4D97-AF65-F5344CB8AC3E}">
        <p14:creationId xmlns:p14="http://schemas.microsoft.com/office/powerpoint/2010/main" val="2955715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C0E0B-E29F-49DA-A6E8-F1C17778A134}"/>
              </a:ext>
            </a:extLst>
          </p:cNvPr>
          <p:cNvSpPr>
            <a:spLocks noGrp="1"/>
          </p:cNvSpPr>
          <p:nvPr>
            <p:ph type="title"/>
          </p:nvPr>
        </p:nvSpPr>
        <p:spPr/>
        <p:txBody>
          <a:bodyPr/>
          <a:lstStyle/>
          <a:p>
            <a:r>
              <a:rPr lang="en-US" dirty="0"/>
              <a:t>Define “Qualified”</a:t>
            </a:r>
          </a:p>
        </p:txBody>
      </p:sp>
      <p:sp>
        <p:nvSpPr>
          <p:cNvPr id="3" name="Content Placeholder 2">
            <a:extLst>
              <a:ext uri="{FF2B5EF4-FFF2-40B4-BE49-F238E27FC236}">
                <a16:creationId xmlns:a16="http://schemas.microsoft.com/office/drawing/2014/main" id="{47E78BFC-3328-4785-842E-822DA773EA98}"/>
              </a:ext>
            </a:extLst>
          </p:cNvPr>
          <p:cNvSpPr>
            <a:spLocks noGrp="1"/>
          </p:cNvSpPr>
          <p:nvPr>
            <p:ph idx="1"/>
          </p:nvPr>
        </p:nvSpPr>
        <p:spPr/>
        <p:txBody>
          <a:bodyPr/>
          <a:lstStyle/>
          <a:p>
            <a:r>
              <a:rPr lang="en-US" dirty="0"/>
              <a:t>Chairpersons can collaborate with search committees to examine the minimum qualifications closely and ask whether this is more than is really required. </a:t>
            </a:r>
          </a:p>
          <a:p>
            <a:r>
              <a:rPr lang="en-US" dirty="0"/>
              <a:t>For instance, fewer years of experience could be required to attract a greater and more diverse applicant pool.</a:t>
            </a:r>
          </a:p>
          <a:p>
            <a:r>
              <a:rPr lang="en-US" dirty="0"/>
              <a:t>Required qualifications should not change in the middle or end of a search. </a:t>
            </a:r>
          </a:p>
          <a:p>
            <a:pPr marL="0" indent="0">
              <a:buNone/>
            </a:pPr>
            <a:endParaRPr lang="en-US" dirty="0"/>
          </a:p>
        </p:txBody>
      </p:sp>
    </p:spTree>
    <p:extLst>
      <p:ext uri="{BB962C8B-B14F-4D97-AF65-F5344CB8AC3E}">
        <p14:creationId xmlns:p14="http://schemas.microsoft.com/office/powerpoint/2010/main" val="172453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7D5DD-71B2-4392-B9E6-E785C725D960}"/>
              </a:ext>
            </a:extLst>
          </p:cNvPr>
          <p:cNvSpPr>
            <a:spLocks noGrp="1"/>
          </p:cNvSpPr>
          <p:nvPr>
            <p:ph type="title"/>
          </p:nvPr>
        </p:nvSpPr>
        <p:spPr/>
        <p:txBody>
          <a:bodyPr/>
          <a:lstStyle/>
          <a:p>
            <a:r>
              <a:rPr lang="en-US" dirty="0"/>
              <a:t>Position Descriptions</a:t>
            </a:r>
          </a:p>
        </p:txBody>
      </p:sp>
      <p:sp>
        <p:nvSpPr>
          <p:cNvPr id="3" name="Content Placeholder 2">
            <a:extLst>
              <a:ext uri="{FF2B5EF4-FFF2-40B4-BE49-F238E27FC236}">
                <a16:creationId xmlns:a16="http://schemas.microsoft.com/office/drawing/2014/main" id="{76FA2C12-BD0E-45A5-8B78-726E8232E42B}"/>
              </a:ext>
            </a:extLst>
          </p:cNvPr>
          <p:cNvSpPr>
            <a:spLocks noGrp="1"/>
          </p:cNvSpPr>
          <p:nvPr>
            <p:ph idx="1"/>
          </p:nvPr>
        </p:nvSpPr>
        <p:spPr/>
        <p:txBody>
          <a:bodyPr/>
          <a:lstStyle/>
          <a:p>
            <a:r>
              <a:rPr lang="en-US" dirty="0"/>
              <a:t>Careful crafting of position descriptions and postings</a:t>
            </a:r>
          </a:p>
          <a:p>
            <a:r>
              <a:rPr lang="en-US" dirty="0"/>
              <a:t>Description of what the region has to offer diverse populations</a:t>
            </a:r>
          </a:p>
          <a:p>
            <a:pPr lvl="1"/>
            <a:r>
              <a:rPr lang="en-US" dirty="0"/>
              <a:t>Festivals and other cultural events</a:t>
            </a:r>
          </a:p>
          <a:p>
            <a:r>
              <a:rPr lang="en-US" dirty="0"/>
              <a:t>Descriptions of the department, campus, and community cultures</a:t>
            </a:r>
          </a:p>
          <a:p>
            <a:r>
              <a:rPr lang="en-US" dirty="0"/>
              <a:t>Welcoming and affirming language</a:t>
            </a:r>
          </a:p>
        </p:txBody>
      </p:sp>
    </p:spTree>
    <p:extLst>
      <p:ext uri="{BB962C8B-B14F-4D97-AF65-F5344CB8AC3E}">
        <p14:creationId xmlns:p14="http://schemas.microsoft.com/office/powerpoint/2010/main" val="3430899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CA80A-6A7C-4CEB-8A07-9CBB016ED3E0}"/>
              </a:ext>
            </a:extLst>
          </p:cNvPr>
          <p:cNvSpPr>
            <a:spLocks noGrp="1"/>
          </p:cNvSpPr>
          <p:nvPr>
            <p:ph type="title"/>
          </p:nvPr>
        </p:nvSpPr>
        <p:spPr/>
        <p:txBody>
          <a:bodyPr/>
          <a:lstStyle/>
          <a:p>
            <a:r>
              <a:rPr lang="en-US" dirty="0"/>
              <a:t>Search Committee Composition</a:t>
            </a:r>
          </a:p>
        </p:txBody>
      </p:sp>
      <p:sp>
        <p:nvSpPr>
          <p:cNvPr id="3" name="Content Placeholder 2">
            <a:extLst>
              <a:ext uri="{FF2B5EF4-FFF2-40B4-BE49-F238E27FC236}">
                <a16:creationId xmlns:a16="http://schemas.microsoft.com/office/drawing/2014/main" id="{4BFE81A7-EC25-4784-9183-D6A8E6123DA9}"/>
              </a:ext>
            </a:extLst>
          </p:cNvPr>
          <p:cNvSpPr>
            <a:spLocks noGrp="1"/>
          </p:cNvSpPr>
          <p:nvPr>
            <p:ph idx="1"/>
          </p:nvPr>
        </p:nvSpPr>
        <p:spPr/>
        <p:txBody>
          <a:bodyPr/>
          <a:lstStyle/>
          <a:p>
            <a:r>
              <a:rPr lang="en-US" dirty="0"/>
              <a:t>Sometimes diversity on a search committee is defined as one person of color, and greater diversity is needed than this. </a:t>
            </a:r>
          </a:p>
          <a:p>
            <a:r>
              <a:rPr lang="en-US" dirty="0"/>
              <a:t>In of thinking of “diverse” faculty hires and search committee members, department chairpersons should think beyond racial diversity, considering ethnic, religious, intellectual, sexual orientation, and gender diversity. </a:t>
            </a:r>
          </a:p>
        </p:txBody>
      </p:sp>
    </p:spTree>
    <p:extLst>
      <p:ext uri="{BB962C8B-B14F-4D97-AF65-F5344CB8AC3E}">
        <p14:creationId xmlns:p14="http://schemas.microsoft.com/office/powerpoint/2010/main" val="3278765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DAE00-1394-4AEA-8D5B-9AE50B46398E}"/>
              </a:ext>
            </a:extLst>
          </p:cNvPr>
          <p:cNvSpPr>
            <a:spLocks noGrp="1"/>
          </p:cNvSpPr>
          <p:nvPr>
            <p:ph type="title"/>
          </p:nvPr>
        </p:nvSpPr>
        <p:spPr/>
        <p:txBody>
          <a:bodyPr/>
          <a:lstStyle/>
          <a:p>
            <a:r>
              <a:rPr lang="en-US" dirty="0"/>
              <a:t>Funding Considerations</a:t>
            </a:r>
          </a:p>
        </p:txBody>
      </p:sp>
      <p:sp>
        <p:nvSpPr>
          <p:cNvPr id="3" name="Content Placeholder 2">
            <a:extLst>
              <a:ext uri="{FF2B5EF4-FFF2-40B4-BE49-F238E27FC236}">
                <a16:creationId xmlns:a16="http://schemas.microsoft.com/office/drawing/2014/main" id="{7EECC900-E7D3-4E2D-B621-7AD5A2351E3C}"/>
              </a:ext>
            </a:extLst>
          </p:cNvPr>
          <p:cNvSpPr>
            <a:spLocks noGrp="1"/>
          </p:cNvSpPr>
          <p:nvPr>
            <p:ph idx="1"/>
          </p:nvPr>
        </p:nvSpPr>
        <p:spPr/>
        <p:txBody>
          <a:bodyPr/>
          <a:lstStyle/>
          <a:p>
            <a:r>
              <a:rPr lang="en-US" dirty="0"/>
              <a:t>Chairpersons should also advocate for travel expenses to the interview to be paid and moving experiences, if hired, as having these funds available without a supplement is matter of privilege. </a:t>
            </a:r>
          </a:p>
          <a:p>
            <a:r>
              <a:rPr lang="en-US" dirty="0"/>
              <a:t>Additional funding considerations</a:t>
            </a:r>
          </a:p>
          <a:p>
            <a:pPr lvl="1"/>
            <a:r>
              <a:rPr lang="en-US" dirty="0"/>
              <a:t>Start-up packages</a:t>
            </a:r>
          </a:p>
          <a:p>
            <a:pPr lvl="1"/>
            <a:r>
              <a:rPr lang="en-US" dirty="0"/>
              <a:t>Research support</a:t>
            </a:r>
          </a:p>
          <a:p>
            <a:pPr lvl="1"/>
            <a:r>
              <a:rPr lang="en-US" dirty="0"/>
              <a:t>Professional development support</a:t>
            </a:r>
          </a:p>
        </p:txBody>
      </p:sp>
    </p:spTree>
    <p:extLst>
      <p:ext uri="{BB962C8B-B14F-4D97-AF65-F5344CB8AC3E}">
        <p14:creationId xmlns:p14="http://schemas.microsoft.com/office/powerpoint/2010/main" val="17304945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93656-4BE6-4369-8DAB-9E2BC054C7DC}"/>
              </a:ext>
            </a:extLst>
          </p:cNvPr>
          <p:cNvSpPr>
            <a:spLocks noGrp="1"/>
          </p:cNvSpPr>
          <p:nvPr>
            <p:ph type="title"/>
          </p:nvPr>
        </p:nvSpPr>
        <p:spPr/>
        <p:txBody>
          <a:bodyPr/>
          <a:lstStyle/>
          <a:p>
            <a:r>
              <a:rPr lang="en-US" dirty="0"/>
              <a:t>Post-Doctoral Positions</a:t>
            </a:r>
          </a:p>
        </p:txBody>
      </p:sp>
      <p:sp>
        <p:nvSpPr>
          <p:cNvPr id="3" name="Content Placeholder 2">
            <a:extLst>
              <a:ext uri="{FF2B5EF4-FFF2-40B4-BE49-F238E27FC236}">
                <a16:creationId xmlns:a16="http://schemas.microsoft.com/office/drawing/2014/main" id="{C522B025-5199-4D28-BD19-A1852258C83A}"/>
              </a:ext>
            </a:extLst>
          </p:cNvPr>
          <p:cNvSpPr>
            <a:spLocks noGrp="1"/>
          </p:cNvSpPr>
          <p:nvPr>
            <p:ph idx="1"/>
          </p:nvPr>
        </p:nvSpPr>
        <p:spPr/>
        <p:txBody>
          <a:bodyPr/>
          <a:lstStyle/>
          <a:p>
            <a:r>
              <a:rPr lang="en-US" dirty="0"/>
              <a:t>Post-doctoral positions with the potential to convert into tenure-track</a:t>
            </a:r>
          </a:p>
          <a:p>
            <a:r>
              <a:rPr lang="en-US" dirty="0"/>
              <a:t>Pipelines from Minority Serving Institutions (partnerships)</a:t>
            </a:r>
          </a:p>
          <a:p>
            <a:r>
              <a:rPr lang="en-US" dirty="0"/>
              <a:t>Pipelines, utilizing organizations and institutional initiatives</a:t>
            </a:r>
          </a:p>
          <a:p>
            <a:pPr lvl="1"/>
            <a:r>
              <a:rPr lang="en-US" dirty="0"/>
              <a:t>Partnership with PhD Project (Rutgers University)</a:t>
            </a:r>
          </a:p>
          <a:p>
            <a:pPr lvl="1"/>
            <a:r>
              <a:rPr lang="en-US" dirty="0"/>
              <a:t>Partnerships with the BIPOC Project</a:t>
            </a:r>
          </a:p>
        </p:txBody>
      </p:sp>
    </p:spTree>
    <p:extLst>
      <p:ext uri="{BB962C8B-B14F-4D97-AF65-F5344CB8AC3E}">
        <p14:creationId xmlns:p14="http://schemas.microsoft.com/office/powerpoint/2010/main" val="3991348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F47CE-99A5-42B1-ADDF-C8A592918CC1}"/>
              </a:ext>
            </a:extLst>
          </p:cNvPr>
          <p:cNvSpPr>
            <a:spLocks noGrp="1"/>
          </p:cNvSpPr>
          <p:nvPr>
            <p:ph type="title"/>
          </p:nvPr>
        </p:nvSpPr>
        <p:spPr/>
        <p:txBody>
          <a:bodyPr/>
          <a:lstStyle/>
          <a:p>
            <a:r>
              <a:rPr lang="en-US" dirty="0"/>
              <a:t>Commitment from Senior Leadership</a:t>
            </a:r>
          </a:p>
        </p:txBody>
      </p:sp>
      <p:sp>
        <p:nvSpPr>
          <p:cNvPr id="3" name="Content Placeholder 2">
            <a:extLst>
              <a:ext uri="{FF2B5EF4-FFF2-40B4-BE49-F238E27FC236}">
                <a16:creationId xmlns:a16="http://schemas.microsoft.com/office/drawing/2014/main" id="{19A9E5E7-5C2E-4B69-946A-AA69CDED6BBA}"/>
              </a:ext>
            </a:extLst>
          </p:cNvPr>
          <p:cNvSpPr>
            <a:spLocks noGrp="1"/>
          </p:cNvSpPr>
          <p:nvPr>
            <p:ph idx="1"/>
          </p:nvPr>
        </p:nvSpPr>
        <p:spPr>
          <a:xfrm>
            <a:off x="609600" y="1417639"/>
            <a:ext cx="10972800" cy="4708526"/>
          </a:xfrm>
        </p:spPr>
        <p:txBody>
          <a:bodyPr/>
          <a:lstStyle/>
          <a:p>
            <a:r>
              <a:rPr lang="en-US" dirty="0"/>
              <a:t>Commitment from senior leadership positions such as deans, vice presidents, and presidents is needed.</a:t>
            </a:r>
          </a:p>
          <a:p>
            <a:r>
              <a:rPr lang="en-US" dirty="0"/>
              <a:t>These leaders have the power and authority to implement or initiate policy changes to encourage more diverse applicant pools and to foster cultures of inclusivity. </a:t>
            </a:r>
          </a:p>
          <a:p>
            <a:r>
              <a:rPr lang="en-US" dirty="0"/>
              <a:t>This requires more than commitment statements to diversity, but genuine efforts to recruit and retain diverse faculty members by directing funding and resources to these efforts. </a:t>
            </a:r>
          </a:p>
        </p:txBody>
      </p:sp>
    </p:spTree>
    <p:extLst>
      <p:ext uri="{BB962C8B-B14F-4D97-AF65-F5344CB8AC3E}">
        <p14:creationId xmlns:p14="http://schemas.microsoft.com/office/powerpoint/2010/main" val="1527581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902A7-764F-44B3-AC26-A739CEE03033}"/>
              </a:ext>
            </a:extLst>
          </p:cNvPr>
          <p:cNvSpPr>
            <a:spLocks noGrp="1"/>
          </p:cNvSpPr>
          <p:nvPr>
            <p:ph type="title"/>
          </p:nvPr>
        </p:nvSpPr>
        <p:spPr/>
        <p:txBody>
          <a:bodyPr/>
          <a:lstStyle/>
          <a:p>
            <a:r>
              <a:rPr lang="en-US" dirty="0"/>
              <a:t>Commitment from Senior Leadership</a:t>
            </a:r>
          </a:p>
        </p:txBody>
      </p:sp>
      <p:sp>
        <p:nvSpPr>
          <p:cNvPr id="3" name="Content Placeholder 2">
            <a:extLst>
              <a:ext uri="{FF2B5EF4-FFF2-40B4-BE49-F238E27FC236}">
                <a16:creationId xmlns:a16="http://schemas.microsoft.com/office/drawing/2014/main" id="{9B1471BF-E96B-47AF-876F-A894D7D0DD48}"/>
              </a:ext>
            </a:extLst>
          </p:cNvPr>
          <p:cNvSpPr>
            <a:spLocks noGrp="1"/>
          </p:cNvSpPr>
          <p:nvPr>
            <p:ph idx="1"/>
          </p:nvPr>
        </p:nvSpPr>
        <p:spPr/>
        <p:txBody>
          <a:bodyPr/>
          <a:lstStyle/>
          <a:p>
            <a:r>
              <a:rPr lang="en-US" dirty="0"/>
              <a:t>Leaders must consistently communicate values related to inclusivity and equity and embed these in all institutional policies, processes, and practices. </a:t>
            </a:r>
          </a:p>
          <a:p>
            <a:r>
              <a:rPr lang="en-US" dirty="0"/>
              <a:t>Examples: </a:t>
            </a:r>
          </a:p>
          <a:p>
            <a:pPr lvl="1"/>
            <a:r>
              <a:rPr lang="en-US" dirty="0"/>
              <a:t>Implicit bias training for search committee members to recognize and reflect upon biases </a:t>
            </a:r>
          </a:p>
          <a:p>
            <a:pPr lvl="1"/>
            <a:r>
              <a:rPr lang="en-US" dirty="0"/>
              <a:t>Training to contend with explicit bias such as strategies for confronting it directly when prejudicial comments or discriminatory practices become evident. </a:t>
            </a:r>
          </a:p>
        </p:txBody>
      </p:sp>
    </p:spTree>
    <p:extLst>
      <p:ext uri="{BB962C8B-B14F-4D97-AF65-F5344CB8AC3E}">
        <p14:creationId xmlns:p14="http://schemas.microsoft.com/office/powerpoint/2010/main" val="11510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3C34D9-0B3F-4AC2-98DE-4957B75BA52D}"/>
              </a:ext>
            </a:extLst>
          </p:cNvPr>
          <p:cNvSpPr>
            <a:spLocks noGrp="1"/>
          </p:cNvSpPr>
          <p:nvPr>
            <p:ph type="title"/>
          </p:nvPr>
        </p:nvSpPr>
        <p:spPr/>
        <p:txBody>
          <a:bodyPr/>
          <a:lstStyle/>
          <a:p>
            <a:r>
              <a:rPr lang="en-US" dirty="0"/>
              <a:t>Hiring Committees and Department Chairs</a:t>
            </a:r>
          </a:p>
        </p:txBody>
      </p:sp>
      <p:sp>
        <p:nvSpPr>
          <p:cNvPr id="5" name="Content Placeholder 4">
            <a:extLst>
              <a:ext uri="{FF2B5EF4-FFF2-40B4-BE49-F238E27FC236}">
                <a16:creationId xmlns:a16="http://schemas.microsoft.com/office/drawing/2014/main" id="{2FE45CA1-2BA5-4E47-8AE1-F01E57E29C99}"/>
              </a:ext>
            </a:extLst>
          </p:cNvPr>
          <p:cNvSpPr>
            <a:spLocks noGrp="1"/>
          </p:cNvSpPr>
          <p:nvPr>
            <p:ph idx="1"/>
          </p:nvPr>
        </p:nvSpPr>
        <p:spPr>
          <a:xfrm>
            <a:off x="609600" y="1417639"/>
            <a:ext cx="10972800" cy="4708526"/>
          </a:xfrm>
        </p:spPr>
        <p:txBody>
          <a:bodyPr/>
          <a:lstStyle/>
          <a:p>
            <a:r>
              <a:rPr lang="en-US" dirty="0"/>
              <a:t>Chairpersons frequently lead search committees.</a:t>
            </a:r>
          </a:p>
          <a:p>
            <a:r>
              <a:rPr lang="en-US" dirty="0"/>
              <a:t>They often face challenges related to implicit and explicit biases. </a:t>
            </a:r>
          </a:p>
          <a:p>
            <a:r>
              <a:rPr lang="en-US" dirty="0"/>
              <a:t>HR departments do not always have sound processes for ensuring equitable and inclusive searches. </a:t>
            </a:r>
          </a:p>
          <a:p>
            <a:r>
              <a:rPr lang="en-US" dirty="0"/>
              <a:t>Academic departments tend to replicate themselves, and even well-meaning faculty members often inadvertently engage in search practices that do not support recruiting and hiring diverse candidates. </a:t>
            </a:r>
          </a:p>
        </p:txBody>
      </p:sp>
    </p:spTree>
    <p:extLst>
      <p:ext uri="{BB962C8B-B14F-4D97-AF65-F5344CB8AC3E}">
        <p14:creationId xmlns:p14="http://schemas.microsoft.com/office/powerpoint/2010/main" val="3586885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8C7C7-1F69-4747-8A6A-C91FF12184B0}"/>
              </a:ext>
            </a:extLst>
          </p:cNvPr>
          <p:cNvSpPr>
            <a:spLocks noGrp="1"/>
          </p:cNvSpPr>
          <p:nvPr>
            <p:ph type="title"/>
          </p:nvPr>
        </p:nvSpPr>
        <p:spPr/>
        <p:txBody>
          <a:bodyPr/>
          <a:lstStyle/>
          <a:p>
            <a:r>
              <a:rPr lang="en-US" dirty="0"/>
              <a:t>Commitment from Senior Leadership</a:t>
            </a:r>
          </a:p>
        </p:txBody>
      </p:sp>
      <p:sp>
        <p:nvSpPr>
          <p:cNvPr id="3" name="Content Placeholder 2">
            <a:extLst>
              <a:ext uri="{FF2B5EF4-FFF2-40B4-BE49-F238E27FC236}">
                <a16:creationId xmlns:a16="http://schemas.microsoft.com/office/drawing/2014/main" id="{66A0B84C-9150-4C56-8AF0-80C24B14BCF8}"/>
              </a:ext>
            </a:extLst>
          </p:cNvPr>
          <p:cNvSpPr>
            <a:spLocks noGrp="1"/>
          </p:cNvSpPr>
          <p:nvPr>
            <p:ph sz="half" idx="1"/>
          </p:nvPr>
        </p:nvSpPr>
        <p:spPr>
          <a:xfrm>
            <a:off x="609600" y="1537251"/>
            <a:ext cx="5763768" cy="4588914"/>
          </a:xfrm>
        </p:spPr>
        <p:txBody>
          <a:bodyPr/>
          <a:lstStyle/>
          <a:p>
            <a:r>
              <a:rPr lang="en-US" dirty="0"/>
              <a:t>Once diverse faculty are hired, steps should be taken to retain the faculty. </a:t>
            </a:r>
          </a:p>
          <a:p>
            <a:pPr lvl="1"/>
            <a:r>
              <a:rPr lang="en-US" dirty="0"/>
              <a:t>Welcoming environments</a:t>
            </a:r>
          </a:p>
          <a:p>
            <a:pPr lvl="1"/>
            <a:r>
              <a:rPr lang="en-US" dirty="0"/>
              <a:t>Mentoring and support programs</a:t>
            </a:r>
          </a:p>
          <a:p>
            <a:pPr lvl="1"/>
            <a:r>
              <a:rPr lang="en-US" dirty="0"/>
              <a:t>Professional development</a:t>
            </a:r>
          </a:p>
          <a:p>
            <a:pPr lvl="1"/>
            <a:r>
              <a:rPr lang="en-US" dirty="0"/>
              <a:t>Career advancement opportunities</a:t>
            </a:r>
          </a:p>
          <a:p>
            <a:pPr lvl="1"/>
            <a:r>
              <a:rPr lang="en-US" dirty="0"/>
              <a:t>Research support</a:t>
            </a:r>
          </a:p>
          <a:p>
            <a:pPr lvl="1"/>
            <a:r>
              <a:rPr lang="en-US" dirty="0"/>
              <a:t>Competitive salaries and benefits</a:t>
            </a:r>
          </a:p>
          <a:p>
            <a:pPr marL="0" indent="0">
              <a:buNone/>
            </a:pPr>
            <a:endParaRPr lang="en-US" dirty="0"/>
          </a:p>
        </p:txBody>
      </p:sp>
      <p:sp>
        <p:nvSpPr>
          <p:cNvPr id="4" name="Content Placeholder 3">
            <a:extLst>
              <a:ext uri="{FF2B5EF4-FFF2-40B4-BE49-F238E27FC236}">
                <a16:creationId xmlns:a16="http://schemas.microsoft.com/office/drawing/2014/main" id="{441D25AC-BF31-4AC1-B19C-DEB837C10222}"/>
              </a:ext>
            </a:extLst>
          </p:cNvPr>
          <p:cNvSpPr>
            <a:spLocks noGrp="1"/>
          </p:cNvSpPr>
          <p:nvPr>
            <p:ph sz="half" idx="2"/>
          </p:nvPr>
        </p:nvSpPr>
        <p:spPr>
          <a:xfrm>
            <a:off x="6095999" y="1537251"/>
            <a:ext cx="5592417" cy="4588913"/>
          </a:xfrm>
        </p:spPr>
        <p:txBody>
          <a:bodyPr/>
          <a:lstStyle/>
          <a:p>
            <a:pPr lvl="1"/>
            <a:r>
              <a:rPr lang="en-US" dirty="0"/>
              <a:t>Offer flexible work arrangements to support faculty members’ needs </a:t>
            </a:r>
          </a:p>
          <a:p>
            <a:pPr lvl="1"/>
            <a:r>
              <a:rPr lang="en-US" dirty="0"/>
              <a:t>Provide support for dual-career couples and families</a:t>
            </a:r>
          </a:p>
          <a:p>
            <a:pPr lvl="1"/>
            <a:r>
              <a:rPr lang="en-US" dirty="0"/>
              <a:t>Support work-life balance and wellness for faculty and staff</a:t>
            </a:r>
          </a:p>
          <a:p>
            <a:pPr lvl="1"/>
            <a:r>
              <a:rPr lang="en-US" dirty="0"/>
              <a:t>Offer opportunities for networking with other diverse faculty on campus (e.g. organizations for faculty of color, LGBTQ faculty, etc.)</a:t>
            </a:r>
          </a:p>
        </p:txBody>
      </p:sp>
    </p:spTree>
    <p:extLst>
      <p:ext uri="{BB962C8B-B14F-4D97-AF65-F5344CB8AC3E}">
        <p14:creationId xmlns:p14="http://schemas.microsoft.com/office/powerpoint/2010/main" val="2685895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425AD-436A-466F-9C4A-C3D11C555128}"/>
              </a:ext>
            </a:extLst>
          </p:cNvPr>
          <p:cNvSpPr>
            <a:spLocks noGrp="1"/>
          </p:cNvSpPr>
          <p:nvPr>
            <p:ph type="title"/>
          </p:nvPr>
        </p:nvSpPr>
        <p:spPr/>
        <p:txBody>
          <a:bodyPr/>
          <a:lstStyle/>
          <a:p>
            <a:r>
              <a:rPr lang="en-US" dirty="0"/>
              <a:t>Case Scenario 1</a:t>
            </a:r>
          </a:p>
        </p:txBody>
      </p:sp>
      <p:sp>
        <p:nvSpPr>
          <p:cNvPr id="3" name="Content Placeholder 2">
            <a:extLst>
              <a:ext uri="{FF2B5EF4-FFF2-40B4-BE49-F238E27FC236}">
                <a16:creationId xmlns:a16="http://schemas.microsoft.com/office/drawing/2014/main" id="{BB25C10C-055E-4F06-8B09-7E42829C6400}"/>
              </a:ext>
            </a:extLst>
          </p:cNvPr>
          <p:cNvSpPr>
            <a:spLocks noGrp="1"/>
          </p:cNvSpPr>
          <p:nvPr>
            <p:ph idx="1"/>
          </p:nvPr>
        </p:nvSpPr>
        <p:spPr/>
        <p:txBody>
          <a:bodyPr/>
          <a:lstStyle/>
          <a:p>
            <a:r>
              <a:rPr lang="en-US" dirty="0"/>
              <a:t>You are chairing a search committee for an assistant professor position and are at the point of determining finalists. Several well-qualified candidates have been dismissed by committee members because they live outside the U.S. They believe there will be too many cultural differences for the candidates to fit in well with the department. How do you respond to this situation? Jot down a few notes.</a:t>
            </a:r>
          </a:p>
        </p:txBody>
      </p:sp>
    </p:spTree>
    <p:extLst>
      <p:ext uri="{BB962C8B-B14F-4D97-AF65-F5344CB8AC3E}">
        <p14:creationId xmlns:p14="http://schemas.microsoft.com/office/powerpoint/2010/main" val="17407800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08222-5B96-403C-92E4-8CD3536C4471}"/>
              </a:ext>
            </a:extLst>
          </p:cNvPr>
          <p:cNvSpPr>
            <a:spLocks noGrp="1"/>
          </p:cNvSpPr>
          <p:nvPr>
            <p:ph type="title"/>
          </p:nvPr>
        </p:nvSpPr>
        <p:spPr/>
        <p:txBody>
          <a:bodyPr/>
          <a:lstStyle/>
          <a:p>
            <a:r>
              <a:rPr lang="en-US" dirty="0"/>
              <a:t>Case Scenario 2</a:t>
            </a:r>
          </a:p>
        </p:txBody>
      </p:sp>
      <p:sp>
        <p:nvSpPr>
          <p:cNvPr id="3" name="Content Placeholder 2">
            <a:extLst>
              <a:ext uri="{FF2B5EF4-FFF2-40B4-BE49-F238E27FC236}">
                <a16:creationId xmlns:a16="http://schemas.microsoft.com/office/drawing/2014/main" id="{7AC75C5B-34E0-457B-9B10-81B63B0CD1C1}"/>
              </a:ext>
            </a:extLst>
          </p:cNvPr>
          <p:cNvSpPr>
            <a:spLocks noGrp="1"/>
          </p:cNvSpPr>
          <p:nvPr>
            <p:ph idx="1"/>
          </p:nvPr>
        </p:nvSpPr>
        <p:spPr/>
        <p:txBody>
          <a:bodyPr/>
          <a:lstStyle/>
          <a:p>
            <a:r>
              <a:rPr lang="en-US" dirty="0"/>
              <a:t>A department search committee has brought you </a:t>
            </a:r>
            <a:r>
              <a:rPr lang="en-US"/>
              <a:t>a list of </a:t>
            </a:r>
            <a:r>
              <a:rPr lang="en-US" dirty="0"/>
              <a:t>strengths and weaknesses for two of the four candidates interviewed for a position because they deemed two candidates “unqualified.” When you meet with the committee, they explain that their determination of “qualified” was based on qualifications developed during the search process and not on those qualifications listed in the advertisement. How do you respond to this situation? Jot down a few notes.</a:t>
            </a:r>
          </a:p>
        </p:txBody>
      </p:sp>
    </p:spTree>
    <p:extLst>
      <p:ext uri="{BB962C8B-B14F-4D97-AF65-F5344CB8AC3E}">
        <p14:creationId xmlns:p14="http://schemas.microsoft.com/office/powerpoint/2010/main" val="3711706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43D06-A0A9-4174-8D38-114EBB5EDC9D}"/>
              </a:ext>
            </a:extLst>
          </p:cNvPr>
          <p:cNvSpPr>
            <a:spLocks noGrp="1"/>
          </p:cNvSpPr>
          <p:nvPr>
            <p:ph type="title"/>
          </p:nvPr>
        </p:nvSpPr>
        <p:spPr/>
        <p:txBody>
          <a:bodyPr/>
          <a:lstStyle/>
          <a:p>
            <a:r>
              <a:rPr lang="en-US" dirty="0"/>
              <a:t>Case Scenario 3</a:t>
            </a:r>
          </a:p>
        </p:txBody>
      </p:sp>
      <p:sp>
        <p:nvSpPr>
          <p:cNvPr id="3" name="Content Placeholder 2">
            <a:extLst>
              <a:ext uri="{FF2B5EF4-FFF2-40B4-BE49-F238E27FC236}">
                <a16:creationId xmlns:a16="http://schemas.microsoft.com/office/drawing/2014/main" id="{E46BCB33-F77D-413A-B013-CC174A7B6017}"/>
              </a:ext>
            </a:extLst>
          </p:cNvPr>
          <p:cNvSpPr>
            <a:spLocks noGrp="1"/>
          </p:cNvSpPr>
          <p:nvPr>
            <p:ph idx="1"/>
          </p:nvPr>
        </p:nvSpPr>
        <p:spPr>
          <a:xfrm>
            <a:off x="609600" y="1311965"/>
            <a:ext cx="10972800" cy="4814199"/>
          </a:xfrm>
        </p:spPr>
        <p:txBody>
          <a:bodyPr/>
          <a:lstStyle/>
          <a:p>
            <a:r>
              <a:rPr lang="en-US" dirty="0"/>
              <a:t>A faculty member serving on an assistant/associate professor search committee comes to you with a concern about the committee. One of the search committee members has been doing independent research on all the candidates and noted from voter registrations that the majority of candidates are registered as Democrats. The committee member is demanding that the committee interview an equal number of Democrats as Republicans, as diversity of thought is important. How might you handle this situation as department leader? Jot down notes.</a:t>
            </a:r>
          </a:p>
        </p:txBody>
      </p:sp>
    </p:spTree>
    <p:extLst>
      <p:ext uri="{BB962C8B-B14F-4D97-AF65-F5344CB8AC3E}">
        <p14:creationId xmlns:p14="http://schemas.microsoft.com/office/powerpoint/2010/main" val="2638971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2E69F-798D-475C-BA1B-A432B211ED04}"/>
              </a:ext>
            </a:extLst>
          </p:cNvPr>
          <p:cNvSpPr>
            <a:spLocks noGrp="1"/>
          </p:cNvSpPr>
          <p:nvPr>
            <p:ph type="title"/>
          </p:nvPr>
        </p:nvSpPr>
        <p:spPr/>
        <p:txBody>
          <a:bodyPr/>
          <a:lstStyle/>
          <a:p>
            <a:r>
              <a:rPr lang="en-US" dirty="0"/>
              <a:t>Your College and University Policies and Practices</a:t>
            </a:r>
          </a:p>
        </p:txBody>
      </p:sp>
      <p:sp>
        <p:nvSpPr>
          <p:cNvPr id="3" name="Content Placeholder 2">
            <a:extLst>
              <a:ext uri="{FF2B5EF4-FFF2-40B4-BE49-F238E27FC236}">
                <a16:creationId xmlns:a16="http://schemas.microsoft.com/office/drawing/2014/main" id="{D9572A3F-E9DF-4B27-976B-25DDA8D98FB3}"/>
              </a:ext>
            </a:extLst>
          </p:cNvPr>
          <p:cNvSpPr>
            <a:spLocks noGrp="1"/>
          </p:cNvSpPr>
          <p:nvPr>
            <p:ph idx="1"/>
          </p:nvPr>
        </p:nvSpPr>
        <p:spPr>
          <a:xfrm>
            <a:off x="609600" y="1677798"/>
            <a:ext cx="10972800" cy="4448366"/>
          </a:xfrm>
        </p:spPr>
        <p:txBody>
          <a:bodyPr/>
          <a:lstStyle/>
          <a:p>
            <a:r>
              <a:rPr lang="en-US" dirty="0"/>
              <a:t>Discussion of policies and understanding and implementing these from the onset</a:t>
            </a:r>
          </a:p>
          <a:p>
            <a:r>
              <a:rPr lang="en-US" dirty="0"/>
              <a:t>Problems with policies and practices</a:t>
            </a:r>
          </a:p>
          <a:p>
            <a:pPr lvl="1"/>
            <a:r>
              <a:rPr lang="en-US" dirty="0"/>
              <a:t>Problem-solving to contend with possible institutional hiring policy inadequacies</a:t>
            </a:r>
          </a:p>
          <a:p>
            <a:endParaRPr lang="en-US" dirty="0"/>
          </a:p>
        </p:txBody>
      </p:sp>
    </p:spTree>
    <p:extLst>
      <p:ext uri="{BB962C8B-B14F-4D97-AF65-F5344CB8AC3E}">
        <p14:creationId xmlns:p14="http://schemas.microsoft.com/office/powerpoint/2010/main" val="2232078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E3DF1-7DBE-48F3-9538-655A93F7BFC2}"/>
              </a:ext>
            </a:extLst>
          </p:cNvPr>
          <p:cNvSpPr>
            <a:spLocks noGrp="1"/>
          </p:cNvSpPr>
          <p:nvPr>
            <p:ph type="title"/>
          </p:nvPr>
        </p:nvSpPr>
        <p:spPr/>
        <p:txBody>
          <a:bodyPr/>
          <a:lstStyle/>
          <a:p>
            <a:r>
              <a:rPr lang="en-US" dirty="0"/>
              <a:t>Conclusions and Key Take-aways</a:t>
            </a:r>
          </a:p>
        </p:txBody>
      </p:sp>
      <p:sp>
        <p:nvSpPr>
          <p:cNvPr id="3" name="Content Placeholder 2">
            <a:extLst>
              <a:ext uri="{FF2B5EF4-FFF2-40B4-BE49-F238E27FC236}">
                <a16:creationId xmlns:a16="http://schemas.microsoft.com/office/drawing/2014/main" id="{4C78FF45-16BA-4383-B599-A51A87677F38}"/>
              </a:ext>
            </a:extLst>
          </p:cNvPr>
          <p:cNvSpPr>
            <a:spLocks noGrp="1"/>
          </p:cNvSpPr>
          <p:nvPr>
            <p:ph idx="1"/>
          </p:nvPr>
        </p:nvSpPr>
        <p:spPr>
          <a:xfrm>
            <a:off x="457200" y="1285461"/>
            <a:ext cx="11484864" cy="4840704"/>
          </a:xfrm>
        </p:spPr>
        <p:txBody>
          <a:bodyPr/>
          <a:lstStyle/>
          <a:p>
            <a:r>
              <a:rPr lang="en-US" sz="3100" dirty="0"/>
              <a:t>Think creatively about ways to attract diverse faculty (ads, recruiting, etc.).</a:t>
            </a:r>
          </a:p>
          <a:p>
            <a:r>
              <a:rPr lang="en-US" sz="3100" dirty="0"/>
              <a:t>Question the idea of “fit.”</a:t>
            </a:r>
          </a:p>
          <a:p>
            <a:r>
              <a:rPr lang="en-US" sz="3100" dirty="0"/>
              <a:t>Include only the essentials in the minimum qualifications.</a:t>
            </a:r>
          </a:p>
          <a:p>
            <a:r>
              <a:rPr lang="en-US" sz="3100" dirty="0"/>
              <a:t>Carefully construct hiring committee membership and train them.</a:t>
            </a:r>
          </a:p>
          <a:p>
            <a:r>
              <a:rPr lang="en-US" sz="3100" dirty="0"/>
              <a:t>Follow college or university policies and ask for clarity and HR support when needed.</a:t>
            </a:r>
          </a:p>
          <a:p>
            <a:r>
              <a:rPr lang="en-US" sz="3100" dirty="0"/>
              <a:t>Think not only about recruiting but retaining faculty members.</a:t>
            </a:r>
          </a:p>
          <a:p>
            <a:endParaRPr lang="en-US" dirty="0"/>
          </a:p>
        </p:txBody>
      </p:sp>
    </p:spTree>
    <p:extLst>
      <p:ext uri="{BB962C8B-B14F-4D97-AF65-F5344CB8AC3E}">
        <p14:creationId xmlns:p14="http://schemas.microsoft.com/office/powerpoint/2010/main" val="14735185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B7AEF-BC1D-4A30-8ECB-9477DA8AEAC7}"/>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1ED8E4B3-5D2E-4AB4-8C3F-9D2BBD460721}"/>
              </a:ext>
            </a:extLst>
          </p:cNvPr>
          <p:cNvSpPr>
            <a:spLocks noGrp="1"/>
          </p:cNvSpPr>
          <p:nvPr>
            <p:ph idx="1"/>
          </p:nvPr>
        </p:nvSpPr>
        <p:spPr>
          <a:xfrm>
            <a:off x="609600" y="1149292"/>
            <a:ext cx="10972800" cy="4976873"/>
          </a:xfrm>
        </p:spPr>
        <p:txBody>
          <a:bodyPr/>
          <a:lstStyle/>
          <a:p>
            <a:r>
              <a:rPr lang="en-US" sz="1450" dirty="0"/>
              <a:t>Becher, T., &amp; </a:t>
            </a:r>
            <a:r>
              <a:rPr lang="en-US" sz="1450" dirty="0" err="1"/>
              <a:t>Trowler</a:t>
            </a:r>
            <a:r>
              <a:rPr lang="en-US" sz="1450" dirty="0"/>
              <a:t>, P. (2001). </a:t>
            </a:r>
            <a:r>
              <a:rPr lang="en-US" sz="1450" i="1" dirty="0"/>
              <a:t>Academic tribes and territories. </a:t>
            </a:r>
            <a:r>
              <a:rPr lang="en-US" sz="1450" dirty="0"/>
              <a:t>McGraw-Hill Education.</a:t>
            </a:r>
          </a:p>
          <a:p>
            <a:r>
              <a:rPr lang="en-US" sz="1450" dirty="0"/>
              <a:t>Bilimoria, D., &amp; Buch, K. K. (2010). The search is on: Engendering faculty diversity through more effective search and recruitment. </a:t>
            </a:r>
            <a:r>
              <a:rPr lang="en-US" sz="1450" i="1" dirty="0"/>
              <a:t>Change: The Magazine of Higher Learning, 42(4</a:t>
            </a:r>
            <a:r>
              <a:rPr lang="en-US" sz="1450" dirty="0"/>
              <a:t>), 27-32.</a:t>
            </a:r>
          </a:p>
          <a:p>
            <a:r>
              <a:rPr lang="en-US" sz="1450" dirty="0"/>
              <a:t>Bonilla-Silva, E. (2021). </a:t>
            </a:r>
            <a:r>
              <a:rPr lang="en-US" sz="1450" i="1" dirty="0"/>
              <a:t>Racism without racists: Color-blind racism and the persistence of racial inequality in America. </a:t>
            </a:r>
            <a:r>
              <a:rPr lang="en-US" sz="1450" dirty="0"/>
              <a:t>Rowman &amp; Littlefield.</a:t>
            </a:r>
          </a:p>
          <a:p>
            <a:r>
              <a:rPr lang="en-US" sz="1450" dirty="0"/>
              <a:t>Buller, J. L. (2013). </a:t>
            </a:r>
            <a:r>
              <a:rPr lang="en-US" sz="1450" i="1" dirty="0"/>
              <a:t>Positive academic leadership: How to stop putting out fires and start making a difference. </a:t>
            </a:r>
            <a:r>
              <a:rPr lang="en-US" sz="1450" dirty="0"/>
              <a:t>John Wiley &amp; Sons.</a:t>
            </a:r>
          </a:p>
          <a:p>
            <a:r>
              <a:rPr lang="en-US" sz="1450" dirty="0"/>
              <a:t>Channing, J. (2020). “What about your kids and your husband?”: Gender-blind sexism in women higher education administrators’ narratives. </a:t>
            </a:r>
            <a:r>
              <a:rPr lang="en-US" sz="1450" i="1" dirty="0"/>
              <a:t>Education Leadership Review, 21</a:t>
            </a:r>
            <a:r>
              <a:rPr lang="en-US" sz="1450" dirty="0"/>
              <a:t>(1). https://www.icpel.org/ed-leadership-review.html</a:t>
            </a:r>
          </a:p>
          <a:p>
            <a:r>
              <a:rPr lang="en-US" sz="1450" dirty="0"/>
              <a:t>Cross, J. D., &amp; Carman, C. A. (2022). The relationship between faculty diversity and student success in public community colleges. </a:t>
            </a:r>
            <a:r>
              <a:rPr lang="en-US" sz="1450" i="1" dirty="0"/>
              <a:t>Community College Journal of Research and Practice, 46</a:t>
            </a:r>
            <a:r>
              <a:rPr lang="en-US" sz="1450" dirty="0"/>
              <a:t>(12), 855-868.</a:t>
            </a:r>
          </a:p>
          <a:p>
            <a:r>
              <a:rPr lang="en-US" sz="1450" dirty="0"/>
              <a:t>Fradella, H. F. (2018). Supporting strategies for equity, diversity, and inclusion in higher education faculty hiring. In </a:t>
            </a:r>
            <a:r>
              <a:rPr lang="en-US" sz="1450" i="1" dirty="0"/>
              <a:t>Diversity and inclusion in higher education and societal contexts </a:t>
            </a:r>
            <a:r>
              <a:rPr lang="en-US" sz="1450" dirty="0"/>
              <a:t>(pp. 119-151). Palgrave Macmillan, Cham.</a:t>
            </a:r>
          </a:p>
          <a:p>
            <a:r>
              <a:rPr lang="en-US" sz="1450" dirty="0"/>
              <a:t>Fujii, S. J. (2010). </a:t>
            </a:r>
            <a:r>
              <a:rPr lang="en-US" sz="1450" i="1" dirty="0"/>
              <a:t>Observations, values, and beliefs about ethnic/racial diversity in community college faculty search committees. </a:t>
            </a:r>
            <a:r>
              <a:rPr lang="en-US" sz="1450" dirty="0"/>
              <a:t>[Doctoral dissertation]. Retrieved from ProQuest Dissertations and Theses database. (ProQuest Document ID 820431300).</a:t>
            </a:r>
          </a:p>
          <a:p>
            <a:r>
              <a:rPr lang="en-US" sz="1450" dirty="0"/>
              <a:t>King, A. K. (2022). Let’s retire the term “fit”: Strategies to improve faculty heterogeneity. </a:t>
            </a:r>
            <a:r>
              <a:rPr lang="en-US" sz="1450" i="1" dirty="0"/>
              <a:t>PS: Political Science &amp; Politics, 19</a:t>
            </a:r>
            <a:r>
              <a:rPr lang="en-US" sz="1450" dirty="0"/>
              <a:t>, 1-5.</a:t>
            </a:r>
          </a:p>
          <a:p>
            <a:r>
              <a:rPr lang="en-US" sz="1450" dirty="0" err="1"/>
              <a:t>Liera</a:t>
            </a:r>
            <a:r>
              <a:rPr lang="en-US" sz="1450" dirty="0"/>
              <a:t>, R., &amp; Ching, C. (2019). Reconceptualizing “merit” and “fit”: An equity-minded approach to hiring. In </a:t>
            </a:r>
            <a:r>
              <a:rPr lang="en-US" sz="1450" i="1" dirty="0"/>
              <a:t>Higher Education Administration for Social Justice and Equity </a:t>
            </a:r>
            <a:r>
              <a:rPr lang="en-US" sz="1450" dirty="0"/>
              <a:t>(pp. 111-131). Routledge.</a:t>
            </a:r>
          </a:p>
          <a:p>
            <a:r>
              <a:rPr lang="en-US" sz="1450" dirty="0"/>
              <a:t>White-Lewis, D. K. (2020). The facade of fit in faculty search processes. </a:t>
            </a:r>
            <a:r>
              <a:rPr lang="en-US" sz="1450" i="1" dirty="0"/>
              <a:t>The Journal of Higher Education, 91</a:t>
            </a:r>
            <a:r>
              <a:rPr lang="en-US" sz="1450" dirty="0"/>
              <a:t>(6), 833-857.</a:t>
            </a:r>
          </a:p>
          <a:p>
            <a:pPr marL="0" indent="0">
              <a:buNone/>
            </a:pPr>
            <a:endParaRPr lang="en-US" dirty="0"/>
          </a:p>
        </p:txBody>
      </p:sp>
    </p:spTree>
    <p:extLst>
      <p:ext uri="{BB962C8B-B14F-4D97-AF65-F5344CB8AC3E}">
        <p14:creationId xmlns:p14="http://schemas.microsoft.com/office/powerpoint/2010/main" val="2207012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04E0-8DE3-49EE-84A9-91FAE018742B}"/>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199F1D66-060C-4C48-AD25-CF4AE51F14BB}"/>
              </a:ext>
            </a:extLst>
          </p:cNvPr>
          <p:cNvSpPr>
            <a:spLocks noGrp="1"/>
          </p:cNvSpPr>
          <p:nvPr>
            <p:ph idx="1"/>
          </p:nvPr>
        </p:nvSpPr>
        <p:spPr/>
        <p:txBody>
          <a:bodyPr/>
          <a:lstStyle/>
          <a:p>
            <a:r>
              <a:rPr lang="en-US" dirty="0"/>
              <a:t>What are some challenges that you face ensuring equity with faculty searches?</a:t>
            </a:r>
          </a:p>
        </p:txBody>
      </p:sp>
    </p:spTree>
    <p:extLst>
      <p:ext uri="{BB962C8B-B14F-4D97-AF65-F5344CB8AC3E}">
        <p14:creationId xmlns:p14="http://schemas.microsoft.com/office/powerpoint/2010/main" val="751195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1929D-63F4-444D-BF96-1FD416D480DB}"/>
              </a:ext>
            </a:extLst>
          </p:cNvPr>
          <p:cNvSpPr>
            <a:spLocks noGrp="1"/>
          </p:cNvSpPr>
          <p:nvPr>
            <p:ph type="title"/>
          </p:nvPr>
        </p:nvSpPr>
        <p:spPr/>
        <p:txBody>
          <a:bodyPr/>
          <a:lstStyle/>
          <a:p>
            <a:r>
              <a:rPr lang="en-US" dirty="0"/>
              <a:t>Hiring Committee Challenges</a:t>
            </a:r>
          </a:p>
        </p:txBody>
      </p:sp>
      <p:sp>
        <p:nvSpPr>
          <p:cNvPr id="3" name="Content Placeholder 2">
            <a:extLst>
              <a:ext uri="{FF2B5EF4-FFF2-40B4-BE49-F238E27FC236}">
                <a16:creationId xmlns:a16="http://schemas.microsoft.com/office/drawing/2014/main" id="{40545BE0-6DA3-479A-9343-9D225EB719DA}"/>
              </a:ext>
            </a:extLst>
          </p:cNvPr>
          <p:cNvSpPr>
            <a:spLocks noGrp="1"/>
          </p:cNvSpPr>
          <p:nvPr>
            <p:ph idx="1"/>
          </p:nvPr>
        </p:nvSpPr>
        <p:spPr/>
        <p:txBody>
          <a:bodyPr/>
          <a:lstStyle/>
          <a:p>
            <a:r>
              <a:rPr lang="en-US" dirty="0"/>
              <a:t>Scholars and researchers have investigated the reaffirming of Whiteness and departmental status quos during faculty search processes (Fujii, 2010; </a:t>
            </a:r>
            <a:r>
              <a:rPr lang="en-US" dirty="0" err="1"/>
              <a:t>Sensoy</a:t>
            </a:r>
            <a:r>
              <a:rPr lang="en-US" dirty="0"/>
              <a:t> &amp; </a:t>
            </a:r>
            <a:r>
              <a:rPr lang="en-US" dirty="0" err="1"/>
              <a:t>DiAngelo</a:t>
            </a:r>
            <a:r>
              <a:rPr lang="en-US" dirty="0"/>
              <a:t>, 2017). </a:t>
            </a:r>
          </a:p>
          <a:p>
            <a:r>
              <a:rPr lang="en-US" dirty="0"/>
              <a:t>Current laws in several U.S. states related to diversity training and legal cases involving affirmative action in higher education have created additional challenges to equitable and inclusive hiring processes.</a:t>
            </a:r>
          </a:p>
        </p:txBody>
      </p:sp>
    </p:spTree>
    <p:extLst>
      <p:ext uri="{BB962C8B-B14F-4D97-AF65-F5344CB8AC3E}">
        <p14:creationId xmlns:p14="http://schemas.microsoft.com/office/powerpoint/2010/main" val="4160849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A5654-774C-46D0-8FF3-640497135FBB}"/>
              </a:ext>
            </a:extLst>
          </p:cNvPr>
          <p:cNvSpPr>
            <a:spLocks noGrp="1"/>
          </p:cNvSpPr>
          <p:nvPr>
            <p:ph type="title"/>
          </p:nvPr>
        </p:nvSpPr>
        <p:spPr/>
        <p:txBody>
          <a:bodyPr/>
          <a:lstStyle/>
          <a:p>
            <a:r>
              <a:rPr lang="en-US" dirty="0"/>
              <a:t>The Problem of “Good Fit”</a:t>
            </a:r>
          </a:p>
        </p:txBody>
      </p:sp>
      <p:sp>
        <p:nvSpPr>
          <p:cNvPr id="3" name="Content Placeholder 2">
            <a:extLst>
              <a:ext uri="{FF2B5EF4-FFF2-40B4-BE49-F238E27FC236}">
                <a16:creationId xmlns:a16="http://schemas.microsoft.com/office/drawing/2014/main" id="{837E446B-B611-46DF-A8B5-4C920E7397DE}"/>
              </a:ext>
            </a:extLst>
          </p:cNvPr>
          <p:cNvSpPr>
            <a:spLocks noGrp="1"/>
          </p:cNvSpPr>
          <p:nvPr>
            <p:ph idx="1"/>
          </p:nvPr>
        </p:nvSpPr>
        <p:spPr/>
        <p:txBody>
          <a:bodyPr/>
          <a:lstStyle/>
          <a:p>
            <a:r>
              <a:rPr lang="en-US" dirty="0"/>
              <a:t>What does it mean to find a “good fit”?</a:t>
            </a:r>
          </a:p>
          <a:p>
            <a:r>
              <a:rPr lang="en-US" dirty="0"/>
              <a:t>What issues do you see with this criterion?</a:t>
            </a:r>
          </a:p>
        </p:txBody>
      </p:sp>
    </p:spTree>
    <p:extLst>
      <p:ext uri="{BB962C8B-B14F-4D97-AF65-F5344CB8AC3E}">
        <p14:creationId xmlns:p14="http://schemas.microsoft.com/office/powerpoint/2010/main" val="433213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34B3C-2424-4081-96B3-98D562E52385}"/>
              </a:ext>
            </a:extLst>
          </p:cNvPr>
          <p:cNvSpPr>
            <a:spLocks noGrp="1"/>
          </p:cNvSpPr>
          <p:nvPr>
            <p:ph type="title"/>
          </p:nvPr>
        </p:nvSpPr>
        <p:spPr/>
        <p:txBody>
          <a:bodyPr/>
          <a:lstStyle/>
          <a:p>
            <a:r>
              <a:rPr lang="en-US" dirty="0"/>
              <a:t>The Problem of “Good Fit”</a:t>
            </a:r>
          </a:p>
        </p:txBody>
      </p:sp>
      <p:sp>
        <p:nvSpPr>
          <p:cNvPr id="3" name="Content Placeholder 2">
            <a:extLst>
              <a:ext uri="{FF2B5EF4-FFF2-40B4-BE49-F238E27FC236}">
                <a16:creationId xmlns:a16="http://schemas.microsoft.com/office/drawing/2014/main" id="{0757E22E-B2BC-4D6C-8B8D-1A69564A6B1E}"/>
              </a:ext>
            </a:extLst>
          </p:cNvPr>
          <p:cNvSpPr>
            <a:spLocks noGrp="1"/>
          </p:cNvSpPr>
          <p:nvPr>
            <p:ph idx="1"/>
          </p:nvPr>
        </p:nvSpPr>
        <p:spPr>
          <a:xfrm>
            <a:off x="609600" y="1311965"/>
            <a:ext cx="10972800" cy="4814199"/>
          </a:xfrm>
        </p:spPr>
        <p:txBody>
          <a:bodyPr/>
          <a:lstStyle/>
          <a:p>
            <a:r>
              <a:rPr lang="en-US" dirty="0"/>
              <a:t>What this often means for faculty from marginalized groups (King, 2022; </a:t>
            </a:r>
            <a:r>
              <a:rPr lang="en-US" dirty="0" err="1"/>
              <a:t>Liera</a:t>
            </a:r>
            <a:r>
              <a:rPr lang="en-US" dirty="0"/>
              <a:t> &amp; Ching) </a:t>
            </a:r>
          </a:p>
          <a:p>
            <a:r>
              <a:rPr lang="en-US" dirty="0"/>
              <a:t>Implicit biases often hinders access to selection processes for applicants of color and from other Historically Excluded Groups (Fujii, 2010; </a:t>
            </a:r>
            <a:r>
              <a:rPr lang="en-US" dirty="0" err="1"/>
              <a:t>Sensoy</a:t>
            </a:r>
            <a:r>
              <a:rPr lang="en-US" dirty="0"/>
              <a:t> &amp; </a:t>
            </a:r>
            <a:r>
              <a:rPr lang="en-US" dirty="0" err="1"/>
              <a:t>DiAngelo</a:t>
            </a:r>
            <a:r>
              <a:rPr lang="en-US" dirty="0"/>
              <a:t>, 2017).</a:t>
            </a:r>
          </a:p>
          <a:p>
            <a:r>
              <a:rPr lang="en-US" dirty="0"/>
              <a:t>Departments tend replicate themselves rather than seek those whom they would deem “outsiders” (Becher &amp; </a:t>
            </a:r>
            <a:r>
              <a:rPr lang="en-US" dirty="0" err="1"/>
              <a:t>Trowler</a:t>
            </a:r>
            <a:r>
              <a:rPr lang="en-US" dirty="0"/>
              <a:t>, 2001; Buller, 2013). </a:t>
            </a:r>
          </a:p>
        </p:txBody>
      </p:sp>
    </p:spTree>
    <p:extLst>
      <p:ext uri="{BB962C8B-B14F-4D97-AF65-F5344CB8AC3E}">
        <p14:creationId xmlns:p14="http://schemas.microsoft.com/office/powerpoint/2010/main" val="280839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1E8E7-DCF5-4325-8981-4D11CE63B0E5}"/>
              </a:ext>
            </a:extLst>
          </p:cNvPr>
          <p:cNvSpPr>
            <a:spLocks noGrp="1"/>
          </p:cNvSpPr>
          <p:nvPr>
            <p:ph type="title"/>
          </p:nvPr>
        </p:nvSpPr>
        <p:spPr/>
        <p:txBody>
          <a:bodyPr/>
          <a:lstStyle/>
          <a:p>
            <a:r>
              <a:rPr lang="en-US" dirty="0"/>
              <a:t>The Problem of “Good Fit”</a:t>
            </a:r>
          </a:p>
        </p:txBody>
      </p:sp>
      <p:sp>
        <p:nvSpPr>
          <p:cNvPr id="3" name="Content Placeholder 2">
            <a:extLst>
              <a:ext uri="{FF2B5EF4-FFF2-40B4-BE49-F238E27FC236}">
                <a16:creationId xmlns:a16="http://schemas.microsoft.com/office/drawing/2014/main" id="{6BBDF0F4-68AC-4AEA-A0B8-805FEA403166}"/>
              </a:ext>
            </a:extLst>
          </p:cNvPr>
          <p:cNvSpPr>
            <a:spLocks noGrp="1"/>
          </p:cNvSpPr>
          <p:nvPr>
            <p:ph idx="1"/>
          </p:nvPr>
        </p:nvSpPr>
        <p:spPr>
          <a:xfrm>
            <a:off x="609600" y="1417639"/>
            <a:ext cx="10972800" cy="4708526"/>
          </a:xfrm>
        </p:spPr>
        <p:txBody>
          <a:bodyPr/>
          <a:lstStyle/>
          <a:p>
            <a:r>
              <a:rPr lang="en-US" dirty="0"/>
              <a:t>White-Lewis (2020) found that “fit” was of less importance than search committee members’ idiosyncratic preferences. </a:t>
            </a:r>
          </a:p>
          <a:p>
            <a:r>
              <a:rPr lang="en-US" dirty="0"/>
              <a:t>Idiosyncratic preferences can represent a lack of consistency in evaluating a candidate’s qualifications and potentials.</a:t>
            </a:r>
          </a:p>
          <a:p>
            <a:r>
              <a:rPr lang="en-US" dirty="0"/>
              <a:t>Committee members are challenged to define the meaning of “good fit” and the ways this relates to the qualifications for the position (Fujii, 2010; King, 2022).</a:t>
            </a:r>
          </a:p>
        </p:txBody>
      </p:sp>
    </p:spTree>
    <p:extLst>
      <p:ext uri="{BB962C8B-B14F-4D97-AF65-F5344CB8AC3E}">
        <p14:creationId xmlns:p14="http://schemas.microsoft.com/office/powerpoint/2010/main" val="1363793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941CE-DEC5-41FF-8E4D-D36CC418F190}"/>
              </a:ext>
            </a:extLst>
          </p:cNvPr>
          <p:cNvSpPr>
            <a:spLocks noGrp="1"/>
          </p:cNvSpPr>
          <p:nvPr>
            <p:ph type="title"/>
          </p:nvPr>
        </p:nvSpPr>
        <p:spPr>
          <a:xfrm>
            <a:off x="609600" y="274638"/>
            <a:ext cx="10972800" cy="1032954"/>
          </a:xfrm>
        </p:spPr>
        <p:txBody>
          <a:bodyPr/>
          <a:lstStyle/>
          <a:p>
            <a:r>
              <a:rPr lang="en-US" dirty="0"/>
              <a:t>Color- and Gender-Blindness in Faculty Search Committees</a:t>
            </a:r>
          </a:p>
        </p:txBody>
      </p:sp>
      <p:sp>
        <p:nvSpPr>
          <p:cNvPr id="3" name="Content Placeholder 2">
            <a:extLst>
              <a:ext uri="{FF2B5EF4-FFF2-40B4-BE49-F238E27FC236}">
                <a16:creationId xmlns:a16="http://schemas.microsoft.com/office/drawing/2014/main" id="{703792EE-E970-4711-AC87-3DD377EDD323}"/>
              </a:ext>
            </a:extLst>
          </p:cNvPr>
          <p:cNvSpPr>
            <a:spLocks noGrp="1"/>
          </p:cNvSpPr>
          <p:nvPr>
            <p:ph idx="1"/>
          </p:nvPr>
        </p:nvSpPr>
        <p:spPr>
          <a:xfrm>
            <a:off x="609600" y="1435609"/>
            <a:ext cx="10972800" cy="4690556"/>
          </a:xfrm>
        </p:spPr>
        <p:txBody>
          <a:bodyPr/>
          <a:lstStyle/>
          <a:p>
            <a:r>
              <a:rPr lang="en-US" dirty="0"/>
              <a:t>Blindness occurs because committee members may not have reflected upon their own biases or have an awareness of biases (e.g. faculty members may see themselves as enlightened and rarely question these self-perceptions) </a:t>
            </a:r>
          </a:p>
          <a:p>
            <a:pPr lvl="1"/>
            <a:r>
              <a:rPr lang="en-US" dirty="0"/>
              <a:t>Examples: Committee members question how an applicant who is a mother with young children would thrive at a research university, or they discourage applicants of color at a Predominantly White Institutions because of their fear that, if hired, the applicant would feel isolated and may not remain</a:t>
            </a:r>
          </a:p>
        </p:txBody>
      </p:sp>
    </p:spTree>
    <p:extLst>
      <p:ext uri="{BB962C8B-B14F-4D97-AF65-F5344CB8AC3E}">
        <p14:creationId xmlns:p14="http://schemas.microsoft.com/office/powerpoint/2010/main" val="3059238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1D6FB-F9A0-4B9A-947E-23ECD2E2C8A4}"/>
              </a:ext>
            </a:extLst>
          </p:cNvPr>
          <p:cNvSpPr>
            <a:spLocks noGrp="1"/>
          </p:cNvSpPr>
          <p:nvPr>
            <p:ph type="title"/>
          </p:nvPr>
        </p:nvSpPr>
        <p:spPr/>
        <p:txBody>
          <a:bodyPr/>
          <a:lstStyle/>
          <a:p>
            <a:r>
              <a:rPr lang="en-US" dirty="0"/>
              <a:t>Applicant Pool</a:t>
            </a:r>
          </a:p>
        </p:txBody>
      </p:sp>
      <p:sp>
        <p:nvSpPr>
          <p:cNvPr id="3" name="Content Placeholder 2">
            <a:extLst>
              <a:ext uri="{FF2B5EF4-FFF2-40B4-BE49-F238E27FC236}">
                <a16:creationId xmlns:a16="http://schemas.microsoft.com/office/drawing/2014/main" id="{6267B19F-DFF2-4EA6-B768-CF9849E706EE}"/>
              </a:ext>
            </a:extLst>
          </p:cNvPr>
          <p:cNvSpPr>
            <a:spLocks noGrp="1"/>
          </p:cNvSpPr>
          <p:nvPr>
            <p:ph idx="1"/>
          </p:nvPr>
        </p:nvSpPr>
        <p:spPr/>
        <p:txBody>
          <a:bodyPr/>
          <a:lstStyle/>
          <a:p>
            <a:r>
              <a:rPr lang="en-US" dirty="0"/>
              <a:t>Why might applicant pools not be diverse?</a:t>
            </a:r>
          </a:p>
        </p:txBody>
      </p:sp>
    </p:spTree>
    <p:extLst>
      <p:ext uri="{BB962C8B-B14F-4D97-AF65-F5344CB8AC3E}">
        <p14:creationId xmlns:p14="http://schemas.microsoft.com/office/powerpoint/2010/main" val="43416643"/>
      </p:ext>
    </p:extLst>
  </p:cSld>
  <p:clrMapOvr>
    <a:masterClrMapping/>
  </p:clrMapOvr>
</p:sld>
</file>

<file path=ppt/theme/theme1.xml><?xml version="1.0" encoding="utf-8"?>
<a:theme xmlns:a="http://schemas.openxmlformats.org/drawingml/2006/main" name="Them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me2" id="{6E509D8B-96DD-4C3A-92CC-CAB263C5EDB8}" vid="{DC761AEF-D3EB-42AD-B6E1-3E5469689DC3}"/>
    </a:ext>
  </a:extLst>
</a:theme>
</file>

<file path=docProps/app.xml><?xml version="1.0" encoding="utf-8"?>
<Properties xmlns="http://schemas.openxmlformats.org/officeDocument/2006/extended-properties" xmlns:vt="http://schemas.openxmlformats.org/officeDocument/2006/docPropsVTypes">
  <Template>Theme2</Template>
  <TotalTime>4374</TotalTime>
  <Words>1776</Words>
  <Application>Microsoft Office PowerPoint</Application>
  <PresentationFormat>Widescreen</PresentationFormat>
  <Paragraphs>120</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Theme2</vt:lpstr>
      <vt:lpstr>PowerPoint Presentation</vt:lpstr>
      <vt:lpstr>Hiring Committees and Department Chairs</vt:lpstr>
      <vt:lpstr>Challenges</vt:lpstr>
      <vt:lpstr>Hiring Committee Challenges</vt:lpstr>
      <vt:lpstr>The Problem of “Good Fit”</vt:lpstr>
      <vt:lpstr>The Problem of “Good Fit”</vt:lpstr>
      <vt:lpstr>The Problem of “Good Fit”</vt:lpstr>
      <vt:lpstr>Color- and Gender-Blindness in Faculty Search Committees</vt:lpstr>
      <vt:lpstr>Applicant Pool</vt:lpstr>
      <vt:lpstr>Blaming the Applicant Pool for Lack of Faculty Diversity</vt:lpstr>
      <vt:lpstr>Strategies for Diversifying Applicant Pools</vt:lpstr>
      <vt:lpstr>Defining “Qualified”</vt:lpstr>
      <vt:lpstr>Define “Qualified”</vt:lpstr>
      <vt:lpstr>Position Descriptions</vt:lpstr>
      <vt:lpstr>Search Committee Composition</vt:lpstr>
      <vt:lpstr>Funding Considerations</vt:lpstr>
      <vt:lpstr>Post-Doctoral Positions</vt:lpstr>
      <vt:lpstr>Commitment from Senior Leadership</vt:lpstr>
      <vt:lpstr>Commitment from Senior Leadership</vt:lpstr>
      <vt:lpstr>Commitment from Senior Leadership</vt:lpstr>
      <vt:lpstr>Case Scenario 1</vt:lpstr>
      <vt:lpstr>Case Scenario 2</vt:lpstr>
      <vt:lpstr>Case Scenario 3</vt:lpstr>
      <vt:lpstr>Your College and University Policies and Practices</vt:lpstr>
      <vt:lpstr>Conclusions and Key Take-aways</vt:lpstr>
      <vt:lpstr>References</vt:lpstr>
    </vt:vector>
  </TitlesOfParts>
  <Company>ETSU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Channing, Jill Ann</dc:creator>
  <cp:lastModifiedBy>Jill</cp:lastModifiedBy>
  <cp:revision>37</cp:revision>
  <dcterms:created xsi:type="dcterms:W3CDTF">2020-10-22T17:25:24Z</dcterms:created>
  <dcterms:modified xsi:type="dcterms:W3CDTF">2023-02-09T17:07:48Z</dcterms:modified>
</cp:coreProperties>
</file>