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3" r:id="rId1"/>
  </p:sldMasterIdLst>
  <p:notesMasterIdLst>
    <p:notesMasterId r:id="rId33"/>
  </p:notesMasterIdLst>
  <p:sldIdLst>
    <p:sldId id="256" r:id="rId2"/>
    <p:sldId id="288" r:id="rId3"/>
    <p:sldId id="257" r:id="rId4"/>
    <p:sldId id="258" r:id="rId5"/>
    <p:sldId id="282" r:id="rId6"/>
    <p:sldId id="259" r:id="rId7"/>
    <p:sldId id="260" r:id="rId8"/>
    <p:sldId id="261" r:id="rId9"/>
    <p:sldId id="263" r:id="rId10"/>
    <p:sldId id="281" r:id="rId11"/>
    <p:sldId id="283" r:id="rId12"/>
    <p:sldId id="284" r:id="rId13"/>
    <p:sldId id="285" r:id="rId14"/>
    <p:sldId id="286" r:id="rId15"/>
    <p:sldId id="264" r:id="rId16"/>
    <p:sldId id="265" r:id="rId17"/>
    <p:sldId id="266" r:id="rId18"/>
    <p:sldId id="267" r:id="rId19"/>
    <p:sldId id="268" r:id="rId20"/>
    <p:sldId id="287" r:id="rId21"/>
    <p:sldId id="272" r:id="rId22"/>
    <p:sldId id="273" r:id="rId23"/>
    <p:sldId id="269" r:id="rId24"/>
    <p:sldId id="270" r:id="rId25"/>
    <p:sldId id="271" r:id="rId26"/>
    <p:sldId id="289" r:id="rId27"/>
    <p:sldId id="290" r:id="rId28"/>
    <p:sldId id="291" r:id="rId29"/>
    <p:sldId id="275" r:id="rId30"/>
    <p:sldId id="274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1"/>
    <p:restoredTop sz="66599"/>
  </p:normalViewPr>
  <p:slideViewPr>
    <p:cSldViewPr snapToGrid="0">
      <p:cViewPr varScale="1">
        <p:scale>
          <a:sx n="79" d="100"/>
          <a:sy n="79" d="100"/>
        </p:scale>
        <p:origin x="1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CDCA1-152E-DD41-9DAA-EDCEB2A0DC4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CE0BF-5F60-C342-BBD8-F0AE94C0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1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0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7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4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8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4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8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6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6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4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0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u="none" dirty="0"/>
          </a:p>
          <a:p>
            <a:endParaRPr lang="en-US" b="0" u="none" dirty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3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+mj-lt"/>
              <a:buNone/>
            </a:pPr>
            <a:endParaRPr lang="en-US" b="0" i="0" dirty="0">
              <a:solidFill>
                <a:srgbClr val="1D3926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dirty="0">
              <a:effectLst/>
              <a:latin typeface="proxima-nova"/>
            </a:endParaRPr>
          </a:p>
          <a:p>
            <a:endParaRPr lang="en-US" sz="1100" b="0" i="0" dirty="0">
              <a:effectLst/>
              <a:latin typeface="proxima-nova"/>
            </a:endParaRPr>
          </a:p>
          <a:p>
            <a:r>
              <a:rPr lang="en-US" sz="1100" b="0" i="0" dirty="0">
                <a:effectLst/>
                <a:latin typeface="proxima-nova"/>
              </a:rPr>
              <a:t>			</a:t>
            </a:r>
            <a:endParaRPr lang="en-US" sz="1100" dirty="0"/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+mj-lt"/>
              <a:buNone/>
            </a:pPr>
            <a:endParaRPr lang="en-US" b="0" i="0" dirty="0">
              <a:solidFill>
                <a:srgbClr val="1D3926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CE0BF-5F60-C342-BBD8-F0AE94C01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6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5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562F06-0505-D54A-A7DB-01C3EE5F073A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12F3-5953-AD4D-88C6-9A3772576D83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4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business/talent/blog/talent-strategy/ways-to-reduce-interviewer-bia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up.org/issues/diversity-affirmative-action/diversify-facult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diversity/sites/case.edu.diversity/files/2018-04/DiversityRecruitmentWebsite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reed.com/attracting-diverse-applicants/?utm_source=VCook+THS&amp;utm_medium=VCook+THS&amp;utm_id=VCook+TH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wpi.harvard.edu/files/faculty-diversity/files/best_practices_for_conducting_faculty_searches_v2.0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mit.edu/cortiz/www/Diversity/FacultySearch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.hr.ufl.edu/podcast/identifying-and-avoiding-interview-bias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few.berkeley.edu/sites/default/files/searching_for_a_diverse_faculty-_data-driven_recommendation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umich.edu/wp-content/uploads/2022/10/ADVANCE-handbook-for-faculty-searches-and-hiring-fall2022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-s3-cdn.s3.us-west-2.amazonaws.com/wp-content/uploads/sites/48/2022/09/20145222/Best-Practices-Handbook-rev-2021_Final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employers/small-business/what-shouldnt-i-ask-when-hir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seli.wisc.edu/wp-content/uploads/sites/662/2018/10/BiasBrochure_3rdE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diversity/sites/case.edu.diversity/files/2018-04/DiversityRecruitmentWebsit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88DD-F64E-B187-543E-D7113BF46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Needle in a Haystack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5F0C6-215A-BE44-60EF-3C9BA9D57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Searching for your new faculty colleague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E61D3-E482-8CE9-FE7D-FA436829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19" y="407514"/>
            <a:ext cx="3644324" cy="20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9C9-6EE0-AB2C-1801-F8BED427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the virtual interview-evaluation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2751-7DD1-6EE8-372E-2647BA49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Script of Questions for Each Candidate to Answer.</a:t>
            </a:r>
          </a:p>
          <a:p>
            <a:r>
              <a:rPr lang="en-US" dirty="0"/>
              <a:t>Organize Questions for the Virtual Interview AND the Campus Interview. </a:t>
            </a:r>
          </a:p>
          <a:p>
            <a:r>
              <a:rPr lang="en-US" dirty="0"/>
              <a:t>Avoid Questions Relating to the Following Personal Characteristics:</a:t>
            </a:r>
          </a:p>
          <a:p>
            <a:pPr lvl="1"/>
            <a:r>
              <a:rPr lang="en-US" dirty="0"/>
              <a:t>Race, Color, Religion, Sex, National Origin, Age, Disability</a:t>
            </a:r>
          </a:p>
          <a:p>
            <a:r>
              <a:rPr lang="en-US" dirty="0"/>
              <a:t>Behavioral-Based Questions:</a:t>
            </a:r>
          </a:p>
          <a:p>
            <a:pPr lvl="1"/>
            <a:r>
              <a:rPr lang="en-US" dirty="0"/>
              <a:t>“Tell us about a time when…” | “Give an example of when you…”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145F4-8330-1363-F674-4E88BBEA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2" y="4259590"/>
            <a:ext cx="1790354" cy="17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9C9-6EE0-AB2C-1801-F8BED427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the </a:t>
            </a:r>
            <a:r>
              <a:rPr lang="en-US"/>
              <a:t>virtual interview-questions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2751-7DD1-6EE8-372E-2647BA49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1771739"/>
          </a:xfrm>
        </p:spPr>
        <p:txBody>
          <a:bodyPr>
            <a:normAutofit/>
          </a:bodyPr>
          <a:lstStyle/>
          <a:p>
            <a:r>
              <a:rPr lang="en-US" dirty="0"/>
              <a:t>Interview Questions That Have Worked for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0CDB0-8DF4-E1DA-14F2-5EDDE55C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89" y="3429000"/>
            <a:ext cx="628442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9C9-6EE0-AB2C-1801-F8BED427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the </a:t>
            </a:r>
            <a:r>
              <a:rPr lang="en-US"/>
              <a:t>virtual interview-questions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2751-7DD1-6EE8-372E-2647BA49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Interview-</a:t>
            </a:r>
          </a:p>
          <a:p>
            <a:pPr lvl="1"/>
            <a:r>
              <a:rPr lang="en-US" dirty="0"/>
              <a:t>Tell Us About Yourself.</a:t>
            </a:r>
          </a:p>
          <a:p>
            <a:pPr lvl="1"/>
            <a:r>
              <a:rPr lang="en-US" dirty="0"/>
              <a:t>Why Are You Interested In This Position At This Institution?</a:t>
            </a:r>
          </a:p>
          <a:p>
            <a:pPr lvl="1"/>
            <a:r>
              <a:rPr lang="en-US" dirty="0"/>
              <a:t>Describe What a Typical Course You are Teaching Looks Like?  What is Your Teaching Style?</a:t>
            </a:r>
          </a:p>
          <a:p>
            <a:pPr lvl="1"/>
            <a:r>
              <a:rPr lang="en-US" dirty="0"/>
              <a:t>What Courses in Our Curriculum are You Interested In Teaching? Have Experience Teaching? Have the Expertise to Teach?</a:t>
            </a:r>
          </a:p>
          <a:p>
            <a:pPr lvl="1"/>
            <a:r>
              <a:rPr lang="en-US" dirty="0"/>
              <a:t>How Would Your Colleagues Describe You?  Your Students?</a:t>
            </a:r>
          </a:p>
          <a:p>
            <a:pPr lvl="1"/>
            <a:r>
              <a:rPr lang="en-US" dirty="0"/>
              <a:t>Tell us about a recent conflict with a student or colleague and how you resolved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895BD-F382-2F69-FC5E-704C90C6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74" y="440545"/>
            <a:ext cx="2728850" cy="15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9C9-6EE0-AB2C-1801-F8BED427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the campus interview-questions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2751-7DD1-6EE8-372E-2647BA49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Campus Interview-</a:t>
            </a:r>
          </a:p>
          <a:p>
            <a:pPr lvl="1"/>
            <a:r>
              <a:rPr lang="en-US" dirty="0"/>
              <a:t>What are your professional goals for the next five years?</a:t>
            </a:r>
          </a:p>
          <a:p>
            <a:pPr lvl="1"/>
            <a:r>
              <a:rPr lang="en-US" dirty="0"/>
              <a:t>If you were to be offered and accept this position, what would you need from us to succeed?</a:t>
            </a:r>
          </a:p>
          <a:p>
            <a:pPr lvl="1"/>
            <a:r>
              <a:rPr lang="en-US" dirty="0"/>
              <a:t>Tell us about a time you contributed to student success and your role in facilitating that success.</a:t>
            </a:r>
          </a:p>
          <a:p>
            <a:pPr lvl="1"/>
            <a:r>
              <a:rPr lang="en-US" dirty="0"/>
              <a:t>How do you decide what to teach in your courses?</a:t>
            </a:r>
          </a:p>
          <a:p>
            <a:pPr lvl="1"/>
            <a:r>
              <a:rPr lang="en-US" dirty="0"/>
              <a:t>Explain the role of assessment in your courses and how you evaluate student learning.</a:t>
            </a:r>
          </a:p>
          <a:p>
            <a:pPr lvl="1"/>
            <a:r>
              <a:rPr lang="en-US" dirty="0"/>
              <a:t>How do you go about earning the trust and respect of your students?  Your colleagues?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D108F-50B5-5A23-A181-A3C158D5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2" y="2789241"/>
            <a:ext cx="2523578" cy="25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913-71C1-2EFC-1EEF-DD3A29F1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EVALUATE-</a:t>
            </a:r>
            <a:br>
              <a:rPr lang="en-US" dirty="0"/>
            </a:br>
            <a:r>
              <a:rPr lang="en-US" dirty="0"/>
              <a:t>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1FE20-ABA5-457F-558E-315CD924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Eliminate Bias In the Evaluation Stage</a:t>
            </a:r>
          </a:p>
          <a:p>
            <a:pPr lvl="1"/>
            <a:r>
              <a:rPr lang="en-US" dirty="0"/>
              <a:t>Redact Names From Vita</a:t>
            </a:r>
          </a:p>
          <a:p>
            <a:pPr lvl="1"/>
            <a:r>
              <a:rPr lang="en-US" dirty="0"/>
              <a:t>Redact Information About Institutions Attended</a:t>
            </a:r>
          </a:p>
          <a:p>
            <a:pPr lvl="1"/>
            <a:r>
              <a:rPr lang="en-US" dirty="0"/>
              <a:t>Phone Interviews instead of Video Conference</a:t>
            </a:r>
          </a:p>
          <a:p>
            <a:pPr lvl="1"/>
            <a:r>
              <a:rPr lang="en-US" dirty="0"/>
              <a:t>All Applications Should Be Reviewed By Each Committee Member</a:t>
            </a:r>
          </a:p>
          <a:p>
            <a:pPr lvl="1"/>
            <a:endParaRPr lang="en-US" dirty="0"/>
          </a:p>
        </p:txBody>
      </p:sp>
      <p:pic>
        <p:nvPicPr>
          <p:cNvPr id="1028" name="Picture 4" descr="5 Reasons your Model is Making Unfair Predictions | by Conor O'Sullivan |  Towards Data Science">
            <a:extLst>
              <a:ext uri="{FF2B5EF4-FFF2-40B4-BE49-F238E27FC236}">
                <a16:creationId xmlns:a16="http://schemas.microsoft.com/office/drawing/2014/main" id="{A97A85A9-3F57-6D07-7E60-E24CEA64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1" y="536685"/>
            <a:ext cx="3061046" cy="16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913-71C1-2EFC-1EEF-DD3A29F1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EVALUATE-</a:t>
            </a:r>
            <a:br>
              <a:rPr lang="en-US" dirty="0"/>
            </a:br>
            <a:r>
              <a:rPr lang="en-US" dirty="0"/>
              <a:t>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1FE20-ABA5-457F-558E-315CD924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Academic Affairs and Human Resources Procedures.</a:t>
            </a:r>
          </a:p>
          <a:p>
            <a:r>
              <a:rPr lang="en-US" dirty="0"/>
              <a:t>Establish How Candidates for the Virtual Interview Will Be Selected.</a:t>
            </a:r>
          </a:p>
          <a:p>
            <a:endParaRPr lang="en-US" dirty="0"/>
          </a:p>
        </p:txBody>
      </p:sp>
      <p:pic>
        <p:nvPicPr>
          <p:cNvPr id="7170" name="Picture 2" descr="What Is Human Resource Management? | Maryville Online">
            <a:extLst>
              <a:ext uri="{FF2B5EF4-FFF2-40B4-BE49-F238E27FC236}">
                <a16:creationId xmlns:a16="http://schemas.microsoft.com/office/drawing/2014/main" id="{698BA939-39FA-9E7B-B477-4D71224A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23" y="4544984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5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72DB-372B-5D63-F822-8AAB8FC9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EVALUATE-</a:t>
            </a:r>
            <a:br>
              <a:rPr lang="en-US" dirty="0"/>
            </a:br>
            <a:r>
              <a:rPr lang="en-US" dirty="0"/>
              <a:t>Virtual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7C28-776C-86AE-66B0-21FF288A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2575197"/>
            <a:ext cx="7796540" cy="3997828"/>
          </a:xfrm>
        </p:spPr>
        <p:txBody>
          <a:bodyPr/>
          <a:lstStyle/>
          <a:p>
            <a:r>
              <a:rPr lang="en-US" dirty="0"/>
              <a:t>Phone or Video Conference?</a:t>
            </a:r>
          </a:p>
          <a:p>
            <a:r>
              <a:rPr lang="en-US" dirty="0"/>
              <a:t>Length of Interview?</a:t>
            </a:r>
          </a:p>
          <a:p>
            <a:r>
              <a:rPr lang="en-US" dirty="0"/>
              <a:t>One or More Sessions?</a:t>
            </a:r>
          </a:p>
          <a:p>
            <a:r>
              <a:rPr lang="en-US" dirty="0"/>
              <a:t>How Many Candidates Will Get a Virtual Interview?</a:t>
            </a:r>
          </a:p>
          <a:p>
            <a:endParaRPr lang="en-US" dirty="0"/>
          </a:p>
        </p:txBody>
      </p:sp>
      <p:pic>
        <p:nvPicPr>
          <p:cNvPr id="6146" name="Picture 2" descr="Red Phone Stock Photo - Download Image Now - Telephone, Old, The Past -  iStock">
            <a:extLst>
              <a:ext uri="{FF2B5EF4-FFF2-40B4-BE49-F238E27FC236}">
                <a16:creationId xmlns:a16="http://schemas.microsoft.com/office/drawing/2014/main" id="{AD98C6B7-4DF5-35A4-6D56-12055921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1" y="555825"/>
            <a:ext cx="2799195" cy="18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o play background music on Zoom without screen sharing | Zapier">
            <a:extLst>
              <a:ext uri="{FF2B5EF4-FFF2-40B4-BE49-F238E27FC236}">
                <a16:creationId xmlns:a16="http://schemas.microsoft.com/office/drawing/2014/main" id="{883037C6-AD14-8864-F16D-A707046A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1" y="2713231"/>
            <a:ext cx="2863076" cy="14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0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2ED2-E9ED-06D8-38D8-027585C9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EVALUATE-</a:t>
            </a:r>
            <a:br>
              <a:rPr lang="en-US" dirty="0"/>
            </a:br>
            <a:r>
              <a:rPr lang="en-US" dirty="0"/>
              <a:t>Virtual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610F-228B-C516-DB0B-C67E57466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questions will you ask?</a:t>
            </a:r>
          </a:p>
          <a:p>
            <a:pPr lvl="1"/>
            <a:r>
              <a:rPr lang="en-US" dirty="0"/>
              <a:t>The same Committee Member Asks the Same Question in the Same Order.</a:t>
            </a:r>
          </a:p>
          <a:p>
            <a:pPr lvl="1"/>
            <a:r>
              <a:rPr lang="en-US" dirty="0"/>
              <a:t>Teaching Experience/Interests.</a:t>
            </a:r>
          </a:p>
          <a:p>
            <a:pPr lvl="1"/>
            <a:r>
              <a:rPr lang="en-US" dirty="0"/>
              <a:t>Research Experience and Publication Record.</a:t>
            </a:r>
          </a:p>
          <a:p>
            <a:pPr lvl="1"/>
            <a:r>
              <a:rPr lang="en-US" dirty="0"/>
              <a:t>Experience Working With Diverse Populations.</a:t>
            </a:r>
          </a:p>
          <a:p>
            <a:r>
              <a:rPr lang="en-US" dirty="0"/>
              <a:t>How will you determine who to invite to campus?</a:t>
            </a:r>
          </a:p>
        </p:txBody>
      </p:sp>
      <p:pic>
        <p:nvPicPr>
          <p:cNvPr id="5122" name="Picture 2" descr="Don't Forget the Big 4 Questions to Ask During Any Mega-Acquisition">
            <a:extLst>
              <a:ext uri="{FF2B5EF4-FFF2-40B4-BE49-F238E27FC236}">
                <a16:creationId xmlns:a16="http://schemas.microsoft.com/office/drawing/2014/main" id="{2AA47DC9-1BBB-BB93-7E48-56C7A275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57" y="3849022"/>
            <a:ext cx="2095181" cy="16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599C-3E0B-96C9-3DF2-97D37C56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HIRE-</a:t>
            </a:r>
            <a:br>
              <a:rPr lang="en-US" dirty="0"/>
            </a:br>
            <a:r>
              <a:rPr lang="en-US" dirty="0"/>
              <a:t>Campus Visit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9241-6540-62EA-6F38-2D782C2C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441" y="2052116"/>
            <a:ext cx="7796540" cy="3997828"/>
          </a:xfrm>
        </p:spPr>
        <p:txBody>
          <a:bodyPr/>
          <a:lstStyle/>
          <a:p>
            <a:r>
              <a:rPr lang="en-US" dirty="0"/>
              <a:t>View Campus Visit as an Introduction of a New Faculty Member to Your Academic Community.</a:t>
            </a:r>
          </a:p>
          <a:p>
            <a:r>
              <a:rPr lang="en-US" dirty="0"/>
              <a:t>Candidates are also Evaluating You.</a:t>
            </a:r>
          </a:p>
          <a:p>
            <a:r>
              <a:rPr lang="en-US" dirty="0"/>
              <a:t>Determine What You Want the Candidate to Do.</a:t>
            </a:r>
          </a:p>
          <a:p>
            <a:pPr lvl="1"/>
            <a:r>
              <a:rPr lang="en-US" dirty="0"/>
              <a:t>Meet with Dean and VP</a:t>
            </a:r>
          </a:p>
          <a:p>
            <a:pPr lvl="1"/>
            <a:r>
              <a:rPr lang="en-US" dirty="0"/>
              <a:t>Research and Teaching Presentations</a:t>
            </a:r>
          </a:p>
          <a:p>
            <a:pPr lvl="1"/>
            <a:r>
              <a:rPr lang="en-US" dirty="0"/>
              <a:t>Meet Faculty and Students</a:t>
            </a:r>
          </a:p>
          <a:p>
            <a:r>
              <a:rPr lang="en-US" dirty="0"/>
              <a:t>Take Candidate Travel Schedule into Account</a:t>
            </a:r>
          </a:p>
        </p:txBody>
      </p:sp>
      <p:pic>
        <p:nvPicPr>
          <p:cNvPr id="4098" name="Picture 2" descr="How to Make a Schedule (with Pictures) - wikiHow">
            <a:extLst>
              <a:ext uri="{FF2B5EF4-FFF2-40B4-BE49-F238E27FC236}">
                <a16:creationId xmlns:a16="http://schemas.microsoft.com/office/drawing/2014/main" id="{3D807F58-2802-13D0-AE04-154DE279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19" y="404011"/>
            <a:ext cx="1977577" cy="14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0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CA4A-8218-238C-244A-7344118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HIRE-</a:t>
            </a:r>
            <a:br>
              <a:rPr lang="en-US" dirty="0"/>
            </a:br>
            <a:r>
              <a:rPr lang="en-US" dirty="0"/>
              <a:t>Campus Visit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702E-0AB9-3605-D79A-73DE554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the Date.  Have Alternate Dates Available.</a:t>
            </a:r>
          </a:p>
          <a:p>
            <a:r>
              <a:rPr lang="en-US" dirty="0"/>
              <a:t>Discuss Travel</a:t>
            </a:r>
          </a:p>
          <a:p>
            <a:pPr lvl="1"/>
            <a:r>
              <a:rPr lang="en-US" dirty="0"/>
              <a:t>Reimbursement Information </a:t>
            </a:r>
          </a:p>
          <a:p>
            <a:pPr lvl="1"/>
            <a:r>
              <a:rPr lang="en-US" dirty="0"/>
              <a:t>Schedule Flight</a:t>
            </a:r>
          </a:p>
          <a:p>
            <a:pPr lvl="1"/>
            <a:r>
              <a:rPr lang="en-US" dirty="0"/>
              <a:t>Hotel Information</a:t>
            </a:r>
          </a:p>
          <a:p>
            <a:r>
              <a:rPr lang="en-US" dirty="0"/>
              <a:t>Dietary Restrictions.</a:t>
            </a:r>
          </a:p>
          <a:p>
            <a:r>
              <a:rPr lang="en-US" dirty="0"/>
              <a:t>Information About  Expectations for the Day of the Interview.</a:t>
            </a:r>
          </a:p>
          <a:p>
            <a:endParaRPr lang="en-US" dirty="0"/>
          </a:p>
        </p:txBody>
      </p:sp>
      <p:pic>
        <p:nvPicPr>
          <p:cNvPr id="3074" name="Picture 2" descr="84,644 Cartoon Airplane Images, Stock Photos &amp; Vectors | Shutterstock">
            <a:extLst>
              <a:ext uri="{FF2B5EF4-FFF2-40B4-BE49-F238E27FC236}">
                <a16:creationId xmlns:a16="http://schemas.microsoft.com/office/drawing/2014/main" id="{51034F48-1965-1BC3-DFF7-8A6FE3DF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67" y="2730846"/>
            <a:ext cx="1690174" cy="18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6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B295-177A-A446-90CA-CC445E2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SHARE YOUR SEARCH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093A-A175-B1B2-056C-56644950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”I Knew I Would Take The Job When . . . “</a:t>
            </a:r>
          </a:p>
          <a:p>
            <a:r>
              <a:rPr lang="en-US" dirty="0"/>
              <a:t>“I Was Ready To Go To The Airport When . . </a:t>
            </a:r>
            <a:r>
              <a:rPr lang="en-US"/>
              <a:t>."</a:t>
            </a:r>
            <a:endParaRPr lang="en-US" dirty="0"/>
          </a:p>
        </p:txBody>
      </p:sp>
      <p:pic>
        <p:nvPicPr>
          <p:cNvPr id="8196" name="Picture 4" descr="Share Button Icon in Flat Style. Arrow Sign Vector Illustration on White  Isolated Background Stock Vector - Illustration of share, vector: 164126089">
            <a:extLst>
              <a:ext uri="{FF2B5EF4-FFF2-40B4-BE49-F238E27FC236}">
                <a16:creationId xmlns:a16="http://schemas.microsoft.com/office/drawing/2014/main" id="{3B57C359-BD53-F9A2-30AA-0261DA5D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11" y="1634182"/>
            <a:ext cx="1638993" cy="16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48,500 Suggestion Images, Stock Photos &amp; Vectors | Shutterstock">
            <a:extLst>
              <a:ext uri="{FF2B5EF4-FFF2-40B4-BE49-F238E27FC236}">
                <a16:creationId xmlns:a16="http://schemas.microsoft.com/office/drawing/2014/main" id="{37DAC4C7-3B88-ED98-7949-B8CAE2CE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9" y="4793913"/>
            <a:ext cx="3660418" cy="16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7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CA4A-8218-238C-244A-7344118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HIRE-</a:t>
            </a:r>
            <a:br>
              <a:rPr lang="en-US" dirty="0"/>
            </a:br>
            <a:r>
              <a:rPr lang="en-US" dirty="0"/>
              <a:t>job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702E-0AB9-3605-D79A-73DE554E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Top Candidate – Order Preference.</a:t>
            </a:r>
          </a:p>
          <a:p>
            <a:r>
              <a:rPr lang="en-US" dirty="0"/>
              <a:t>Make the Hiring Recommendation – Dean/VP Approval.</a:t>
            </a:r>
          </a:p>
          <a:p>
            <a:r>
              <a:rPr lang="en-US" dirty="0"/>
              <a:t>Human Resources Approval.</a:t>
            </a:r>
          </a:p>
          <a:p>
            <a:r>
              <a:rPr lang="en-US" dirty="0"/>
              <a:t>Offer Call – Negotiations.</a:t>
            </a:r>
          </a:p>
          <a:p>
            <a:r>
              <a:rPr lang="en-US" dirty="0"/>
              <a:t>Keep Committee In Loop if Negotiations Break Down.</a:t>
            </a:r>
          </a:p>
          <a:p>
            <a:r>
              <a:rPr lang="en-US" dirty="0"/>
              <a:t>Wait to Announce Publicly Until the Letter of Appointment Has Been Signed.</a:t>
            </a:r>
          </a:p>
        </p:txBody>
      </p:sp>
      <p:pic>
        <p:nvPicPr>
          <p:cNvPr id="2050" name="Picture 2" descr="Selection criteria | Elecnor">
            <a:extLst>
              <a:ext uri="{FF2B5EF4-FFF2-40B4-BE49-F238E27FC236}">
                <a16:creationId xmlns:a16="http://schemas.microsoft.com/office/drawing/2014/main" id="{813D24FA-9A4B-C237-0475-17E23A91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1" y="335692"/>
            <a:ext cx="29391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8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3723-A0FE-9A8E-CB30-980C8F99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086C-6A6E-E793-E57B-B29C4176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Friends in Human Resources.</a:t>
            </a:r>
          </a:p>
          <a:p>
            <a:r>
              <a:rPr lang="en-US" dirty="0"/>
              <a:t>Learn Your Institutions Hiring Practices and Expectations.</a:t>
            </a:r>
          </a:p>
          <a:p>
            <a:r>
              <a:rPr lang="en-US" dirty="0"/>
              <a:t>Plan to Address Bias Before the Process Starts.</a:t>
            </a:r>
          </a:p>
          <a:p>
            <a:r>
              <a:rPr lang="en-US" dirty="0"/>
              <a:t>Search Committee Members Develop Their Short List Before the First Committee Meeting.</a:t>
            </a:r>
          </a:p>
          <a:p>
            <a:r>
              <a:rPr lang="en-US" dirty="0"/>
              <a:t>The order of Semi-Finalists and Finalists is Important as Candidates Drop Out or Accept Other Positions.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3723-A0FE-9A8E-CB30-980C8F99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086C-6A6E-E793-E57B-B29C4176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Overschedule Campus Visit – Bathroom Breaks/Check Email.</a:t>
            </a:r>
          </a:p>
          <a:p>
            <a:r>
              <a:rPr lang="en-US" dirty="0"/>
              <a:t>Plan Unstructured Time to get to Know Candidates – Lunch &amp; Dinner.</a:t>
            </a:r>
          </a:p>
          <a:p>
            <a:r>
              <a:rPr lang="en-US" dirty="0"/>
              <a:t>Be Careful About Scheduling Specific Times for Faculty and Students to Meet the Candidate.</a:t>
            </a:r>
          </a:p>
          <a:p>
            <a:r>
              <a:rPr lang="en-US" dirty="0"/>
              <a:t>Schedule Committee Interview at the End of the Day.</a:t>
            </a:r>
          </a:p>
          <a:p>
            <a:r>
              <a:rPr lang="en-US" dirty="0"/>
              <a:t>Department Head Return Candidates to Airport.</a:t>
            </a:r>
          </a:p>
        </p:txBody>
      </p:sp>
    </p:spTree>
    <p:extLst>
      <p:ext uri="{BB962C8B-B14F-4D97-AF65-F5344CB8AC3E}">
        <p14:creationId xmlns:p14="http://schemas.microsoft.com/office/powerpoint/2010/main" val="249519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40A0-5686-3E99-1CFC-705A2A5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Conclusion-</a:t>
            </a:r>
            <a:br>
              <a:rPr lang="en-US" dirty="0"/>
            </a:br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B510-7FF8-464F-0CE7-31AFB8A4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Need With Stakeholders.</a:t>
            </a:r>
          </a:p>
          <a:p>
            <a:r>
              <a:rPr lang="en-US" dirty="0"/>
              <a:t>Appoint Search Committee.</a:t>
            </a:r>
          </a:p>
          <a:p>
            <a:r>
              <a:rPr lang="en-US" dirty="0"/>
              <a:t>Develop Timeline.</a:t>
            </a:r>
          </a:p>
          <a:p>
            <a:r>
              <a:rPr lang="en-US" dirty="0"/>
              <a:t>Write/Post Job Advertisement.</a:t>
            </a:r>
          </a:p>
          <a:p>
            <a:r>
              <a:rPr lang="en-US" dirty="0"/>
              <a:t>Plan for the Unexpected.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5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B510-7FF8-464F-0CE7-31AFB8A4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Human Resources and Academic Affairs Guidelines.</a:t>
            </a:r>
          </a:p>
          <a:p>
            <a:r>
              <a:rPr lang="en-US" dirty="0"/>
              <a:t>Establish Guidelines for How Applications Will Be Screened.</a:t>
            </a:r>
          </a:p>
          <a:p>
            <a:r>
              <a:rPr lang="en-US" dirty="0"/>
              <a:t>Select Candidates for Virtual Interviews.</a:t>
            </a:r>
          </a:p>
          <a:p>
            <a:r>
              <a:rPr lang="en-US" dirty="0"/>
              <a:t>Determine Finalists for Campus Visit.</a:t>
            </a:r>
          </a:p>
          <a:p>
            <a:r>
              <a:rPr lang="en-US" dirty="0"/>
              <a:t>Determine the Schedule for Campus Visits.</a:t>
            </a:r>
          </a:p>
          <a:p>
            <a:r>
              <a:rPr lang="en-US" dirty="0"/>
              <a:t>Invite Finalists to Campus.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A97CEC-E3BA-027C-E697-D1C47F5D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Conclusion-</a:t>
            </a:r>
            <a:br>
              <a:rPr lang="en-US" dirty="0"/>
            </a:br>
            <a:r>
              <a:rPr lang="en-US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338059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40A0-5686-3E99-1CFC-705A2A5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Conclusion-</a:t>
            </a:r>
            <a:br>
              <a:rPr lang="en-US" dirty="0"/>
            </a:br>
            <a:r>
              <a:rPr lang="en-US" dirty="0"/>
              <a:t>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B510-7FF8-464F-0CE7-31AFB8A4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Invite Finalists for Campus Visit.</a:t>
            </a:r>
          </a:p>
          <a:p>
            <a:pPr lvl="1"/>
            <a:r>
              <a:rPr lang="en-US" dirty="0"/>
              <a:t>Provide Travel and Schedule Information.</a:t>
            </a:r>
          </a:p>
          <a:p>
            <a:r>
              <a:rPr lang="en-US" dirty="0"/>
              <a:t>Determine Who You Will Recommend For the Position.</a:t>
            </a:r>
          </a:p>
          <a:p>
            <a:pPr lvl="1"/>
            <a:r>
              <a:rPr lang="en-US" dirty="0"/>
              <a:t>Determine Order for Remaining Candidates.</a:t>
            </a:r>
          </a:p>
          <a:p>
            <a:r>
              <a:rPr lang="en-US" dirty="0"/>
              <a:t>Approval of Hire From Academic Affairs and Human Resources.</a:t>
            </a:r>
          </a:p>
          <a:p>
            <a:r>
              <a:rPr lang="en-US" dirty="0"/>
              <a:t>Make Offer.</a:t>
            </a:r>
          </a:p>
          <a:p>
            <a:pPr lvl="1"/>
            <a:r>
              <a:rPr lang="en-US" dirty="0"/>
              <a:t>Negotiate.</a:t>
            </a:r>
          </a:p>
        </p:txBody>
      </p:sp>
    </p:spTree>
    <p:extLst>
      <p:ext uri="{BB962C8B-B14F-4D97-AF65-F5344CB8AC3E}">
        <p14:creationId xmlns:p14="http://schemas.microsoft.com/office/powerpoint/2010/main" val="246764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97F3-23EB-8B5B-F9A2-C7501385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7C37-23F3-FD7D-8609-2ECE30E9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Adler, L. (2020). 10 ways to reduce interviewer bias. </a:t>
            </a:r>
            <a:r>
              <a:rPr lang="en-US" i="1" dirty="0"/>
              <a:t>LinkedIn Talent Blog. </a:t>
            </a:r>
            <a:r>
              <a:rPr lang="en-US" i="1" dirty="0">
                <a:hlinkClick r:id="rId3"/>
              </a:rPr>
              <a:t>https://www.linkedin.com/business/talent/blog/talent-strategy/ways-to-reduce-interviewer-bias</a:t>
            </a:r>
            <a:r>
              <a:rPr lang="en-US" i="1" dirty="0"/>
              <a:t> </a:t>
            </a:r>
            <a:endParaRPr lang="en-US" dirty="0"/>
          </a:p>
          <a:p>
            <a:r>
              <a:rPr lang="en-US" dirty="0"/>
              <a:t>American Association of University Professors. (2006). </a:t>
            </a:r>
            <a:r>
              <a:rPr lang="en-US" i="1" dirty="0"/>
              <a:t>How to diversify the faculty.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https://www.aaup.org/issues/diversity-affirmative-action/diversify-faculty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61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45DC-A296-95B4-B507-78D68CCE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3CEBA-8E11-0818-CE04-22CE7174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Western Reserve University Office for Inclusion, Diversity and Equal Opportunity. (ND). </a:t>
            </a:r>
            <a:r>
              <a:rPr lang="en-US" i="1" dirty="0"/>
              <a:t>Diversity recruitment links.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https://case.edu/diversity/sites/case.edu.diversity/files/2018-04/DiversityRecruitmentWebsites.pdf</a:t>
            </a:r>
            <a:r>
              <a:rPr lang="en-US" dirty="0"/>
              <a:t> </a:t>
            </a:r>
          </a:p>
          <a:p>
            <a:r>
              <a:rPr lang="en-US" dirty="0"/>
              <a:t>Cook, V. S. (2022). Attracting diverse applicants: consider how you write your job descriptions. </a:t>
            </a:r>
            <a:r>
              <a:rPr lang="en-US" i="1" dirty="0" err="1"/>
              <a:t>HireEd</a:t>
            </a:r>
            <a:r>
              <a:rPr lang="en-US" i="1" dirty="0"/>
              <a:t> Careers by Academic Impressions.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https://hireed.com/attracting-diverse-applicants/?utm_source=VCook+THS&amp;utm_medium=VCook+THS&amp;utm_id=VCook+THS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5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FDF8-ABA7-CE3B-4E52-418C1E73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7121-F5A0-4F45-BC32-027979E9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Harvard University Office of the Senior Vice Provost. (2018). </a:t>
            </a:r>
            <a:r>
              <a:rPr lang="en-US" i="1" dirty="0"/>
              <a:t>Best practices for conducting faculty searches. </a:t>
            </a:r>
            <a:r>
              <a:rPr lang="en-US" i="1" dirty="0">
                <a:hlinkClick r:id="rId3"/>
              </a:rPr>
              <a:t>https://hwpi.harvard.edu/files/faculty-diversity/files/best_practices_for_conducting_faculty_searches_v2.0.pdf</a:t>
            </a:r>
            <a:r>
              <a:rPr lang="en-US" dirty="0"/>
              <a:t> </a:t>
            </a:r>
          </a:p>
          <a:p>
            <a:r>
              <a:rPr lang="en-US" dirty="0"/>
              <a:t>Massachusetts Institute of Technology. (2002). </a:t>
            </a:r>
            <a:r>
              <a:rPr lang="en-US" i="1" dirty="0"/>
              <a:t>Faculty search committee handbook.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http://web.mit.edu/cortiz/www/Diversity/FacultySearch.pdf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0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7FCD-05B4-4717-9C6D-E4E28054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554D-3233-D20D-A90D-E6E33EFB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Moon, C. (2016). Identifying and avoiding interview biases. </a:t>
            </a:r>
            <a:r>
              <a:rPr lang="en-US" i="1" dirty="0"/>
              <a:t>University of Florida Training and Organizational Development.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https://leadership.hr.ufl.edu/podcast/identifying-and-avoiding-interview-biases/</a:t>
            </a:r>
            <a:r>
              <a:rPr lang="en-US" dirty="0"/>
              <a:t> </a:t>
            </a:r>
          </a:p>
          <a:p>
            <a:r>
              <a:rPr lang="en-US" dirty="0"/>
              <a:t>University of California Berkeley Office for Faculty Equity &amp; Welfare. (2018). </a:t>
            </a:r>
            <a:r>
              <a:rPr lang="en-US" i="1" dirty="0"/>
              <a:t>Searching for a diverse faculty: Data-driven recommendations. </a:t>
            </a:r>
            <a:r>
              <a:rPr lang="en-US" i="1" dirty="0">
                <a:hlinkClick r:id="rId4"/>
              </a:rPr>
              <a:t>https://www.ofew.berkeley.edu/sites/default/files/searching_for_a_diverse_faculty-_data-driven_recommendations.pdf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0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40A0-5686-3E99-1CFC-705A2A5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Phases of 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B510-7FF8-464F-0CE7-31AFB8A4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Plan</a:t>
            </a:r>
          </a:p>
          <a:p>
            <a:r>
              <a:rPr lang="en-US" sz="3200" dirty="0"/>
              <a:t>Evaluate</a:t>
            </a:r>
          </a:p>
          <a:p>
            <a:r>
              <a:rPr lang="en-US" sz="3200" dirty="0"/>
              <a:t>Hire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2805F-852C-C49B-59F8-7A45ED5A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2116"/>
            <a:ext cx="3940739" cy="33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7FCD-05B4-4717-9C6D-E4E28054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554D-3233-D20D-A90D-E6E33EFB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Michigan Office of the Provost. (2018). </a:t>
            </a:r>
            <a:r>
              <a:rPr lang="en-US" i="1" dirty="0"/>
              <a:t>Handbook for faculty searches and hiring. </a:t>
            </a:r>
            <a:r>
              <a:rPr lang="en-US" i="1" dirty="0">
                <a:hlinkClick r:id="rId3"/>
              </a:rPr>
              <a:t>https://advance.umich.edu/wp-content/uploads/2022/10/ADVANCE-handbook-for-faculty-searches-and-hiring-fall2022.pdf</a:t>
            </a:r>
            <a:r>
              <a:rPr lang="en-US" i="1" dirty="0"/>
              <a:t> </a:t>
            </a:r>
          </a:p>
          <a:p>
            <a:r>
              <a:rPr lang="en-US" dirty="0"/>
              <a:t>University of Washington Office for Faculty Advancement. (2021). </a:t>
            </a:r>
            <a:r>
              <a:rPr lang="en-US" i="1" dirty="0"/>
              <a:t>Best practices for faculty searches. </a:t>
            </a:r>
            <a:r>
              <a:rPr lang="en-US" i="1" dirty="0">
                <a:hlinkClick r:id="rId4"/>
              </a:rPr>
              <a:t>https://uw-s3-cdn.s3.us-west-2.amazonaws.com/wp-content/uploads/sites/48/2022/09/20145222/Best-Practices-Handbook-rev-2021_Final.pdf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77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7FCD-05B4-4717-9C6D-E4E28054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554D-3233-D20D-A90D-E6E33EFB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Equal Employment Opportunity Commission. (N.D.). </a:t>
            </a:r>
            <a:r>
              <a:rPr lang="en-US" i="1" dirty="0"/>
              <a:t>What I shouldn’t ask when hiring? </a:t>
            </a:r>
            <a:r>
              <a:rPr lang="en-US" i="1" dirty="0">
                <a:hlinkClick r:id="rId3"/>
              </a:rPr>
              <a:t>https://www.eeoc.gov/employers/small-business/what-shouldnt-i-ask-when-hiring</a:t>
            </a:r>
            <a:r>
              <a:rPr lang="en-US" dirty="0"/>
              <a:t> </a:t>
            </a:r>
          </a:p>
          <a:p>
            <a:r>
              <a:rPr lang="en-US" dirty="0"/>
              <a:t>Women in Science &amp; Engineering Leadership Institute University of Wisconsin-Madison. (2012). </a:t>
            </a:r>
            <a:r>
              <a:rPr lang="en-US" i="1" dirty="0"/>
              <a:t>Reviewing applicants: research on bias and assumptions.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https://wiseli.wisc.edu/wp-content/uploads/sites/662/2018/10/BiasBrochure_3rdEd.pdf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82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F912-C530-356E-CE13-DC0FDA09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before you have an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8390-9E36-64DB-9833-F41F174E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Need</a:t>
            </a:r>
          </a:p>
          <a:p>
            <a:r>
              <a:rPr lang="en-US" dirty="0"/>
              <a:t>Document Productivity</a:t>
            </a:r>
          </a:p>
          <a:p>
            <a:pPr lvl="1"/>
            <a:r>
              <a:rPr lang="en-US" dirty="0"/>
              <a:t>Majors</a:t>
            </a:r>
          </a:p>
          <a:p>
            <a:pPr lvl="1"/>
            <a:r>
              <a:rPr lang="en-US" dirty="0"/>
              <a:t>Student Semester Credit Hours</a:t>
            </a:r>
          </a:p>
          <a:p>
            <a:pPr lvl="1"/>
            <a:r>
              <a:rPr lang="en-US" dirty="0"/>
              <a:t>Average Class Size</a:t>
            </a:r>
          </a:p>
          <a:p>
            <a:pPr lvl="1"/>
            <a:r>
              <a:rPr lang="en-US" dirty="0"/>
              <a:t>Overloads</a:t>
            </a:r>
          </a:p>
          <a:p>
            <a:pPr lvl="1"/>
            <a:r>
              <a:rPr lang="en-US" dirty="0"/>
              <a:t>Student/Faculty Ratio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4A99B-AB66-BF60-F233-3C6A3FD3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33" y="2833193"/>
            <a:ext cx="2301560" cy="24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88D5-5604-BC55-CABC-5CC0E151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to avoid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3EA0-2DB2-3DE9-BEF1-0C971066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850" y="3674224"/>
            <a:ext cx="9366251" cy="2854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Search Practices to Avoid Bias</a:t>
            </a:r>
          </a:p>
          <a:p>
            <a:pPr lvl="1"/>
            <a:r>
              <a:rPr lang="en-US" dirty="0"/>
              <a:t>Search Committee – Member Diversity with Outside Committee Member</a:t>
            </a:r>
          </a:p>
          <a:p>
            <a:pPr lvl="1"/>
            <a:r>
              <a:rPr lang="en-US" dirty="0"/>
              <a:t>Evaluation for Each Applicant</a:t>
            </a:r>
          </a:p>
          <a:p>
            <a:pPr lvl="1"/>
            <a:r>
              <a:rPr lang="en-US" dirty="0"/>
              <a:t>Scripted Interview Questions</a:t>
            </a:r>
          </a:p>
          <a:p>
            <a:pPr lvl="1"/>
            <a:r>
              <a:rPr lang="en-US" dirty="0"/>
              <a:t>Virtual Interview Before Campus Invitations</a:t>
            </a:r>
          </a:p>
          <a:p>
            <a:pPr lvl="1"/>
            <a:r>
              <a:rPr lang="en-US" dirty="0"/>
              <a:t>Job Description</a:t>
            </a:r>
          </a:p>
          <a:p>
            <a:pPr lvl="1"/>
            <a:r>
              <a:rPr lang="en-US" dirty="0"/>
              <a:t>Bias Awareness Training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62A73-8670-5313-D619-7DDE4FD58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32966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1419-02A7-335D-6964-9255CDB2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for the person you want to 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5116-871D-CC28-87A1-4608D015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Involve stakeholders in determining the qualifications</a:t>
            </a:r>
          </a:p>
          <a:p>
            <a:pPr lvl="1"/>
            <a:r>
              <a:rPr lang="en-US" dirty="0"/>
              <a:t>Faculty Input</a:t>
            </a:r>
          </a:p>
          <a:p>
            <a:pPr lvl="1"/>
            <a:r>
              <a:rPr lang="en-US" dirty="0"/>
              <a:t>Advisory Committee</a:t>
            </a:r>
          </a:p>
          <a:p>
            <a:pPr lvl="1"/>
            <a:r>
              <a:rPr lang="en-US" dirty="0"/>
              <a:t>Dean and VP </a:t>
            </a:r>
          </a:p>
          <a:p>
            <a:r>
              <a:rPr lang="en-US" dirty="0"/>
              <a:t>Appoint search committee</a:t>
            </a:r>
          </a:p>
          <a:p>
            <a:pPr lvl="1"/>
            <a:r>
              <a:rPr lang="en-US" dirty="0"/>
              <a:t>Diverse Make-up / Outside Committee Member</a:t>
            </a:r>
          </a:p>
          <a:p>
            <a:pPr lvl="1"/>
            <a:r>
              <a:rPr lang="en-US" dirty="0"/>
              <a:t>Ground Rules</a:t>
            </a:r>
          </a:p>
          <a:p>
            <a:pPr lvl="2"/>
            <a:r>
              <a:rPr lang="en-US" dirty="0"/>
              <a:t>Confidentiality</a:t>
            </a:r>
          </a:p>
          <a:p>
            <a:pPr lvl="2"/>
            <a:r>
              <a:rPr lang="en-US" dirty="0"/>
              <a:t>Consensus or Votes</a:t>
            </a:r>
          </a:p>
          <a:p>
            <a:r>
              <a:rPr lang="en-US" dirty="0"/>
              <a:t>Develop job advertisement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097AE-9EFD-A4A8-AF85-648C60F9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9" y="4300451"/>
            <a:ext cx="2083724" cy="2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5877-4F29-8ACA-EDCC-5678D30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writing a job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20F8-A361-FAB5-0288-E87F024E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586272"/>
            <a:ext cx="7796540" cy="39978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Introduction with Institution and Community Information</a:t>
            </a:r>
          </a:p>
          <a:p>
            <a:r>
              <a:rPr lang="en-US" dirty="0"/>
              <a:t>Essential Duties and Responsibilities</a:t>
            </a:r>
          </a:p>
          <a:p>
            <a:r>
              <a:rPr lang="en-US" dirty="0"/>
              <a:t>Minimum/Required and Preferred Qualifications</a:t>
            </a:r>
          </a:p>
          <a:p>
            <a:r>
              <a:rPr lang="en-US" dirty="0"/>
              <a:t>Avoid Bias In the Job Advertisement</a:t>
            </a:r>
          </a:p>
          <a:p>
            <a:pPr lvl="1"/>
            <a:r>
              <a:rPr lang="en-US" dirty="0"/>
              <a:t>Avoid Gender-Coded Language and Pronouns</a:t>
            </a:r>
          </a:p>
          <a:p>
            <a:pPr lvl="1"/>
            <a:r>
              <a:rPr lang="en-US" dirty="0"/>
              <a:t>List Only Essential Role Requirements</a:t>
            </a:r>
          </a:p>
          <a:p>
            <a:pPr lvl="1"/>
            <a:r>
              <a:rPr lang="en-US" dirty="0"/>
              <a:t>Remove Cultural </a:t>
            </a:r>
            <a:r>
              <a:rPr lang="en-US" dirty="0">
                <a:latin typeface="proxima-nova"/>
              </a:rPr>
              <a:t>R</a:t>
            </a:r>
            <a:r>
              <a:rPr lang="en-US" b="0" i="0" dirty="0">
                <a:effectLst/>
                <a:latin typeface="proxima-nova"/>
              </a:rPr>
              <a:t>eferences, Alternative </a:t>
            </a:r>
            <a:r>
              <a:rPr lang="en-US" dirty="0">
                <a:latin typeface="proxima-nova"/>
              </a:rPr>
              <a:t>J</a:t>
            </a:r>
            <a:r>
              <a:rPr lang="en-US" b="0" i="0" dirty="0">
                <a:effectLst/>
                <a:latin typeface="proxima-nova"/>
              </a:rPr>
              <a:t>ob </a:t>
            </a:r>
            <a:r>
              <a:rPr lang="en-US" dirty="0">
                <a:latin typeface="proxima-nova"/>
              </a:rPr>
              <a:t>T</a:t>
            </a:r>
            <a:r>
              <a:rPr lang="en-US" b="0" i="0" dirty="0">
                <a:effectLst/>
                <a:latin typeface="proxima-nova"/>
              </a:rPr>
              <a:t>itles, and Confusing </a:t>
            </a:r>
            <a:r>
              <a:rPr lang="en-US" dirty="0">
                <a:latin typeface="proxima-nova"/>
              </a:rPr>
              <a:t>M</a:t>
            </a:r>
            <a:r>
              <a:rPr lang="en-US" b="0" i="0" dirty="0">
                <a:effectLst/>
                <a:latin typeface="proxima-nova"/>
              </a:rPr>
              <a:t>etaphors </a:t>
            </a:r>
          </a:p>
          <a:p>
            <a:pPr lvl="1"/>
            <a:r>
              <a:rPr lang="en-US" dirty="0">
                <a:latin typeface="proxima-nova"/>
              </a:rPr>
              <a:t>Starting Salary?</a:t>
            </a:r>
            <a:endParaRPr lang="en-US" dirty="0"/>
          </a:p>
          <a:p>
            <a:r>
              <a:rPr lang="en-US" dirty="0"/>
              <a:t>Materials to Submit – Application Deadline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0497C-600F-81B3-747D-C1C56DE8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57" y="616261"/>
            <a:ext cx="2385884" cy="14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88D5-5604-BC55-CABC-5CC0E151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for a diverse applicant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3EA0-2DB2-3DE9-BEF1-0C9710668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Description</a:t>
            </a: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Posting on Diversity Recruitment Sites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Develop a List of Nominations</a:t>
            </a:r>
          </a:p>
          <a:p>
            <a:r>
              <a:rPr lang="en-US" dirty="0"/>
              <a:t>Consult With Institutions That Are Successful at Producing Female and Minority Graduates</a:t>
            </a:r>
          </a:p>
          <a:p>
            <a:r>
              <a:rPr lang="en-US" dirty="0"/>
              <a:t>Consult With Colleagues of Diverse Backgrounds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943B4-18D0-F833-BC72-2DEB73CFD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693" y="4642570"/>
            <a:ext cx="1765415" cy="17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FE40-22F5-AA64-29D3-85FBE066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a schedule for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E8BD-E766-7E13-A8AA-46C88AB7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back from the desired hire date</a:t>
            </a:r>
          </a:p>
          <a:p>
            <a:pPr lvl="1"/>
            <a:r>
              <a:rPr lang="en-US" dirty="0"/>
              <a:t>Take into account faculty and student availability</a:t>
            </a:r>
          </a:p>
          <a:p>
            <a:r>
              <a:rPr lang="en-US" dirty="0"/>
              <a:t>Don’t delay</a:t>
            </a:r>
          </a:p>
          <a:p>
            <a:pPr lvl="1"/>
            <a:r>
              <a:rPr lang="en-US" dirty="0"/>
              <a:t>Lose best candidates</a:t>
            </a:r>
          </a:p>
          <a:p>
            <a:pPr lvl="1"/>
            <a:r>
              <a:rPr lang="en-US" dirty="0"/>
              <a:t>Avoid hiring freeze</a:t>
            </a:r>
          </a:p>
          <a:p>
            <a:r>
              <a:rPr lang="en-US" dirty="0"/>
              <a:t>Allow time between stages for planning and approvals</a:t>
            </a:r>
          </a:p>
          <a:p>
            <a:r>
              <a:rPr lang="en-US" dirty="0"/>
              <a:t>Expect the unexpected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D9E86-C561-9385-5D03-0994DF7A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1" y="375027"/>
            <a:ext cx="1812309" cy="15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1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{993CD12B-2678-4340-96FD-07ED0A6ADD1C}tf16401378</Template>
  <TotalTime>65775</TotalTime>
  <Words>1591</Words>
  <Application>Microsoft Macintosh PowerPoint</Application>
  <PresentationFormat>Widescreen</PresentationFormat>
  <Paragraphs>223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MS Shell Dlg 2</vt:lpstr>
      <vt:lpstr>proxima-nova</vt:lpstr>
      <vt:lpstr>Wingdings</vt:lpstr>
      <vt:lpstr>Wingdings 3</vt:lpstr>
      <vt:lpstr>Madison</vt:lpstr>
      <vt:lpstr>Needle in a Haystack</vt:lpstr>
      <vt:lpstr>SHARE YOUR SEARCH STORIES</vt:lpstr>
      <vt:lpstr>Three Phases of a Search</vt:lpstr>
      <vt:lpstr>PLAN- before you have an opening</vt:lpstr>
      <vt:lpstr>PLAN- to avoid bias</vt:lpstr>
      <vt:lpstr>PLAN- for the person you want to hire</vt:lpstr>
      <vt:lpstr>PLAN- writing a job advertisement</vt:lpstr>
      <vt:lpstr>PLAN- for a diverse applicant pool</vt:lpstr>
      <vt:lpstr>PLAN- a schedule for the process</vt:lpstr>
      <vt:lpstr>PLAN- the virtual interview-evaluation criteria</vt:lpstr>
      <vt:lpstr>PLAN- the virtual interview-questions</vt:lpstr>
      <vt:lpstr>PLAN- the virtual interview-questions</vt:lpstr>
      <vt:lpstr>PLAN- the campus interview-questions</vt:lpstr>
      <vt:lpstr>EVALUATE- Application Materials</vt:lpstr>
      <vt:lpstr>EVALUATE- Application Materials</vt:lpstr>
      <vt:lpstr>EVALUATE- Virtual Interview</vt:lpstr>
      <vt:lpstr>EVALUATE- Virtual Interview</vt:lpstr>
      <vt:lpstr>HIRE- Campus Visit Schedule</vt:lpstr>
      <vt:lpstr>HIRE- Campus Visit Invitations</vt:lpstr>
      <vt:lpstr>HIRE- job offer</vt:lpstr>
      <vt:lpstr>Suggestions</vt:lpstr>
      <vt:lpstr>Suggestions</vt:lpstr>
      <vt:lpstr>Conclusion- Plan</vt:lpstr>
      <vt:lpstr>Conclusion- Evaluate</vt:lpstr>
      <vt:lpstr>Conclusion- Hire</vt:lpstr>
      <vt:lpstr>References</vt:lpstr>
      <vt:lpstr>References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Needle in a Haystack</dc:title>
  <dc:creator>Jeff Bright</dc:creator>
  <cp:lastModifiedBy>Jeff Bright</cp:lastModifiedBy>
  <cp:revision>62</cp:revision>
  <cp:lastPrinted>2023-02-07T22:33:29Z</cp:lastPrinted>
  <dcterms:created xsi:type="dcterms:W3CDTF">2022-12-18T02:41:05Z</dcterms:created>
  <dcterms:modified xsi:type="dcterms:W3CDTF">2023-02-10T15:54:05Z</dcterms:modified>
</cp:coreProperties>
</file>