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Open Sans Bold" panose="020B0806030504020204" pitchFamily="34" charset="0"/>
      <p:regular r:id="rId17"/>
    </p:embeddedFont>
    <p:embeddedFont>
      <p:font typeface="Open Sans Bold Italics" panose="020B0806030504020204" pitchFamily="34" charset="0"/>
      <p:regular r:id="rId18"/>
    </p:embeddedFont>
    <p:embeddedFont>
      <p:font typeface="Raleway Bold" panose="020B0803030101060003" pitchFamily="34" charset="77"/>
      <p:regular r:id="rId19"/>
    </p:embeddedFont>
    <p:embeddedFont>
      <p:font typeface="Raleway Heavy" panose="020B0003030101060003" pitchFamily="3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5" autoAdjust="0"/>
    <p:restoredTop sz="94626" autoAdjust="0"/>
  </p:normalViewPr>
  <p:slideViewPr>
    <p:cSldViewPr>
      <p:cViewPr varScale="1">
        <p:scale>
          <a:sx n="67" d="100"/>
          <a:sy n="67" d="100"/>
        </p:scale>
        <p:origin x="25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5B160-B01D-D141-937D-B31FA70CEDB3}" type="datetimeFigureOut">
              <a:rPr lang="en-US" smtClean="0"/>
              <a:t>2/10/23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A86BA-6900-994F-9681-6B8F9E2717EE}" type="slidenum">
              <a:rPr lang="en-US" smtClean="0"/>
              <a:t>‹#›</a:t>
            </a:fld>
            <a:endParaRPr lang="en-US"/>
          </a:p>
        </p:txBody>
      </p:sp>
    </p:spTree>
    <p:extLst>
      <p:ext uri="{BB962C8B-B14F-4D97-AF65-F5344CB8AC3E}">
        <p14:creationId xmlns:p14="http://schemas.microsoft.com/office/powerpoint/2010/main" val="262923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A86BA-6900-994F-9681-6B8F9E2717EE}" type="slidenum">
              <a:rPr lang="en-US" smtClean="0"/>
              <a:t>10</a:t>
            </a:fld>
            <a:endParaRPr lang="en-US"/>
          </a:p>
        </p:txBody>
      </p:sp>
    </p:spTree>
    <p:extLst>
      <p:ext uri="{BB962C8B-B14F-4D97-AF65-F5344CB8AC3E}">
        <p14:creationId xmlns:p14="http://schemas.microsoft.com/office/powerpoint/2010/main" val="3836608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52245"/>
        </a:solidFill>
        <a:effectLst/>
      </p:bgPr>
    </p:bg>
    <p:spTree>
      <p:nvGrpSpPr>
        <p:cNvPr id="1" name=""/>
        <p:cNvGrpSpPr/>
        <p:nvPr/>
      </p:nvGrpSpPr>
      <p:grpSpPr>
        <a:xfrm>
          <a:off x="0" y="0"/>
          <a:ext cx="0" cy="0"/>
          <a:chOff x="0" y="0"/>
          <a:chExt cx="0" cy="0"/>
        </a:xfrm>
      </p:grpSpPr>
      <p:sp>
        <p:nvSpPr>
          <p:cNvPr id="2" name="TextBox 2"/>
          <p:cNvSpPr txBox="1"/>
          <p:nvPr/>
        </p:nvSpPr>
        <p:spPr>
          <a:xfrm>
            <a:off x="3231799" y="2287244"/>
            <a:ext cx="11800582" cy="3757720"/>
          </a:xfrm>
          <a:prstGeom prst="rect">
            <a:avLst/>
          </a:prstGeom>
        </p:spPr>
        <p:txBody>
          <a:bodyPr lIns="0" tIns="0" rIns="0" bIns="0" rtlCol="0" anchor="t">
            <a:spAutoFit/>
          </a:bodyPr>
          <a:lstStyle/>
          <a:p>
            <a:pPr algn="ctr">
              <a:lnSpc>
                <a:spcPts val="9629"/>
              </a:lnSpc>
            </a:pPr>
            <a:r>
              <a:rPr lang="en-US" sz="10243">
                <a:solidFill>
                  <a:srgbClr val="FFFFFF"/>
                </a:solidFill>
                <a:latin typeface="Raleway Heavy"/>
              </a:rPr>
              <a:t>TEAMING UP TO REDUCE </a:t>
            </a:r>
            <a:r>
              <a:rPr lang="en-US" sz="10243">
                <a:solidFill>
                  <a:srgbClr val="F86942"/>
                </a:solidFill>
                <a:latin typeface="Raleway Heavy"/>
              </a:rPr>
              <a:t>"SLUDGE"</a:t>
            </a:r>
          </a:p>
        </p:txBody>
      </p:sp>
      <p:sp>
        <p:nvSpPr>
          <p:cNvPr id="3" name="TextBox 3"/>
          <p:cNvSpPr txBox="1"/>
          <p:nvPr/>
        </p:nvSpPr>
        <p:spPr>
          <a:xfrm>
            <a:off x="2895600" y="6054489"/>
            <a:ext cx="12573000" cy="564257"/>
          </a:xfrm>
          <a:prstGeom prst="rect">
            <a:avLst/>
          </a:prstGeom>
        </p:spPr>
        <p:txBody>
          <a:bodyPr wrap="square" lIns="0" tIns="0" rIns="0" bIns="0" rtlCol="0" anchor="t">
            <a:spAutoFit/>
          </a:bodyPr>
          <a:lstStyle/>
          <a:p>
            <a:pPr algn="ctr">
              <a:lnSpc>
                <a:spcPts val="4418"/>
              </a:lnSpc>
            </a:pPr>
            <a:r>
              <a:rPr lang="en-US" sz="3809" dirty="0">
                <a:solidFill>
                  <a:srgbClr val="0CC4CC"/>
                </a:solidFill>
                <a:latin typeface="Open Sans Bold"/>
              </a:rPr>
              <a:t>PRACTICAL GUIDANCE FOR PROCESS IMPROVEMENT</a:t>
            </a:r>
          </a:p>
        </p:txBody>
      </p:sp>
      <p:sp>
        <p:nvSpPr>
          <p:cNvPr id="4" name="TextBox 4"/>
          <p:cNvSpPr txBox="1"/>
          <p:nvPr/>
        </p:nvSpPr>
        <p:spPr>
          <a:xfrm>
            <a:off x="3302645" y="8205621"/>
            <a:ext cx="12019911" cy="1433679"/>
          </a:xfrm>
          <a:prstGeom prst="rect">
            <a:avLst/>
          </a:prstGeom>
        </p:spPr>
        <p:txBody>
          <a:bodyPr lIns="0" tIns="0" rIns="0" bIns="0" rtlCol="0" anchor="t">
            <a:spAutoFit/>
          </a:bodyPr>
          <a:lstStyle/>
          <a:p>
            <a:pPr algn="ctr">
              <a:lnSpc>
                <a:spcPts val="3043"/>
              </a:lnSpc>
            </a:pPr>
            <a:r>
              <a:rPr lang="en-US" sz="3237" dirty="0">
                <a:solidFill>
                  <a:srgbClr val="FFFFFF"/>
                </a:solidFill>
                <a:latin typeface="Raleway Heavy"/>
              </a:rPr>
              <a:t>KEVIN VAN WINKLE </a:t>
            </a:r>
            <a:r>
              <a:rPr lang="en-US" sz="3237" dirty="0">
                <a:solidFill>
                  <a:srgbClr val="0CC4CC"/>
                </a:solidFill>
                <a:latin typeface="Raleway Heavy"/>
              </a:rPr>
              <a:t>&amp;</a:t>
            </a:r>
          </a:p>
          <a:p>
            <a:pPr algn="ctr">
              <a:lnSpc>
                <a:spcPts val="3043"/>
              </a:lnSpc>
            </a:pPr>
            <a:r>
              <a:rPr lang="en-US" sz="3237" dirty="0">
                <a:solidFill>
                  <a:srgbClr val="F86942"/>
                </a:solidFill>
                <a:latin typeface="Raleway Heavy"/>
              </a:rPr>
              <a:t>TIMOTHY MOTTET</a:t>
            </a:r>
          </a:p>
          <a:p>
            <a:pPr algn="ctr">
              <a:lnSpc>
                <a:spcPts val="3043"/>
              </a:lnSpc>
            </a:pPr>
            <a:endParaRPr lang="en-US" sz="3237" dirty="0">
              <a:solidFill>
                <a:srgbClr val="F86942"/>
              </a:solidFill>
              <a:latin typeface="Raleway Heavy"/>
            </a:endParaRPr>
          </a:p>
          <a:p>
            <a:pPr algn="ctr">
              <a:lnSpc>
                <a:spcPts val="2118"/>
              </a:lnSpc>
            </a:pPr>
            <a:r>
              <a:rPr lang="en-US" sz="2253" dirty="0">
                <a:solidFill>
                  <a:srgbClr val="0CC4CC"/>
                </a:solidFill>
                <a:latin typeface="Raleway Heavy"/>
              </a:rPr>
              <a:t>COLORADO STATE UNIVERSITY PUEBLO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4" b="21875"/>
          <a:stretch>
            <a:fillRect/>
          </a:stretch>
        </p:blipFill>
        <p:spPr>
          <a:xfrm>
            <a:off x="0" y="0"/>
            <a:ext cx="18288000" cy="10287000"/>
          </a:xfrm>
          <a:prstGeom prst="rect">
            <a:avLst/>
          </a:prstGeom>
        </p:spPr>
      </p:pic>
      <p:sp>
        <p:nvSpPr>
          <p:cNvPr id="3" name="TextBox 3"/>
          <p:cNvSpPr txBox="1"/>
          <p:nvPr/>
        </p:nvSpPr>
        <p:spPr>
          <a:xfrm>
            <a:off x="6824255" y="6927825"/>
            <a:ext cx="10435045" cy="2286395"/>
          </a:xfrm>
          <a:prstGeom prst="rect">
            <a:avLst/>
          </a:prstGeom>
        </p:spPr>
        <p:txBody>
          <a:bodyPr lIns="0" tIns="0" rIns="0" bIns="0" rtlCol="0" anchor="t">
            <a:spAutoFit/>
          </a:bodyPr>
          <a:lstStyle/>
          <a:p>
            <a:pPr algn="r">
              <a:lnSpc>
                <a:spcPts val="8858"/>
              </a:lnSpc>
            </a:pPr>
            <a:r>
              <a:rPr lang="en-US" sz="9423" dirty="0">
                <a:solidFill>
                  <a:srgbClr val="F86942"/>
                </a:solidFill>
                <a:latin typeface="Raleway Heavy"/>
              </a:rPr>
              <a:t>SLUDGE </a:t>
            </a:r>
            <a:r>
              <a:rPr lang="en-US" sz="9423" dirty="0">
                <a:solidFill>
                  <a:srgbClr val="FFFFFF"/>
                </a:solidFill>
                <a:latin typeface="Raleway Heavy"/>
              </a:rPr>
              <a:t>REDUCED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6942"/>
        </a:solidFill>
        <a:effectLst/>
      </p:bgPr>
    </p:bg>
    <p:spTree>
      <p:nvGrpSpPr>
        <p:cNvPr id="1" name=""/>
        <p:cNvGrpSpPr/>
        <p:nvPr/>
      </p:nvGrpSpPr>
      <p:grpSpPr>
        <a:xfrm>
          <a:off x="0" y="0"/>
          <a:ext cx="0" cy="0"/>
          <a:chOff x="0" y="0"/>
          <a:chExt cx="0" cy="0"/>
        </a:xfrm>
      </p:grpSpPr>
      <p:sp>
        <p:nvSpPr>
          <p:cNvPr id="2" name="TextBox 2"/>
          <p:cNvSpPr txBox="1"/>
          <p:nvPr/>
        </p:nvSpPr>
        <p:spPr>
          <a:xfrm>
            <a:off x="3029396" y="4260196"/>
            <a:ext cx="12229207" cy="1957107"/>
          </a:xfrm>
          <a:prstGeom prst="rect">
            <a:avLst/>
          </a:prstGeom>
        </p:spPr>
        <p:txBody>
          <a:bodyPr lIns="0" tIns="0" rIns="0" bIns="0" rtlCol="0" anchor="t">
            <a:spAutoFit/>
          </a:bodyPr>
          <a:lstStyle/>
          <a:p>
            <a:pPr algn="ctr">
              <a:lnSpc>
                <a:spcPts val="7448"/>
              </a:lnSpc>
            </a:pPr>
            <a:r>
              <a:rPr lang="en-US" sz="7924" dirty="0">
                <a:solidFill>
                  <a:srgbClr val="FFFFFF"/>
                </a:solidFill>
                <a:latin typeface="Raleway Heavy"/>
              </a:rPr>
              <a:t>HOW CAN YOU REDUCE  </a:t>
            </a:r>
            <a:r>
              <a:rPr lang="en-US" sz="7924" dirty="0">
                <a:solidFill>
                  <a:srgbClr val="352245"/>
                </a:solidFill>
                <a:latin typeface="Raleway Heavy"/>
              </a:rPr>
              <a:t>SLUDGE</a:t>
            </a:r>
            <a:r>
              <a:rPr lang="en-US" sz="7924" dirty="0">
                <a:solidFill>
                  <a:srgbClr val="FFFFFF"/>
                </a:solidFill>
                <a:latin typeface="Raleway Heavy"/>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5224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4196480" y="6799382"/>
            <a:ext cx="975449" cy="68281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4196480" y="1399018"/>
            <a:ext cx="975449" cy="682814"/>
          </a:xfrm>
          <a:prstGeom prst="rect">
            <a:avLst/>
          </a:prstGeom>
        </p:spPr>
      </p:pic>
      <p:grpSp>
        <p:nvGrpSpPr>
          <p:cNvPr id="4" name="Group 4"/>
          <p:cNvGrpSpPr/>
          <p:nvPr/>
        </p:nvGrpSpPr>
        <p:grpSpPr>
          <a:xfrm>
            <a:off x="8822126" y="-44239"/>
            <a:ext cx="9465874" cy="10331239"/>
            <a:chOff x="0" y="0"/>
            <a:chExt cx="12621166" cy="13774986"/>
          </a:xfrm>
        </p:grpSpPr>
        <p:pic>
          <p:nvPicPr>
            <p:cNvPr id="5" name="Picture 5"/>
            <p:cNvPicPr>
              <a:picLocks noChangeAspect="1"/>
            </p:cNvPicPr>
            <p:nvPr/>
          </p:nvPicPr>
          <p:blipFill>
            <a:blip r:embed="rId6"/>
            <a:srcRect l="4188" r="4188"/>
            <a:stretch>
              <a:fillRect/>
            </a:stretch>
          </p:blipFill>
          <p:spPr>
            <a:xfrm>
              <a:off x="0" y="0"/>
              <a:ext cx="12621166" cy="13774986"/>
            </a:xfrm>
            <a:prstGeom prst="rect">
              <a:avLst/>
            </a:prstGeom>
          </p:spPr>
        </p:pic>
      </p:grpSp>
      <p:sp>
        <p:nvSpPr>
          <p:cNvPr id="6" name="TextBox 6"/>
          <p:cNvSpPr txBox="1"/>
          <p:nvPr/>
        </p:nvSpPr>
        <p:spPr>
          <a:xfrm>
            <a:off x="866089" y="2374524"/>
            <a:ext cx="7636231" cy="4287425"/>
          </a:xfrm>
          <a:prstGeom prst="rect">
            <a:avLst/>
          </a:prstGeom>
        </p:spPr>
        <p:txBody>
          <a:bodyPr lIns="0" tIns="0" rIns="0" bIns="0" rtlCol="0" anchor="t">
            <a:spAutoFit/>
          </a:bodyPr>
          <a:lstStyle/>
          <a:p>
            <a:pPr>
              <a:lnSpc>
                <a:spcPts val="4226"/>
              </a:lnSpc>
            </a:pPr>
            <a:r>
              <a:rPr lang="en-US" sz="3842" dirty="0">
                <a:solidFill>
                  <a:srgbClr val="FFFFFF"/>
                </a:solidFill>
                <a:latin typeface="Raleway Heavy"/>
              </a:rPr>
              <a:t>As part of an ongoing strategy, sludge reduction can improve the processes underpinning modern institutions of higher education at the same time that it strikes at the root cause of our current malaise: not feeling valued.</a:t>
            </a:r>
          </a:p>
        </p:txBody>
      </p:sp>
      <p:sp>
        <p:nvSpPr>
          <p:cNvPr id="7" name="TextBox 7"/>
          <p:cNvSpPr txBox="1"/>
          <p:nvPr/>
        </p:nvSpPr>
        <p:spPr>
          <a:xfrm>
            <a:off x="457200" y="8265724"/>
            <a:ext cx="7848599" cy="923330"/>
          </a:xfrm>
          <a:prstGeom prst="rect">
            <a:avLst/>
          </a:prstGeom>
        </p:spPr>
        <p:txBody>
          <a:bodyPr wrap="square" lIns="0" tIns="0" rIns="0" bIns="0" rtlCol="0" anchor="t">
            <a:spAutoFit/>
          </a:bodyPr>
          <a:lstStyle/>
          <a:p>
            <a:pPr algn="r">
              <a:lnSpc>
                <a:spcPts val="2394"/>
              </a:lnSpc>
            </a:pPr>
            <a:r>
              <a:rPr lang="en-US" sz="2064" dirty="0">
                <a:solidFill>
                  <a:srgbClr val="3FB9BD"/>
                </a:solidFill>
                <a:latin typeface="Open Sans Bold"/>
              </a:rPr>
              <a:t>"COULD REDUCING 'SLUDGE' INCREASE FACULTY MORALE?"</a:t>
            </a:r>
          </a:p>
          <a:p>
            <a:pPr algn="r">
              <a:lnSpc>
                <a:spcPts val="2394"/>
              </a:lnSpc>
            </a:pPr>
            <a:r>
              <a:rPr lang="en-US" sz="2064" dirty="0">
                <a:solidFill>
                  <a:srgbClr val="3FB9BD"/>
                </a:solidFill>
                <a:latin typeface="Open Sans Bold"/>
              </a:rPr>
              <a:t>KEVIN VAN WINKLE</a:t>
            </a:r>
          </a:p>
          <a:p>
            <a:pPr algn="r">
              <a:lnSpc>
                <a:spcPts val="2394"/>
              </a:lnSpc>
            </a:pPr>
            <a:r>
              <a:rPr lang="en-US" sz="2064" dirty="0">
                <a:solidFill>
                  <a:srgbClr val="3FB9BD"/>
                </a:solidFill>
                <a:latin typeface="Open Sans Bold Italics"/>
              </a:rPr>
              <a:t>INSIDE HIGHER 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051" b="11573"/>
          <a:stretch>
            <a:fillRect/>
          </a:stretch>
        </p:blipFill>
        <p:spPr>
          <a:xfrm>
            <a:off x="0" y="0"/>
            <a:ext cx="18288000" cy="10287000"/>
          </a:xfrm>
          <a:prstGeom prst="rect">
            <a:avLst/>
          </a:prstGeom>
        </p:spPr>
      </p:pic>
      <p:sp>
        <p:nvSpPr>
          <p:cNvPr id="3" name="TextBox 3"/>
          <p:cNvSpPr txBox="1"/>
          <p:nvPr/>
        </p:nvSpPr>
        <p:spPr>
          <a:xfrm>
            <a:off x="1028700" y="7538067"/>
            <a:ext cx="11800582" cy="1720233"/>
          </a:xfrm>
          <a:prstGeom prst="rect">
            <a:avLst/>
          </a:prstGeom>
        </p:spPr>
        <p:txBody>
          <a:bodyPr lIns="0" tIns="0" rIns="0" bIns="0" rtlCol="0" anchor="t">
            <a:spAutoFit/>
          </a:bodyPr>
          <a:lstStyle/>
          <a:p>
            <a:pPr algn="ctr">
              <a:lnSpc>
                <a:spcPts val="12636"/>
              </a:lnSpc>
            </a:pPr>
            <a:r>
              <a:rPr lang="en-US" sz="13442">
                <a:solidFill>
                  <a:srgbClr val="F86942"/>
                </a:solidFill>
                <a:latin typeface="Raleway Heavy"/>
              </a:rPr>
              <a:t>QUESTIONS?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5224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416617" y="3660948"/>
            <a:ext cx="3361004" cy="3361004"/>
          </a:xfrm>
          <a:prstGeom prst="rect">
            <a:avLst/>
          </a:prstGeom>
        </p:spPr>
      </p:pic>
      <p:sp>
        <p:nvSpPr>
          <p:cNvPr id="3" name="TextBox 3"/>
          <p:cNvSpPr txBox="1"/>
          <p:nvPr/>
        </p:nvSpPr>
        <p:spPr>
          <a:xfrm>
            <a:off x="3196828" y="1691207"/>
            <a:ext cx="11800582" cy="1720233"/>
          </a:xfrm>
          <a:prstGeom prst="rect">
            <a:avLst/>
          </a:prstGeom>
        </p:spPr>
        <p:txBody>
          <a:bodyPr lIns="0" tIns="0" rIns="0" bIns="0" rtlCol="0" anchor="t">
            <a:spAutoFit/>
          </a:bodyPr>
          <a:lstStyle/>
          <a:p>
            <a:pPr algn="ctr">
              <a:lnSpc>
                <a:spcPts val="12636"/>
              </a:lnSpc>
            </a:pPr>
            <a:r>
              <a:rPr lang="en-US" sz="13442">
                <a:solidFill>
                  <a:srgbClr val="FFFFFF"/>
                </a:solidFill>
                <a:latin typeface="Raleway Heavy"/>
              </a:rPr>
              <a:t>THANK </a:t>
            </a:r>
            <a:r>
              <a:rPr lang="en-US" sz="13442">
                <a:solidFill>
                  <a:srgbClr val="F86942"/>
                </a:solidFill>
                <a:latin typeface="Raleway Heavy"/>
              </a:rPr>
              <a:t>YOU</a:t>
            </a:r>
          </a:p>
        </p:txBody>
      </p:sp>
      <p:sp>
        <p:nvSpPr>
          <p:cNvPr id="4" name="TextBox 4"/>
          <p:cNvSpPr txBox="1"/>
          <p:nvPr/>
        </p:nvSpPr>
        <p:spPr>
          <a:xfrm>
            <a:off x="3087163" y="7824621"/>
            <a:ext cx="12019911" cy="1433679"/>
          </a:xfrm>
          <a:prstGeom prst="rect">
            <a:avLst/>
          </a:prstGeom>
        </p:spPr>
        <p:txBody>
          <a:bodyPr lIns="0" tIns="0" rIns="0" bIns="0" rtlCol="0" anchor="t">
            <a:spAutoFit/>
          </a:bodyPr>
          <a:lstStyle/>
          <a:p>
            <a:pPr algn="ctr">
              <a:lnSpc>
                <a:spcPts val="3043"/>
              </a:lnSpc>
            </a:pPr>
            <a:r>
              <a:rPr lang="en-US" sz="3237">
                <a:solidFill>
                  <a:srgbClr val="FFFFFF"/>
                </a:solidFill>
                <a:latin typeface="Raleway Heavy"/>
              </a:rPr>
              <a:t>KEVIN VAN WINKLE </a:t>
            </a:r>
            <a:r>
              <a:rPr lang="en-US" sz="3237">
                <a:solidFill>
                  <a:srgbClr val="3FB9BD"/>
                </a:solidFill>
                <a:latin typeface="Raleway Heavy"/>
              </a:rPr>
              <a:t>&amp;</a:t>
            </a:r>
          </a:p>
          <a:p>
            <a:pPr algn="ctr">
              <a:lnSpc>
                <a:spcPts val="3043"/>
              </a:lnSpc>
            </a:pPr>
            <a:r>
              <a:rPr lang="en-US" sz="3237">
                <a:solidFill>
                  <a:srgbClr val="F86942"/>
                </a:solidFill>
                <a:latin typeface="Raleway Heavy"/>
              </a:rPr>
              <a:t>TIMOTHY MOTTET</a:t>
            </a:r>
          </a:p>
          <a:p>
            <a:pPr algn="ctr">
              <a:lnSpc>
                <a:spcPts val="3043"/>
              </a:lnSpc>
            </a:pPr>
            <a:endParaRPr lang="en-US" sz="3237">
              <a:solidFill>
                <a:srgbClr val="F86942"/>
              </a:solidFill>
              <a:latin typeface="Raleway Heavy"/>
            </a:endParaRPr>
          </a:p>
          <a:p>
            <a:pPr algn="ctr">
              <a:lnSpc>
                <a:spcPts val="2118"/>
              </a:lnSpc>
            </a:pPr>
            <a:r>
              <a:rPr lang="en-US" sz="2253">
                <a:solidFill>
                  <a:srgbClr val="3FB9BD"/>
                </a:solidFill>
                <a:latin typeface="Raleway Heavy"/>
              </a:rPr>
              <a:t>COLORADO STATE UNIVERSITY PUEBLO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5224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4196480" y="6799382"/>
            <a:ext cx="975449" cy="68281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4196480" y="1399018"/>
            <a:ext cx="975449" cy="682814"/>
          </a:xfrm>
          <a:prstGeom prst="rect">
            <a:avLst/>
          </a:prstGeom>
        </p:spPr>
      </p:pic>
      <p:grpSp>
        <p:nvGrpSpPr>
          <p:cNvPr id="4" name="Group 4"/>
          <p:cNvGrpSpPr/>
          <p:nvPr/>
        </p:nvGrpSpPr>
        <p:grpSpPr>
          <a:xfrm>
            <a:off x="8822126" y="-44239"/>
            <a:ext cx="9465874" cy="10331239"/>
            <a:chOff x="0" y="0"/>
            <a:chExt cx="12621166" cy="13774986"/>
          </a:xfrm>
        </p:grpSpPr>
        <p:pic>
          <p:nvPicPr>
            <p:cNvPr id="5" name="Picture 5"/>
            <p:cNvPicPr>
              <a:picLocks noChangeAspect="1"/>
            </p:cNvPicPr>
            <p:nvPr/>
          </p:nvPicPr>
          <p:blipFill>
            <a:blip r:embed="rId6"/>
            <a:srcRect l="20097" t="2075" r="29455"/>
            <a:stretch>
              <a:fillRect/>
            </a:stretch>
          </p:blipFill>
          <p:spPr>
            <a:xfrm>
              <a:off x="0" y="0"/>
              <a:ext cx="12621166" cy="13774986"/>
            </a:xfrm>
            <a:prstGeom prst="rect">
              <a:avLst/>
            </a:prstGeom>
          </p:spPr>
        </p:pic>
      </p:grpSp>
      <p:sp>
        <p:nvSpPr>
          <p:cNvPr id="6" name="TextBox 6"/>
          <p:cNvSpPr txBox="1"/>
          <p:nvPr/>
        </p:nvSpPr>
        <p:spPr>
          <a:xfrm>
            <a:off x="866089" y="2374524"/>
            <a:ext cx="7636231" cy="3754025"/>
          </a:xfrm>
          <a:prstGeom prst="rect">
            <a:avLst/>
          </a:prstGeom>
        </p:spPr>
        <p:txBody>
          <a:bodyPr lIns="0" tIns="0" rIns="0" bIns="0" rtlCol="0" anchor="t">
            <a:spAutoFit/>
          </a:bodyPr>
          <a:lstStyle/>
          <a:p>
            <a:pPr>
              <a:lnSpc>
                <a:spcPts val="4226"/>
              </a:lnSpc>
            </a:pPr>
            <a:r>
              <a:rPr lang="en-US" sz="3842" dirty="0">
                <a:solidFill>
                  <a:srgbClr val="FFFFFF"/>
                </a:solidFill>
                <a:latin typeface="Raleway Heavy"/>
              </a:rPr>
              <a:t>The Presidential Fellow will serve as an advisor to the President on issues that impact the morale, working conditions, assignments, budgets and communication strategies for faculty at CSU Pueblo.</a:t>
            </a:r>
          </a:p>
        </p:txBody>
      </p:sp>
      <p:sp>
        <p:nvSpPr>
          <p:cNvPr id="7" name="TextBox 7"/>
          <p:cNvSpPr txBox="1"/>
          <p:nvPr/>
        </p:nvSpPr>
        <p:spPr>
          <a:xfrm>
            <a:off x="2222550" y="8265724"/>
            <a:ext cx="5898758" cy="615553"/>
          </a:xfrm>
          <a:prstGeom prst="rect">
            <a:avLst/>
          </a:prstGeom>
        </p:spPr>
        <p:txBody>
          <a:bodyPr lIns="0" tIns="0" rIns="0" bIns="0" rtlCol="0" anchor="t">
            <a:spAutoFit/>
          </a:bodyPr>
          <a:lstStyle/>
          <a:p>
            <a:pPr algn="r">
              <a:lnSpc>
                <a:spcPts val="2394"/>
              </a:lnSpc>
            </a:pPr>
            <a:r>
              <a:rPr lang="en-US" sz="2064" dirty="0">
                <a:solidFill>
                  <a:srgbClr val="3FB9BD"/>
                </a:solidFill>
                <a:latin typeface="Open Sans Bold"/>
              </a:rPr>
              <a:t>"PRESIDENTIAL FELLOW ANNOUNCEMENT"</a:t>
            </a:r>
          </a:p>
          <a:p>
            <a:pPr algn="r">
              <a:lnSpc>
                <a:spcPts val="2394"/>
              </a:lnSpc>
            </a:pPr>
            <a:r>
              <a:rPr lang="en-US" sz="2064" dirty="0">
                <a:solidFill>
                  <a:srgbClr val="3FB9BD"/>
                </a:solidFill>
                <a:latin typeface="Open Sans Bold"/>
              </a:rPr>
              <a:t>PRESIDENT TIMOTHY MOTTET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6942"/>
        </a:solidFill>
        <a:effectLst/>
      </p:bgPr>
    </p:bg>
    <p:spTree>
      <p:nvGrpSpPr>
        <p:cNvPr id="1" name=""/>
        <p:cNvGrpSpPr/>
        <p:nvPr/>
      </p:nvGrpSpPr>
      <p:grpSpPr>
        <a:xfrm>
          <a:off x="0" y="0"/>
          <a:ext cx="0" cy="0"/>
          <a:chOff x="0" y="0"/>
          <a:chExt cx="0" cy="0"/>
        </a:xfrm>
      </p:grpSpPr>
      <p:sp>
        <p:nvSpPr>
          <p:cNvPr id="2" name="TextBox 2"/>
          <p:cNvSpPr txBox="1"/>
          <p:nvPr/>
        </p:nvSpPr>
        <p:spPr>
          <a:xfrm>
            <a:off x="1883668" y="2889602"/>
            <a:ext cx="14532300" cy="3843057"/>
          </a:xfrm>
          <a:prstGeom prst="rect">
            <a:avLst/>
          </a:prstGeom>
        </p:spPr>
        <p:txBody>
          <a:bodyPr lIns="0" tIns="0" rIns="0" bIns="0" rtlCol="0" anchor="t">
            <a:spAutoFit/>
          </a:bodyPr>
          <a:lstStyle/>
          <a:p>
            <a:pPr algn="ctr">
              <a:lnSpc>
                <a:spcPts val="7448"/>
              </a:lnSpc>
            </a:pPr>
            <a:r>
              <a:rPr lang="en-US" sz="7924">
                <a:solidFill>
                  <a:srgbClr val="352245"/>
                </a:solidFill>
                <a:latin typeface="Raleway Heavy"/>
              </a:rPr>
              <a:t>sludge</a:t>
            </a:r>
            <a:r>
              <a:rPr lang="en-US" sz="7924">
                <a:solidFill>
                  <a:srgbClr val="FFFFFF"/>
                </a:solidFill>
                <a:latin typeface="Raleway Heavy"/>
              </a:rPr>
              <a:t> - all the little things that delay, undermine, and otherwise prevent us from doing what we want to do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94303" cy="10287000"/>
            <a:chOff x="0" y="0"/>
            <a:chExt cx="2368870" cy="2709333"/>
          </a:xfrm>
        </p:grpSpPr>
        <p:sp>
          <p:nvSpPr>
            <p:cNvPr id="3" name="Freeform 3"/>
            <p:cNvSpPr/>
            <p:nvPr/>
          </p:nvSpPr>
          <p:spPr>
            <a:xfrm>
              <a:off x="0" y="0"/>
              <a:ext cx="2368870" cy="2709333"/>
            </a:xfrm>
            <a:custGeom>
              <a:avLst/>
              <a:gdLst/>
              <a:ahLst/>
              <a:cxnLst/>
              <a:rect l="l" t="t" r="r" b="b"/>
              <a:pathLst>
                <a:path w="2368870" h="2709333">
                  <a:moveTo>
                    <a:pt x="0" y="0"/>
                  </a:moveTo>
                  <a:lnTo>
                    <a:pt x="2368870" y="0"/>
                  </a:lnTo>
                  <a:lnTo>
                    <a:pt x="2368870" y="2709333"/>
                  </a:lnTo>
                  <a:lnTo>
                    <a:pt x="0" y="2709333"/>
                  </a:lnTo>
                  <a:close/>
                </a:path>
              </a:pathLst>
            </a:custGeom>
            <a:solidFill>
              <a:srgbClr val="352245"/>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626"/>
                </a:lnSpc>
              </a:pPr>
              <a:endParaRPr/>
            </a:p>
          </p:txBody>
        </p:sp>
      </p:grpSp>
      <p:pic>
        <p:nvPicPr>
          <p:cNvPr id="5" name="Picture 5"/>
          <p:cNvPicPr>
            <a:picLocks noChangeAspect="1"/>
          </p:cNvPicPr>
          <p:nvPr/>
        </p:nvPicPr>
        <p:blipFill>
          <a:blip r:embed="rId2"/>
          <a:srcRect l="4827" r="4827"/>
          <a:stretch>
            <a:fillRect/>
          </a:stretch>
        </p:blipFill>
        <p:spPr>
          <a:xfrm>
            <a:off x="8994303" y="0"/>
            <a:ext cx="9293697" cy="10287000"/>
          </a:xfrm>
          <a:prstGeom prst="rect">
            <a:avLst/>
          </a:prstGeom>
        </p:spPr>
      </p:pic>
      <p:sp>
        <p:nvSpPr>
          <p:cNvPr id="6" name="TextBox 6"/>
          <p:cNvSpPr txBox="1"/>
          <p:nvPr/>
        </p:nvSpPr>
        <p:spPr>
          <a:xfrm>
            <a:off x="1028700" y="1838960"/>
            <a:ext cx="7552480" cy="6823215"/>
          </a:xfrm>
          <a:prstGeom prst="rect">
            <a:avLst/>
          </a:prstGeom>
        </p:spPr>
        <p:txBody>
          <a:bodyPr lIns="0" tIns="0" rIns="0" bIns="0" rtlCol="0" anchor="t">
            <a:spAutoFit/>
          </a:bodyPr>
          <a:lstStyle/>
          <a:p>
            <a:pPr marL="863596" lvl="1" indent="-431798">
              <a:lnSpc>
                <a:spcPts val="3759"/>
              </a:lnSpc>
              <a:buFont typeface="Arial"/>
              <a:buChar char="•"/>
            </a:pPr>
            <a:r>
              <a:rPr lang="en-US" sz="3999" dirty="0">
                <a:solidFill>
                  <a:srgbClr val="0CC4CC"/>
                </a:solidFill>
                <a:latin typeface="Raleway Bold"/>
              </a:rPr>
              <a:t>Difficult to locate information</a:t>
            </a:r>
          </a:p>
          <a:p>
            <a:pPr>
              <a:lnSpc>
                <a:spcPts val="3759"/>
              </a:lnSpc>
            </a:pPr>
            <a:endParaRPr lang="en-US" sz="3999" dirty="0">
              <a:solidFill>
                <a:srgbClr val="0CC4CC"/>
              </a:solidFill>
              <a:latin typeface="Raleway Bold"/>
            </a:endParaRPr>
          </a:p>
          <a:p>
            <a:pPr marL="863596" lvl="1" indent="-431798">
              <a:lnSpc>
                <a:spcPts val="3759"/>
              </a:lnSpc>
              <a:buFont typeface="Arial"/>
              <a:buChar char="•"/>
            </a:pPr>
            <a:r>
              <a:rPr lang="en-US" sz="3999" dirty="0">
                <a:solidFill>
                  <a:srgbClr val="0CC4CC"/>
                </a:solidFill>
                <a:latin typeface="Raleway Bold"/>
              </a:rPr>
              <a:t>Badly designed documents</a:t>
            </a:r>
          </a:p>
          <a:p>
            <a:pPr>
              <a:lnSpc>
                <a:spcPts val="3759"/>
              </a:lnSpc>
            </a:pPr>
            <a:endParaRPr lang="en-US" sz="3999" dirty="0">
              <a:solidFill>
                <a:srgbClr val="0CC4CC"/>
              </a:solidFill>
              <a:latin typeface="Raleway Bold"/>
            </a:endParaRPr>
          </a:p>
          <a:p>
            <a:pPr marL="863596" lvl="1" indent="-431798">
              <a:lnSpc>
                <a:spcPts val="3759"/>
              </a:lnSpc>
              <a:buFont typeface="Arial"/>
              <a:buChar char="•"/>
            </a:pPr>
            <a:r>
              <a:rPr lang="en-US" sz="3999" dirty="0">
                <a:solidFill>
                  <a:srgbClr val="0CC4CC"/>
                </a:solidFill>
                <a:latin typeface="Raleway Bold"/>
              </a:rPr>
              <a:t>Duplicative processes</a:t>
            </a:r>
          </a:p>
          <a:p>
            <a:pPr>
              <a:lnSpc>
                <a:spcPts val="3759"/>
              </a:lnSpc>
            </a:pPr>
            <a:endParaRPr lang="en-US" sz="3999" dirty="0">
              <a:solidFill>
                <a:srgbClr val="0CC4CC"/>
              </a:solidFill>
              <a:latin typeface="Raleway Bold"/>
            </a:endParaRPr>
          </a:p>
          <a:p>
            <a:pPr marL="863596" lvl="1" indent="-431798">
              <a:lnSpc>
                <a:spcPts val="3759"/>
              </a:lnSpc>
              <a:buFont typeface="Arial"/>
              <a:buChar char="•"/>
            </a:pPr>
            <a:r>
              <a:rPr lang="en-US" sz="3999" dirty="0">
                <a:solidFill>
                  <a:srgbClr val="0CC4CC"/>
                </a:solidFill>
                <a:latin typeface="Raleway Bold"/>
              </a:rPr>
              <a:t>Meetings for meetings' sake</a:t>
            </a:r>
          </a:p>
          <a:p>
            <a:pPr>
              <a:lnSpc>
                <a:spcPts val="3759"/>
              </a:lnSpc>
            </a:pPr>
            <a:endParaRPr lang="en-US" sz="3999" dirty="0">
              <a:solidFill>
                <a:srgbClr val="0CC4CC"/>
              </a:solidFill>
              <a:latin typeface="Raleway Bold"/>
            </a:endParaRPr>
          </a:p>
          <a:p>
            <a:pPr marL="863596" lvl="1" indent="-431798">
              <a:lnSpc>
                <a:spcPts val="3759"/>
              </a:lnSpc>
              <a:buFont typeface="Arial"/>
              <a:buChar char="•"/>
            </a:pPr>
            <a:r>
              <a:rPr lang="en-US" sz="3999" dirty="0">
                <a:solidFill>
                  <a:srgbClr val="0CC4CC"/>
                </a:solidFill>
                <a:latin typeface="Raleway Bold"/>
              </a:rPr>
              <a:t>Writing unread reports</a:t>
            </a:r>
          </a:p>
          <a:p>
            <a:pPr>
              <a:lnSpc>
                <a:spcPts val="3759"/>
              </a:lnSpc>
            </a:pPr>
            <a:endParaRPr lang="en-US" sz="3999" dirty="0">
              <a:solidFill>
                <a:srgbClr val="0CC4CC"/>
              </a:solidFill>
              <a:latin typeface="Raleway Bold"/>
            </a:endParaRPr>
          </a:p>
          <a:p>
            <a:pPr marL="863596" lvl="1" indent="-431798">
              <a:lnSpc>
                <a:spcPts val="3759"/>
              </a:lnSpc>
              <a:buFont typeface="Arial"/>
              <a:buChar char="•"/>
            </a:pPr>
            <a:r>
              <a:rPr lang="en-US" sz="3999" dirty="0">
                <a:solidFill>
                  <a:srgbClr val="0CC4CC"/>
                </a:solidFill>
                <a:latin typeface="Raleway Bold"/>
              </a:rPr>
              <a:t>Troublesome technology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2282" r="724" b="11875"/>
          <a:stretch>
            <a:fillRect/>
          </a:stretch>
        </p:blipFill>
        <p:spPr>
          <a:xfrm>
            <a:off x="0" y="0"/>
            <a:ext cx="18288000" cy="10287000"/>
          </a:xfrm>
          <a:prstGeom prst="rect">
            <a:avLst/>
          </a:prstGeom>
        </p:spPr>
      </p:pic>
      <p:sp>
        <p:nvSpPr>
          <p:cNvPr id="3" name="TextBox 3"/>
          <p:cNvSpPr txBox="1"/>
          <p:nvPr/>
        </p:nvSpPr>
        <p:spPr>
          <a:xfrm>
            <a:off x="1028700" y="7202263"/>
            <a:ext cx="11938868" cy="2056037"/>
          </a:xfrm>
          <a:prstGeom prst="rect">
            <a:avLst/>
          </a:prstGeom>
        </p:spPr>
        <p:txBody>
          <a:bodyPr lIns="0" tIns="0" rIns="0" bIns="0" rtlCol="0" anchor="t">
            <a:spAutoFit/>
          </a:bodyPr>
          <a:lstStyle/>
          <a:p>
            <a:pPr>
              <a:lnSpc>
                <a:spcPts val="7824"/>
              </a:lnSpc>
            </a:pPr>
            <a:r>
              <a:rPr lang="en-US" sz="8324">
                <a:solidFill>
                  <a:srgbClr val="F86942"/>
                </a:solidFill>
                <a:latin typeface="Raleway Heavy"/>
              </a:rPr>
              <a:t>SLUDGE</a:t>
            </a:r>
          </a:p>
          <a:p>
            <a:pPr>
              <a:lnSpc>
                <a:spcPts val="7824"/>
              </a:lnSpc>
            </a:pPr>
            <a:r>
              <a:rPr lang="en-US" sz="8324">
                <a:solidFill>
                  <a:srgbClr val="FFFFFF"/>
                </a:solidFill>
                <a:latin typeface="Raleway Heavy"/>
              </a:rPr>
              <a:t>EXEMPLIFIED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6942"/>
        </a:solidFill>
        <a:effectLst/>
      </p:bgPr>
    </p:bg>
    <p:spTree>
      <p:nvGrpSpPr>
        <p:cNvPr id="1" name=""/>
        <p:cNvGrpSpPr/>
        <p:nvPr/>
      </p:nvGrpSpPr>
      <p:grpSpPr>
        <a:xfrm>
          <a:off x="0" y="0"/>
          <a:ext cx="0" cy="0"/>
          <a:chOff x="0" y="0"/>
          <a:chExt cx="0" cy="0"/>
        </a:xfrm>
      </p:grpSpPr>
      <p:sp>
        <p:nvSpPr>
          <p:cNvPr id="2" name="TextBox 2"/>
          <p:cNvSpPr txBox="1"/>
          <p:nvPr/>
        </p:nvSpPr>
        <p:spPr>
          <a:xfrm>
            <a:off x="3043285" y="4278021"/>
            <a:ext cx="12229207" cy="1957107"/>
          </a:xfrm>
          <a:prstGeom prst="rect">
            <a:avLst/>
          </a:prstGeom>
        </p:spPr>
        <p:txBody>
          <a:bodyPr lIns="0" tIns="0" rIns="0" bIns="0" rtlCol="0" anchor="t">
            <a:spAutoFit/>
          </a:bodyPr>
          <a:lstStyle/>
          <a:p>
            <a:pPr algn="ctr">
              <a:lnSpc>
                <a:spcPts val="7448"/>
              </a:lnSpc>
            </a:pPr>
            <a:r>
              <a:rPr lang="en-US" sz="7924">
                <a:solidFill>
                  <a:srgbClr val="FFFFFF"/>
                </a:solidFill>
                <a:latin typeface="Raleway Heavy"/>
              </a:rPr>
              <a:t>WHERE DO YOU ENCOUNTER </a:t>
            </a:r>
            <a:r>
              <a:rPr lang="en-US" sz="7924">
                <a:solidFill>
                  <a:srgbClr val="352245"/>
                </a:solidFill>
                <a:latin typeface="Raleway Heavy"/>
              </a:rPr>
              <a:t>SLUDGE</a:t>
            </a:r>
            <a:r>
              <a:rPr lang="en-US" sz="7924">
                <a:solidFill>
                  <a:srgbClr val="FFFFFF"/>
                </a:solidFill>
                <a:latin typeface="Raleway Heavy"/>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224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1" t="2961" b="2961"/>
          <a:stretch>
            <a:fillRect/>
          </a:stretch>
        </p:blipFill>
        <p:spPr>
          <a:xfrm>
            <a:off x="7974511" y="0"/>
            <a:ext cx="10313489" cy="10287000"/>
          </a:xfrm>
          <a:prstGeom prst="rect">
            <a:avLst/>
          </a:prstGeom>
        </p:spPr>
      </p:pic>
      <p:sp>
        <p:nvSpPr>
          <p:cNvPr id="3" name="TextBox 3"/>
          <p:cNvSpPr txBox="1"/>
          <p:nvPr/>
        </p:nvSpPr>
        <p:spPr>
          <a:xfrm>
            <a:off x="829447" y="2588514"/>
            <a:ext cx="6675111" cy="5186172"/>
          </a:xfrm>
          <a:prstGeom prst="rect">
            <a:avLst/>
          </a:prstGeom>
        </p:spPr>
        <p:txBody>
          <a:bodyPr lIns="0" tIns="0" rIns="0" bIns="0" rtlCol="0" anchor="t">
            <a:spAutoFit/>
          </a:bodyPr>
          <a:lstStyle/>
          <a:p>
            <a:pPr marL="777238" lvl="1" indent="-388619">
              <a:lnSpc>
                <a:spcPts val="3383"/>
              </a:lnSpc>
              <a:buFont typeface="Arial"/>
              <a:buChar char="•"/>
            </a:pPr>
            <a:r>
              <a:rPr lang="en-US" sz="3599" dirty="0">
                <a:solidFill>
                  <a:srgbClr val="0CC4CC"/>
                </a:solidFill>
                <a:latin typeface="Raleway Bold"/>
              </a:rPr>
              <a:t>Increases frustration</a:t>
            </a:r>
          </a:p>
          <a:p>
            <a:pPr>
              <a:lnSpc>
                <a:spcPts val="3383"/>
              </a:lnSpc>
            </a:pPr>
            <a:endParaRPr lang="en-US" sz="3599" dirty="0">
              <a:solidFill>
                <a:srgbClr val="0CC4CC"/>
              </a:solidFill>
              <a:latin typeface="Raleway Bold"/>
            </a:endParaRPr>
          </a:p>
          <a:p>
            <a:pPr marL="777238" lvl="1" indent="-388619">
              <a:lnSpc>
                <a:spcPts val="3383"/>
              </a:lnSpc>
              <a:buFont typeface="Arial"/>
              <a:buChar char="•"/>
            </a:pPr>
            <a:r>
              <a:rPr lang="en-US" sz="3599" dirty="0">
                <a:solidFill>
                  <a:srgbClr val="0CC4CC"/>
                </a:solidFill>
                <a:latin typeface="Raleway Bold"/>
              </a:rPr>
              <a:t>Increases irritability</a:t>
            </a:r>
          </a:p>
          <a:p>
            <a:pPr>
              <a:lnSpc>
                <a:spcPts val="3383"/>
              </a:lnSpc>
            </a:pPr>
            <a:endParaRPr lang="en-US" sz="3599" dirty="0">
              <a:solidFill>
                <a:srgbClr val="0CC4CC"/>
              </a:solidFill>
              <a:latin typeface="Raleway Bold"/>
            </a:endParaRPr>
          </a:p>
          <a:p>
            <a:pPr marL="777238" lvl="1" indent="-388619">
              <a:lnSpc>
                <a:spcPts val="3383"/>
              </a:lnSpc>
              <a:buFont typeface="Arial"/>
              <a:buChar char="•"/>
            </a:pPr>
            <a:r>
              <a:rPr lang="en-US" sz="3599" dirty="0">
                <a:solidFill>
                  <a:srgbClr val="0CC4CC"/>
                </a:solidFill>
                <a:latin typeface="Raleway Bold"/>
              </a:rPr>
              <a:t>Increases incivility</a:t>
            </a:r>
          </a:p>
          <a:p>
            <a:pPr>
              <a:lnSpc>
                <a:spcPts val="3383"/>
              </a:lnSpc>
            </a:pPr>
            <a:endParaRPr lang="en-US" sz="3599" dirty="0">
              <a:solidFill>
                <a:srgbClr val="0CC4CC"/>
              </a:solidFill>
              <a:latin typeface="Raleway Bold"/>
            </a:endParaRPr>
          </a:p>
          <a:p>
            <a:pPr marL="777238" lvl="1" indent="-388619">
              <a:lnSpc>
                <a:spcPts val="3383"/>
              </a:lnSpc>
              <a:buFont typeface="Arial"/>
              <a:buChar char="•"/>
            </a:pPr>
            <a:r>
              <a:rPr lang="en-US" sz="3599" dirty="0">
                <a:solidFill>
                  <a:srgbClr val="0CC4CC"/>
                </a:solidFill>
                <a:latin typeface="Raleway Bold"/>
              </a:rPr>
              <a:t>Reduces morale</a:t>
            </a:r>
          </a:p>
          <a:p>
            <a:pPr>
              <a:lnSpc>
                <a:spcPts val="3383"/>
              </a:lnSpc>
            </a:pPr>
            <a:endParaRPr lang="en-US" sz="3599" dirty="0">
              <a:solidFill>
                <a:srgbClr val="0CC4CC"/>
              </a:solidFill>
              <a:latin typeface="Raleway Bold"/>
            </a:endParaRPr>
          </a:p>
          <a:p>
            <a:pPr marL="777238" lvl="1" indent="-388619">
              <a:lnSpc>
                <a:spcPts val="3383"/>
              </a:lnSpc>
              <a:buFont typeface="Arial"/>
              <a:buChar char="•"/>
            </a:pPr>
            <a:r>
              <a:rPr lang="en-US" sz="3599" dirty="0">
                <a:solidFill>
                  <a:srgbClr val="0CC4CC"/>
                </a:solidFill>
                <a:latin typeface="Raleway Bold"/>
              </a:rPr>
              <a:t>Reduces cognitive capacity</a:t>
            </a:r>
          </a:p>
          <a:p>
            <a:pPr>
              <a:lnSpc>
                <a:spcPts val="3383"/>
              </a:lnSpc>
            </a:pPr>
            <a:endParaRPr lang="en-US" sz="3599" dirty="0">
              <a:solidFill>
                <a:srgbClr val="0CC4CC"/>
              </a:solidFill>
              <a:latin typeface="Raleway Bold"/>
            </a:endParaRPr>
          </a:p>
          <a:p>
            <a:pPr marL="777238" lvl="1" indent="-388619">
              <a:lnSpc>
                <a:spcPts val="3383"/>
              </a:lnSpc>
              <a:buFont typeface="Arial"/>
              <a:buChar char="•"/>
            </a:pPr>
            <a:r>
              <a:rPr lang="en-US" sz="3599" dirty="0">
                <a:solidFill>
                  <a:srgbClr val="0CC4CC"/>
                </a:solidFill>
                <a:latin typeface="Raleway Bold"/>
              </a:rPr>
              <a:t>Reduces sense of value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5224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2418" y="0"/>
            <a:ext cx="7320599" cy="10287000"/>
          </a:xfrm>
          <a:prstGeom prst="rect">
            <a:avLst/>
          </a:prstGeom>
        </p:spPr>
      </p:pic>
      <p:sp>
        <p:nvSpPr>
          <p:cNvPr id="3" name="TextBox 3"/>
          <p:cNvSpPr txBox="1"/>
          <p:nvPr/>
        </p:nvSpPr>
        <p:spPr>
          <a:xfrm>
            <a:off x="2532434" y="1266825"/>
            <a:ext cx="5960566" cy="3663949"/>
          </a:xfrm>
          <a:prstGeom prst="rect">
            <a:avLst/>
          </a:prstGeom>
        </p:spPr>
        <p:txBody>
          <a:bodyPr lIns="0" tIns="0" rIns="0" bIns="0" rtlCol="0" anchor="t">
            <a:spAutoFit/>
          </a:bodyPr>
          <a:lstStyle/>
          <a:p>
            <a:pPr>
              <a:lnSpc>
                <a:spcPts val="9399"/>
              </a:lnSpc>
            </a:pPr>
            <a:r>
              <a:rPr lang="en-US" sz="9999">
                <a:solidFill>
                  <a:srgbClr val="352245"/>
                </a:solidFill>
                <a:latin typeface="Raleway Heavy"/>
              </a:rPr>
              <a:t>THE SLUDGE</a:t>
            </a:r>
          </a:p>
          <a:p>
            <a:pPr>
              <a:lnSpc>
                <a:spcPts val="9399"/>
              </a:lnSpc>
            </a:pPr>
            <a:r>
              <a:rPr lang="en-US" sz="9999">
                <a:solidFill>
                  <a:srgbClr val="352245"/>
                </a:solidFill>
                <a:latin typeface="Raleway Heavy"/>
              </a:rPr>
              <a:t>AUDIT</a:t>
            </a:r>
          </a:p>
        </p:txBody>
      </p:sp>
      <p:sp>
        <p:nvSpPr>
          <p:cNvPr id="4" name="TextBox 4"/>
          <p:cNvSpPr txBox="1"/>
          <p:nvPr/>
        </p:nvSpPr>
        <p:spPr>
          <a:xfrm>
            <a:off x="10918283" y="1333083"/>
            <a:ext cx="5924267" cy="6356351"/>
          </a:xfrm>
          <a:prstGeom prst="rect">
            <a:avLst/>
          </a:prstGeom>
        </p:spPr>
        <p:txBody>
          <a:bodyPr lIns="0" tIns="0" rIns="0" bIns="0" rtlCol="0" anchor="t">
            <a:spAutoFit/>
          </a:bodyPr>
          <a:lstStyle/>
          <a:p>
            <a:pPr marL="1079499" lvl="1" indent="-539749">
              <a:lnSpc>
                <a:spcPts val="10249"/>
              </a:lnSpc>
              <a:buFont typeface="Arial"/>
              <a:buChar char="•"/>
            </a:pPr>
            <a:r>
              <a:rPr lang="en-US" sz="4999">
                <a:solidFill>
                  <a:srgbClr val="0CC4CC"/>
                </a:solidFill>
                <a:latin typeface="Raleway Heavy"/>
              </a:rPr>
              <a:t> Announce</a:t>
            </a:r>
          </a:p>
          <a:p>
            <a:pPr marL="1079499" lvl="1" indent="-539749">
              <a:lnSpc>
                <a:spcPts val="10249"/>
              </a:lnSpc>
              <a:buFont typeface="Arial"/>
              <a:buChar char="•"/>
            </a:pPr>
            <a:r>
              <a:rPr lang="en-US" sz="4999">
                <a:solidFill>
                  <a:srgbClr val="0CC4CC"/>
                </a:solidFill>
                <a:latin typeface="Raleway Heavy"/>
              </a:rPr>
              <a:t> Identify</a:t>
            </a:r>
          </a:p>
          <a:p>
            <a:pPr marL="1079499" lvl="1" indent="-539749">
              <a:lnSpc>
                <a:spcPts val="10249"/>
              </a:lnSpc>
              <a:buFont typeface="Arial"/>
              <a:buChar char="•"/>
            </a:pPr>
            <a:r>
              <a:rPr lang="en-US" sz="4999">
                <a:solidFill>
                  <a:srgbClr val="0CC4CC"/>
                </a:solidFill>
                <a:latin typeface="Raleway Heavy"/>
              </a:rPr>
              <a:t> Prioritize</a:t>
            </a:r>
          </a:p>
          <a:p>
            <a:pPr marL="1079499" lvl="1" indent="-539749">
              <a:lnSpc>
                <a:spcPts val="10249"/>
              </a:lnSpc>
              <a:buFont typeface="Arial"/>
              <a:buChar char="•"/>
            </a:pPr>
            <a:r>
              <a:rPr lang="en-US" sz="4999">
                <a:solidFill>
                  <a:srgbClr val="0CC4CC"/>
                </a:solidFill>
                <a:latin typeface="Raleway Heavy"/>
              </a:rPr>
              <a:t> Focus</a:t>
            </a:r>
          </a:p>
          <a:p>
            <a:pPr marL="1079499" lvl="1" indent="-539749">
              <a:lnSpc>
                <a:spcPts val="10249"/>
              </a:lnSpc>
              <a:buFont typeface="Arial"/>
              <a:buChar char="•"/>
            </a:pPr>
            <a:r>
              <a:rPr lang="en-US" sz="4999">
                <a:solidFill>
                  <a:srgbClr val="0CC4CC"/>
                </a:solidFill>
                <a:latin typeface="Raleway Heavy"/>
              </a:rPr>
              <a:t> Reduce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C4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0"/>
            <a:ext cx="7320599" cy="10287000"/>
          </a:xfrm>
          <a:prstGeom prst="rect">
            <a:avLst/>
          </a:prstGeom>
        </p:spPr>
      </p:pic>
      <p:sp>
        <p:nvSpPr>
          <p:cNvPr id="3" name="TextBox 3"/>
          <p:cNvSpPr txBox="1"/>
          <p:nvPr/>
        </p:nvSpPr>
        <p:spPr>
          <a:xfrm>
            <a:off x="10236373" y="7960208"/>
            <a:ext cx="5135854" cy="1283484"/>
          </a:xfrm>
          <a:prstGeom prst="rect">
            <a:avLst/>
          </a:prstGeom>
        </p:spPr>
        <p:txBody>
          <a:bodyPr lIns="0" tIns="0" rIns="0" bIns="0" rtlCol="0" anchor="t">
            <a:spAutoFit/>
          </a:bodyPr>
          <a:lstStyle/>
          <a:p>
            <a:pPr>
              <a:lnSpc>
                <a:spcPts val="9422"/>
              </a:lnSpc>
            </a:pPr>
            <a:r>
              <a:rPr lang="en-US" sz="10023">
                <a:solidFill>
                  <a:srgbClr val="0CC4CC"/>
                </a:solidFill>
                <a:latin typeface="Raleway Heavy"/>
              </a:rPr>
              <a:t>REDUCE</a:t>
            </a:r>
          </a:p>
        </p:txBody>
      </p:sp>
      <p:sp>
        <p:nvSpPr>
          <p:cNvPr id="4" name="TextBox 4"/>
          <p:cNvSpPr txBox="1"/>
          <p:nvPr/>
        </p:nvSpPr>
        <p:spPr>
          <a:xfrm>
            <a:off x="1028700" y="2195433"/>
            <a:ext cx="7352794" cy="5019675"/>
          </a:xfrm>
          <a:prstGeom prst="rect">
            <a:avLst/>
          </a:prstGeom>
        </p:spPr>
        <p:txBody>
          <a:bodyPr lIns="0" tIns="0" rIns="0" bIns="0" rtlCol="0" anchor="t">
            <a:spAutoFit/>
          </a:bodyPr>
          <a:lstStyle/>
          <a:p>
            <a:pPr marL="1079499" lvl="1" indent="-539749">
              <a:lnSpc>
                <a:spcPts val="5699"/>
              </a:lnSpc>
              <a:buFont typeface="Arial"/>
              <a:buChar char="•"/>
            </a:pPr>
            <a:r>
              <a:rPr lang="en-US" sz="4999">
                <a:solidFill>
                  <a:srgbClr val="352245"/>
                </a:solidFill>
                <a:latin typeface="Raleway Heavy"/>
              </a:rPr>
              <a:t>Automate</a:t>
            </a:r>
          </a:p>
          <a:p>
            <a:pPr>
              <a:lnSpc>
                <a:spcPts val="5699"/>
              </a:lnSpc>
            </a:pPr>
            <a:endParaRPr lang="en-US" sz="4999">
              <a:solidFill>
                <a:srgbClr val="352245"/>
              </a:solidFill>
              <a:latin typeface="Raleway Heavy"/>
            </a:endParaRPr>
          </a:p>
          <a:p>
            <a:pPr marL="1079499" lvl="1" indent="-539749">
              <a:lnSpc>
                <a:spcPts val="5699"/>
              </a:lnSpc>
              <a:buFont typeface="Arial"/>
              <a:buChar char="•"/>
            </a:pPr>
            <a:r>
              <a:rPr lang="en-US" sz="4999">
                <a:solidFill>
                  <a:srgbClr val="352245"/>
                </a:solidFill>
                <a:latin typeface="Raleway Heavy"/>
              </a:rPr>
              <a:t>Eliminate</a:t>
            </a:r>
          </a:p>
          <a:p>
            <a:pPr>
              <a:lnSpc>
                <a:spcPts val="5699"/>
              </a:lnSpc>
            </a:pPr>
            <a:endParaRPr lang="en-US" sz="4999">
              <a:solidFill>
                <a:srgbClr val="352245"/>
              </a:solidFill>
              <a:latin typeface="Raleway Heavy"/>
            </a:endParaRPr>
          </a:p>
          <a:p>
            <a:pPr marL="1079499" lvl="1" indent="-539749">
              <a:lnSpc>
                <a:spcPts val="5699"/>
              </a:lnSpc>
              <a:buFont typeface="Arial"/>
              <a:buChar char="•"/>
            </a:pPr>
            <a:r>
              <a:rPr lang="en-US" sz="4999">
                <a:solidFill>
                  <a:srgbClr val="352245"/>
                </a:solidFill>
                <a:latin typeface="Raleway Heavy"/>
              </a:rPr>
              <a:t>Reconsider</a:t>
            </a:r>
          </a:p>
          <a:p>
            <a:pPr>
              <a:lnSpc>
                <a:spcPts val="5699"/>
              </a:lnSpc>
            </a:pPr>
            <a:endParaRPr lang="en-US" sz="4999">
              <a:solidFill>
                <a:srgbClr val="352245"/>
              </a:solidFill>
              <a:latin typeface="Raleway Heavy"/>
            </a:endParaRPr>
          </a:p>
          <a:p>
            <a:pPr marL="1079499" lvl="1" indent="-539749">
              <a:lnSpc>
                <a:spcPts val="5699"/>
              </a:lnSpc>
              <a:buFont typeface="Arial"/>
              <a:buChar char="•"/>
            </a:pPr>
            <a:r>
              <a:rPr lang="en-US" sz="4999">
                <a:solidFill>
                  <a:srgbClr val="352245"/>
                </a:solidFill>
                <a:latin typeface="Raleway Heavy"/>
              </a:rPr>
              <a:t>Digitize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1304</TotalTime>
  <Words>222</Words>
  <Application>Microsoft Macintosh PowerPoint</Application>
  <PresentationFormat>Custom</PresentationFormat>
  <Paragraphs>63</Paragraphs>
  <Slides>14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Raleway Bold</vt:lpstr>
      <vt:lpstr>Calibri</vt:lpstr>
      <vt:lpstr>Arial</vt:lpstr>
      <vt:lpstr>Raleway Heavy</vt:lpstr>
      <vt:lpstr>Open Sans Bold Italics</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 Presentation (Presentation (16:9))</dc:title>
  <cp:lastModifiedBy>Microsoft Office User</cp:lastModifiedBy>
  <cp:revision>8</cp:revision>
  <dcterms:created xsi:type="dcterms:W3CDTF">2006-08-16T00:00:00Z</dcterms:created>
  <dcterms:modified xsi:type="dcterms:W3CDTF">2023-02-10T17:10:45Z</dcterms:modified>
  <dc:identifier>DAFYTrDv3c8</dc:identifier>
</cp:coreProperties>
</file>