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1" r:id="rId3"/>
    <p:sldMasterId id="2147483673" r:id="rId4"/>
    <p:sldMasterId id="2147483675" r:id="rId5"/>
    <p:sldMasterId id="2147483677" r:id="rId6"/>
    <p:sldMasterId id="2147483682" r:id="rId7"/>
    <p:sldMasterId id="2147483687" r:id="rId8"/>
  </p:sldMasterIdLst>
  <p:notesMasterIdLst>
    <p:notesMasterId r:id="rId42"/>
  </p:notesMasterIdLst>
  <p:sldIdLst>
    <p:sldId id="261" r:id="rId9"/>
    <p:sldId id="257" r:id="rId10"/>
    <p:sldId id="262" r:id="rId11"/>
    <p:sldId id="264" r:id="rId12"/>
    <p:sldId id="263" r:id="rId13"/>
    <p:sldId id="266" r:id="rId14"/>
    <p:sldId id="267" r:id="rId15"/>
    <p:sldId id="281" r:id="rId16"/>
    <p:sldId id="268" r:id="rId17"/>
    <p:sldId id="269" r:id="rId18"/>
    <p:sldId id="270" r:id="rId19"/>
    <p:sldId id="271" r:id="rId20"/>
    <p:sldId id="272" r:id="rId21"/>
    <p:sldId id="273" r:id="rId22"/>
    <p:sldId id="282" r:id="rId23"/>
    <p:sldId id="274" r:id="rId24"/>
    <p:sldId id="275" r:id="rId25"/>
    <p:sldId id="276" r:id="rId26"/>
    <p:sldId id="283" r:id="rId27"/>
    <p:sldId id="277" r:id="rId28"/>
    <p:sldId id="284" r:id="rId29"/>
    <p:sldId id="278" r:id="rId30"/>
    <p:sldId id="279" r:id="rId31"/>
    <p:sldId id="280" r:id="rId32"/>
    <p:sldId id="285" r:id="rId33"/>
    <p:sldId id="286" r:id="rId34"/>
    <p:sldId id="287" r:id="rId35"/>
    <p:sldId id="288" r:id="rId36"/>
    <p:sldId id="289" r:id="rId37"/>
    <p:sldId id="290" r:id="rId38"/>
    <p:sldId id="296" r:id="rId39"/>
    <p:sldId id="294" r:id="rId40"/>
    <p:sldId id="29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32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67C66-64E9-4E03-91D2-CF5E60651EFE}" type="datetimeFigureOut">
              <a:rPr lang="en-US" smtClean="0"/>
              <a:t>9/18/2016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26870E-D1B6-485B-B54A-C933EAEB59D5}" type="slidenum">
              <a:rPr lang="en-US" smtClean="0"/>
              <a:t>‹#›</a:t>
            </a:fld>
            <a:endParaRPr lang="en-US" dirty="0"/>
          </a:p>
        </p:txBody>
      </p:sp>
    </p:spTree>
    <p:extLst>
      <p:ext uri="{BB962C8B-B14F-4D97-AF65-F5344CB8AC3E}">
        <p14:creationId xmlns:p14="http://schemas.microsoft.com/office/powerpoint/2010/main" val="293978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AC12CD33-6725-49B6-BCEE-DE01F03241C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2938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819400" y="1828800"/>
            <a:ext cx="5943600" cy="4114800"/>
          </a:xfrm>
          <a:prstGeom prst="rect">
            <a:avLst/>
          </a:prstGeom>
        </p:spPr>
        <p:txBody>
          <a:bodyPr/>
          <a:lstStyle>
            <a:lvl1pPr>
              <a:defRPr sz="2200" baseline="0">
                <a:latin typeface="Trebuchet MS" pitchFamily="34" charset="0"/>
                <a:cs typeface="Arial" pitchFamily="34" charset="0"/>
              </a:defRPr>
            </a:lvl1pPr>
            <a:lvl2pPr>
              <a:defRPr sz="2200">
                <a:latin typeface="Trebuchet MS" pitchFamily="34" charset="0"/>
                <a:cs typeface="Arial" pitchFamily="34" charset="0"/>
              </a:defRPr>
            </a:lvl2pPr>
            <a:lvl3pPr>
              <a:defRPr sz="2200">
                <a:latin typeface="Trebuchet MS" pitchFamily="34" charset="0"/>
                <a:cs typeface="Arial" pitchFamily="34" charset="0"/>
              </a:defRPr>
            </a:lvl3pPr>
          </a:lstStyle>
          <a:p>
            <a:pPr lvl="0"/>
            <a:r>
              <a:rPr lang="en-US" dirty="0"/>
              <a:t>Insert bulleted text (at least 22 </a:t>
            </a:r>
            <a:r>
              <a:rPr lang="en-US" dirty="0" err="1"/>
              <a:t>pt</a:t>
            </a:r>
            <a:r>
              <a:rPr lang="en-US" dirty="0"/>
              <a:t>)</a:t>
            </a:r>
          </a:p>
          <a:p>
            <a:pPr lvl="1"/>
            <a:r>
              <a:rPr lang="en-US" dirty="0"/>
              <a:t>Second level</a:t>
            </a:r>
          </a:p>
          <a:p>
            <a:pPr lvl="2"/>
            <a:r>
              <a:rPr lang="en-US" dirty="0"/>
              <a:t>Third level</a:t>
            </a:r>
          </a:p>
        </p:txBody>
      </p:sp>
      <p:sp>
        <p:nvSpPr>
          <p:cNvPr id="12" name="Content Placeholder 11"/>
          <p:cNvSpPr>
            <a:spLocks noGrp="1"/>
          </p:cNvSpPr>
          <p:nvPr>
            <p:ph sz="quarter" idx="11"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dirty="0"/>
              <a:t>INSERT HEADLINE IN ALL CAPS (28 PT)</a:t>
            </a:r>
          </a:p>
        </p:txBody>
      </p:sp>
    </p:spTree>
    <p:extLst>
      <p:ext uri="{BB962C8B-B14F-4D97-AF65-F5344CB8AC3E}">
        <p14:creationId xmlns:p14="http://schemas.microsoft.com/office/powerpoint/2010/main" val="4579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46520" y="6356351"/>
            <a:ext cx="2183130" cy="365125"/>
          </a:xfrm>
          <a:prstGeom prst="rect">
            <a:avLst/>
          </a:prstGeom>
        </p:spPr>
        <p:txBody>
          <a:bodyPr/>
          <a:lstStyle/>
          <a:p>
            <a:fld id="{8BA6314D-E5A3-44A7-B5AA-A4BC226B4CBE}" type="datetimeFigureOut">
              <a:rPr lang="en-US" smtClean="0"/>
              <a:t>9/18/2016</a:t>
            </a:fld>
            <a:endParaRPr lang="en-US"/>
          </a:p>
        </p:txBody>
      </p:sp>
      <p:sp>
        <p:nvSpPr>
          <p:cNvPr id="3" name="Footer Placeholder 2"/>
          <p:cNvSpPr>
            <a:spLocks noGrp="1"/>
          </p:cNvSpPr>
          <p:nvPr>
            <p:ph type="ftr" sz="quarter" idx="11"/>
          </p:nvPr>
        </p:nvSpPr>
        <p:spPr>
          <a:xfrm>
            <a:off x="514350" y="6355846"/>
            <a:ext cx="58293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72250" y="381001"/>
            <a:ext cx="2057400" cy="365125"/>
          </a:xfrm>
          <a:prstGeom prst="rect">
            <a:avLst/>
          </a:prstGeom>
        </p:spPr>
        <p:txBody>
          <a:bodyPr/>
          <a:lstStyle/>
          <a:p>
            <a:fld id="{69754199-7BCC-4F42-BA84-FC2E700F322D}" type="slidenum">
              <a:rPr lang="en-US" smtClean="0"/>
              <a:t>‹#›</a:t>
            </a:fld>
            <a:endParaRPr lang="en-US"/>
          </a:p>
        </p:txBody>
      </p:sp>
    </p:spTree>
    <p:extLst>
      <p:ext uri="{BB962C8B-B14F-4D97-AF65-F5344CB8AC3E}">
        <p14:creationId xmlns:p14="http://schemas.microsoft.com/office/powerpoint/2010/main" val="26576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fld id="{63239A76-4122-43D1-B96D-21D28F96834D}" type="datetimeFigureOut">
              <a:rPr lang="es-ES" smtClean="0"/>
              <a:pPr/>
              <a:t>18/09/2016</a:t>
            </a:fld>
            <a:endParaRPr lang="es-E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endParaRPr lang="es-E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fld id="{9AF29F64-F08E-49F7-A658-5C38539D4000}" type="slidenum">
              <a:rPr lang="es-ES" smtClean="0"/>
              <a:pPr/>
              <a:t>‹#›</a:t>
            </a:fld>
            <a:endParaRPr lang="es-ES"/>
          </a:p>
        </p:txBody>
      </p:sp>
      <p:sp>
        <p:nvSpPr>
          <p:cNvPr id="6" name="Title 5"/>
          <p:cNvSpPr>
            <a:spLocks noGrp="1"/>
          </p:cNvSpPr>
          <p:nvPr>
            <p:ph type="title"/>
          </p:nvPr>
        </p:nvSpPr>
        <p:spPr>
          <a:xfrm>
            <a:off x="457200" y="274638"/>
            <a:ext cx="8229600" cy="1143000"/>
          </a:xfrm>
          <a:prstGeom prst="rect">
            <a:avLst/>
          </a:prstGeom>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17277449"/>
      </p:ext>
    </p:extLst>
  </p:cSld>
  <p:clrMapOvr>
    <a:overrideClrMapping bg1="dk1" tx1="lt1" bg2="dk2" tx2="lt2" accent1="accent1" accent2="accent2" accent3="accent3" accent4="accent4" accent5="accent5" accent6="accent6" hlink="hlink" folHlink="folHlink"/>
  </p:clrMapOvr>
  <p:transition>
    <p:comb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51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514350" y="2194561"/>
            <a:ext cx="8115300" cy="4024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46520" y="6356351"/>
            <a:ext cx="2183130" cy="365125"/>
          </a:xfrm>
          <a:prstGeom prst="rect">
            <a:avLst/>
          </a:prstGeom>
        </p:spPr>
        <p:txBody>
          <a:bodyPr/>
          <a:lstStyle/>
          <a:p>
            <a:fld id="{8BA6314D-E5A3-44A7-B5AA-A4BC226B4CBE}" type="datetimeFigureOut">
              <a:rPr lang="en-US" smtClean="0"/>
              <a:t>9/18/2016</a:t>
            </a:fld>
            <a:endParaRPr lang="en-US"/>
          </a:p>
        </p:txBody>
      </p:sp>
      <p:sp>
        <p:nvSpPr>
          <p:cNvPr id="5" name="Footer Placeholder 4"/>
          <p:cNvSpPr>
            <a:spLocks noGrp="1"/>
          </p:cNvSpPr>
          <p:nvPr>
            <p:ph type="ftr" sz="quarter" idx="11"/>
          </p:nvPr>
        </p:nvSpPr>
        <p:spPr>
          <a:xfrm>
            <a:off x="514350" y="6355846"/>
            <a:ext cx="5829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72250" y="381001"/>
            <a:ext cx="2057400" cy="365125"/>
          </a:xfrm>
          <a:prstGeom prst="rect">
            <a:avLst/>
          </a:prstGeom>
        </p:spPr>
        <p:txBody>
          <a:bodyPr/>
          <a:lstStyle/>
          <a:p>
            <a:fld id="{69754199-7BCC-4F42-BA84-FC2E700F322D}" type="slidenum">
              <a:rPr lang="en-US" smtClean="0"/>
              <a:t>‹#›</a:t>
            </a:fld>
            <a:endParaRPr lang="en-US"/>
          </a:p>
        </p:txBody>
      </p:sp>
    </p:spTree>
    <p:extLst>
      <p:ext uri="{BB962C8B-B14F-4D97-AF65-F5344CB8AC3E}">
        <p14:creationId xmlns:p14="http://schemas.microsoft.com/office/powerpoint/2010/main" val="583136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267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 black, logo on black">
    <p:spTree>
      <p:nvGrpSpPr>
        <p:cNvPr id="1" name=""/>
        <p:cNvGrpSpPr/>
        <p:nvPr/>
      </p:nvGrpSpPr>
      <p:grpSpPr>
        <a:xfrm>
          <a:off x="0" y="0"/>
          <a:ext cx="0" cy="0"/>
          <a:chOff x="0" y="0"/>
          <a:chExt cx="0" cy="0"/>
        </a:xfrm>
      </p:grpSpPr>
      <p:sp>
        <p:nvSpPr>
          <p:cNvPr id="4" name="Rectangle 3"/>
          <p:cNvSpPr/>
          <p:nvPr userDrawn="1"/>
        </p:nvSpPr>
        <p:spPr>
          <a:xfrm>
            <a:off x="0" y="6019800"/>
            <a:ext cx="9144000" cy="838200"/>
          </a:xfrm>
          <a:prstGeom prst="rect">
            <a:avLst/>
          </a:prstGeom>
          <a:solidFill>
            <a:srgbClr val="0000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1" name="Content Placeholder 10"/>
          <p:cNvSpPr>
            <a:spLocks noGrp="1"/>
          </p:cNvSpPr>
          <p:nvPr>
            <p:ph sz="quarter" idx="11" hasCustomPrompt="1"/>
          </p:nvPr>
        </p:nvSpPr>
        <p:spPr>
          <a:xfrm>
            <a:off x="228600" y="6438900"/>
            <a:ext cx="6019800" cy="266700"/>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Tx/>
              <a:buNone/>
              <a:tabLst/>
              <a:defRPr sz="1300" b="0" baseline="0">
                <a:solidFill>
                  <a:schemeClr val="bg1"/>
                </a:solidFill>
                <a:latin typeface="Trebuchet MS" pitchFamily="34" charset="0"/>
                <a:cs typeface="Arial" pitchFamily="34" charset="0"/>
              </a:defRPr>
            </a:lvl1pPr>
          </a:lstStyle>
          <a:p>
            <a:pPr lvl="0"/>
            <a:r>
              <a:rPr lang="en-US" dirty="0"/>
              <a:t>Conference City | Conference Dates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6144794"/>
            <a:ext cx="2588332" cy="560806"/>
          </a:xfrm>
          <a:prstGeom prst="rect">
            <a:avLst/>
          </a:prstGeom>
        </p:spPr>
      </p:pic>
      <p:sp>
        <p:nvSpPr>
          <p:cNvPr id="6" name="Rectangle 5"/>
          <p:cNvSpPr/>
          <p:nvPr userDrawn="1"/>
        </p:nvSpPr>
        <p:spPr>
          <a:xfrm>
            <a:off x="0" y="0"/>
            <a:ext cx="9144000" cy="1219200"/>
          </a:xfrm>
          <a:prstGeom prst="rect">
            <a:avLst/>
          </a:prstGeom>
          <a:solidFill>
            <a:srgbClr val="0000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8" name="Content Placeholder 7"/>
          <p:cNvSpPr>
            <a:spLocks noGrp="1"/>
          </p:cNvSpPr>
          <p:nvPr>
            <p:ph sz="quarter" idx="10" hasCustomPrompt="1"/>
          </p:nvPr>
        </p:nvSpPr>
        <p:spPr>
          <a:xfrm>
            <a:off x="228600" y="76200"/>
            <a:ext cx="8458200" cy="685800"/>
          </a:xfrm>
          <a:prstGeom prst="rect">
            <a:avLst/>
          </a:prstGeom>
        </p:spPr>
        <p:txBody>
          <a:bodyPr/>
          <a:lstStyle>
            <a:lvl1pPr marL="0" indent="0">
              <a:buFontTx/>
              <a:buNone/>
              <a:defRPr sz="3400" b="1" baseline="0">
                <a:solidFill>
                  <a:schemeClr val="bg1"/>
                </a:solidFill>
                <a:latin typeface="Trebuchet MS" pitchFamily="34" charset="0"/>
                <a:cs typeface="Arial" pitchFamily="34" charset="0"/>
              </a:defRPr>
            </a:lvl1pPr>
          </a:lstStyle>
          <a:p>
            <a:pPr lvl="0"/>
            <a:r>
              <a:rPr lang="en-US" dirty="0"/>
              <a:t>INSERT CONFERENCE TITLE IN ALL CAPS</a:t>
            </a:r>
          </a:p>
        </p:txBody>
      </p:sp>
      <p:sp>
        <p:nvSpPr>
          <p:cNvPr id="10" name="Content Placeholder 10"/>
          <p:cNvSpPr txBox="1">
            <a:spLocks/>
          </p:cNvSpPr>
          <p:nvPr userDrawn="1"/>
        </p:nvSpPr>
        <p:spPr>
          <a:xfrm>
            <a:off x="7239000" y="838200"/>
            <a:ext cx="1676400" cy="304800"/>
          </a:xfrm>
          <a:prstGeom prst="rect">
            <a:avLst/>
          </a:prstGeom>
        </p:spPr>
        <p:txBody>
          <a:bodyPr/>
          <a:lstStyle>
            <a:lvl1pPr marL="0" marR="0" indent="0" algn="r" defTabSz="457200" rtl="0" eaLnBrk="0" fontAlgn="base" latinLnBrk="0" hangingPunct="0">
              <a:lnSpc>
                <a:spcPct val="100000"/>
              </a:lnSpc>
              <a:spcBef>
                <a:spcPct val="20000"/>
              </a:spcBef>
              <a:spcAft>
                <a:spcPct val="0"/>
              </a:spcAft>
              <a:buClrTx/>
              <a:buSzTx/>
              <a:buFontTx/>
              <a:buNone/>
              <a:tabLst/>
              <a:defRPr sz="1300" i="1" kern="1200">
                <a:solidFill>
                  <a:schemeClr val="tx1"/>
                </a:solidFill>
                <a:latin typeface="Trebuchet MS" pitchFamily="34" charset="0"/>
                <a:ea typeface="ＭＳ Ｐゴシック" pitchFamily="19" charset="-128"/>
                <a:cs typeface="Arial"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prstClr val="white"/>
                </a:solidFill>
                <a:effectLst>
                  <a:outerShdw blurRad="38100" dist="38100" dir="2700000" algn="tl">
                    <a:srgbClr val="000000">
                      <a:alpha val="43137"/>
                    </a:srgbClr>
                  </a:outerShdw>
                </a:effectLst>
              </a:rPr>
              <a:t>#AIchairs</a:t>
            </a:r>
          </a:p>
        </p:txBody>
      </p:sp>
    </p:spTree>
    <p:extLst>
      <p:ext uri="{BB962C8B-B14F-4D97-AF65-F5344CB8AC3E}">
        <p14:creationId xmlns:p14="http://schemas.microsoft.com/office/powerpoint/2010/main" val="2429187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533400" y="3352800"/>
            <a:ext cx="8077200" cy="1371600"/>
          </a:xfrm>
          <a:prstGeom prst="rect">
            <a:avLst/>
          </a:prstGeom>
        </p:spPr>
        <p:txBody>
          <a:bodyPr/>
          <a:lstStyle>
            <a:lvl1pPr marL="0" indent="0">
              <a:buFontTx/>
              <a:buNone/>
              <a:defRPr sz="2200" baseline="0">
                <a:latin typeface="Trebuchet MS" pitchFamily="34" charset="0"/>
              </a:defRPr>
            </a:lvl1pPr>
          </a:lstStyle>
          <a:p>
            <a:pPr lvl="0"/>
            <a:r>
              <a:rPr lang="en-US" dirty="0"/>
              <a:t>…you will be able to insert rest of learning outcome here.</a:t>
            </a:r>
          </a:p>
        </p:txBody>
      </p:sp>
    </p:spTree>
    <p:extLst>
      <p:ext uri="{BB962C8B-B14F-4D97-AF65-F5344CB8AC3E}">
        <p14:creationId xmlns:p14="http://schemas.microsoft.com/office/powerpoint/2010/main" val="4257842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33400" y="3692525"/>
            <a:ext cx="7848600" cy="1565275"/>
          </a:xfrm>
          <a:prstGeom prst="rect">
            <a:avLst/>
          </a:prstGeom>
        </p:spPr>
        <p:txBody>
          <a:bodyPr/>
          <a:lstStyle>
            <a:lvl1pPr marL="0" indent="0">
              <a:buFontTx/>
              <a:buNone/>
              <a:defRPr sz="2200">
                <a:latin typeface="Trebuchet MS" pitchFamily="34" charset="0"/>
              </a:defRPr>
            </a:lvl1pPr>
          </a:lstStyle>
          <a:p>
            <a:pPr lvl="0"/>
            <a:r>
              <a:rPr lang="en-US" dirty="0"/>
              <a:t>Insert description of activity here</a:t>
            </a:r>
          </a:p>
        </p:txBody>
      </p:sp>
      <p:sp>
        <p:nvSpPr>
          <p:cNvPr id="5" name="Content Placeholder 4"/>
          <p:cNvSpPr>
            <a:spLocks noGrp="1"/>
          </p:cNvSpPr>
          <p:nvPr>
            <p:ph sz="quarter" idx="10" hasCustomPrompt="1"/>
          </p:nvPr>
        </p:nvSpPr>
        <p:spPr>
          <a:xfrm>
            <a:off x="530225" y="2895600"/>
            <a:ext cx="7851775" cy="762000"/>
          </a:xfrm>
          <a:prstGeom prst="rect">
            <a:avLst/>
          </a:prstGeom>
        </p:spPr>
        <p:txBody>
          <a:bodyPr/>
          <a:lstStyle>
            <a:lvl1pPr marL="0" indent="0">
              <a:buFontTx/>
              <a:buNone/>
              <a:defRPr sz="4400" b="1">
                <a:latin typeface="Trebuchet MS" pitchFamily="34" charset="0"/>
              </a:defRPr>
            </a:lvl1pPr>
          </a:lstStyle>
          <a:p>
            <a:pPr lvl="0"/>
            <a:r>
              <a:rPr lang="en-US" dirty="0"/>
              <a:t>Insert title for activity here</a:t>
            </a:r>
          </a:p>
        </p:txBody>
      </p:sp>
    </p:spTree>
    <p:extLst>
      <p:ext uri="{BB962C8B-B14F-4D97-AF65-F5344CB8AC3E}">
        <p14:creationId xmlns:p14="http://schemas.microsoft.com/office/powerpoint/2010/main" val="3722581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1905000" y="1828800"/>
            <a:ext cx="6400800" cy="4114800"/>
          </a:xfrm>
          <a:prstGeom prst="rect">
            <a:avLst/>
          </a:prstGeom>
        </p:spPr>
        <p:txBody>
          <a:bodyPr/>
          <a:lstStyle>
            <a:lvl1pPr>
              <a:defRPr sz="2200" baseline="0">
                <a:latin typeface="Trebuchet MS" pitchFamily="34" charset="0"/>
                <a:cs typeface="Arial" pitchFamily="34" charset="0"/>
              </a:defRPr>
            </a:lvl1pPr>
            <a:lvl2pPr>
              <a:defRPr sz="2200">
                <a:latin typeface="Trebuchet MS" pitchFamily="34" charset="0"/>
                <a:cs typeface="Arial" pitchFamily="34" charset="0"/>
              </a:defRPr>
            </a:lvl2pPr>
            <a:lvl3pPr>
              <a:defRPr sz="2200">
                <a:latin typeface="Trebuchet MS" pitchFamily="34" charset="0"/>
                <a:cs typeface="Arial" pitchFamily="34" charset="0"/>
              </a:defRPr>
            </a:lvl3pPr>
          </a:lstStyle>
          <a:p>
            <a:pPr lvl="0"/>
            <a:r>
              <a:rPr lang="en-US" dirty="0"/>
              <a:t>Insert bulleted text (at least 22 </a:t>
            </a:r>
            <a:r>
              <a:rPr lang="en-US" dirty="0" err="1"/>
              <a:t>pt</a:t>
            </a:r>
            <a:r>
              <a:rPr lang="en-US" dirty="0"/>
              <a:t>)</a:t>
            </a:r>
          </a:p>
          <a:p>
            <a:pPr lvl="1"/>
            <a:r>
              <a:rPr lang="en-US" dirty="0"/>
              <a:t>Second level</a:t>
            </a:r>
          </a:p>
          <a:p>
            <a:pPr lvl="2"/>
            <a:r>
              <a:rPr lang="en-US" dirty="0"/>
              <a:t>Third level</a:t>
            </a:r>
          </a:p>
        </p:txBody>
      </p:sp>
    </p:spTree>
    <p:extLst>
      <p:ext uri="{BB962C8B-B14F-4D97-AF65-F5344CB8AC3E}">
        <p14:creationId xmlns:p14="http://schemas.microsoft.com/office/powerpoint/2010/main" val="1235058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33400" y="3692525"/>
            <a:ext cx="7848600" cy="1565275"/>
          </a:xfrm>
          <a:prstGeom prst="rect">
            <a:avLst/>
          </a:prstGeom>
        </p:spPr>
        <p:txBody>
          <a:bodyPr/>
          <a:lstStyle>
            <a:lvl1pPr marL="0" indent="0">
              <a:buFontTx/>
              <a:buNone/>
              <a:defRPr sz="2200">
                <a:latin typeface="Trebuchet MS" pitchFamily="34" charset="0"/>
              </a:defRPr>
            </a:lvl1pPr>
          </a:lstStyle>
          <a:p>
            <a:pPr lvl="0"/>
            <a:r>
              <a:rPr lang="en-US" dirty="0"/>
              <a:t>Insert description of activity here</a:t>
            </a:r>
          </a:p>
        </p:txBody>
      </p:sp>
      <p:sp>
        <p:nvSpPr>
          <p:cNvPr id="5" name="Content Placeholder 4"/>
          <p:cNvSpPr>
            <a:spLocks noGrp="1"/>
          </p:cNvSpPr>
          <p:nvPr>
            <p:ph sz="quarter" idx="10" hasCustomPrompt="1"/>
          </p:nvPr>
        </p:nvSpPr>
        <p:spPr>
          <a:xfrm>
            <a:off x="530225" y="2895600"/>
            <a:ext cx="7851775" cy="762000"/>
          </a:xfrm>
          <a:prstGeom prst="rect">
            <a:avLst/>
          </a:prstGeom>
        </p:spPr>
        <p:txBody>
          <a:bodyPr/>
          <a:lstStyle>
            <a:lvl1pPr marL="0" indent="0">
              <a:buFontTx/>
              <a:buNone/>
              <a:defRPr sz="4400" b="1">
                <a:latin typeface="Trebuchet MS" pitchFamily="34" charset="0"/>
              </a:defRPr>
            </a:lvl1pPr>
          </a:lstStyle>
          <a:p>
            <a:pPr lvl="0"/>
            <a:r>
              <a:rPr lang="en-US" dirty="0"/>
              <a:t>Insert title for activity here</a:t>
            </a:r>
          </a:p>
        </p:txBody>
      </p:sp>
    </p:spTree>
    <p:extLst>
      <p:ext uri="{BB962C8B-B14F-4D97-AF65-F5344CB8AC3E}">
        <p14:creationId xmlns:p14="http://schemas.microsoft.com/office/powerpoint/2010/main" val="341025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ullets, and Pictur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962400" y="1905000"/>
            <a:ext cx="4876800" cy="4038600"/>
          </a:xfrm>
          <a:prstGeom prst="rect">
            <a:avLst/>
          </a:prstGeom>
        </p:spPr>
        <p:txBody>
          <a:bodyPr/>
          <a:lstStyle>
            <a:lvl1pPr>
              <a:defRPr sz="2200">
                <a:latin typeface="Trebuchet MS" pitchFamily="34" charset="0"/>
                <a:cs typeface="Arial" pitchFamily="34" charset="0"/>
              </a:defRPr>
            </a:lvl1pPr>
            <a:lvl2pPr>
              <a:defRPr sz="2200">
                <a:latin typeface="Trebuchet MS" pitchFamily="34" charset="0"/>
                <a:cs typeface="Arial" pitchFamily="34" charset="0"/>
              </a:defRPr>
            </a:lvl2pPr>
            <a:lvl3pPr>
              <a:defRPr sz="2200">
                <a:latin typeface="Trebuchet MS" pitchFamily="34" charset="0"/>
                <a:cs typeface="Arial" pitchFamily="34" charset="0"/>
              </a:defRPr>
            </a:lvl3pPr>
          </a:lstStyle>
          <a:p>
            <a:pPr lvl="0"/>
            <a:r>
              <a:rPr lang="en-US" dirty="0"/>
              <a:t>Insert bulleted text (at least 22 </a:t>
            </a:r>
            <a:r>
              <a:rPr lang="en-US" dirty="0" err="1"/>
              <a:t>pt</a:t>
            </a:r>
            <a:r>
              <a:rPr lang="en-US" dirty="0"/>
              <a:t>)</a:t>
            </a:r>
          </a:p>
          <a:p>
            <a:pPr lvl="1"/>
            <a:r>
              <a:rPr lang="en-US" dirty="0"/>
              <a:t>Second level</a:t>
            </a:r>
          </a:p>
          <a:p>
            <a:pPr lvl="2"/>
            <a:r>
              <a:rPr lang="en-US" dirty="0"/>
              <a:t>Third level</a:t>
            </a:r>
          </a:p>
        </p:txBody>
      </p:sp>
      <p:sp>
        <p:nvSpPr>
          <p:cNvPr id="6" name="Picture Placeholder 5"/>
          <p:cNvSpPr>
            <a:spLocks noGrp="1"/>
          </p:cNvSpPr>
          <p:nvPr>
            <p:ph type="pic" sz="quarter" idx="10" hasCustomPrompt="1"/>
          </p:nvPr>
        </p:nvSpPr>
        <p:spPr>
          <a:xfrm>
            <a:off x="630936" y="2057401"/>
            <a:ext cx="2984113" cy="3962400"/>
          </a:xfrm>
          <a:prstGeom prst="rect">
            <a:avLst/>
          </a:prstGeom>
        </p:spPr>
        <p:txBody>
          <a:bodyPr/>
          <a:lstStyle>
            <a:lvl1pPr marL="0" indent="0">
              <a:buFontTx/>
              <a:buNone/>
              <a:defRPr sz="2200" baseline="0">
                <a:latin typeface="Trebuchet MS" pitchFamily="34" charset="0"/>
                <a:cs typeface="Arial" pitchFamily="34" charset="0"/>
              </a:defRPr>
            </a:lvl1pPr>
          </a:lstStyle>
          <a:p>
            <a:r>
              <a:rPr lang="en-US" dirty="0"/>
              <a:t>Double-click the icon to insert a picture</a:t>
            </a:r>
          </a:p>
        </p:txBody>
      </p:sp>
      <p:sp>
        <p:nvSpPr>
          <p:cNvPr id="10" name="Content Placeholder 11"/>
          <p:cNvSpPr>
            <a:spLocks noGrp="1"/>
          </p:cNvSpPr>
          <p:nvPr>
            <p:ph sz="quarter" idx="12"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dirty="0"/>
              <a:t>INSERT HEADLINE IN ALL CAPS (28 PT)</a:t>
            </a:r>
          </a:p>
        </p:txBody>
      </p:sp>
    </p:spTree>
    <p:extLst>
      <p:ext uri="{BB962C8B-B14F-4D97-AF65-F5344CB8AC3E}">
        <p14:creationId xmlns:p14="http://schemas.microsoft.com/office/powerpoint/2010/main" val="3382444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Four Blocks">
    <p:spTree>
      <p:nvGrpSpPr>
        <p:cNvPr id="1" name=""/>
        <p:cNvGrpSpPr/>
        <p:nvPr/>
      </p:nvGrpSpPr>
      <p:grpSpPr>
        <a:xfrm>
          <a:off x="0" y="0"/>
          <a:ext cx="0" cy="0"/>
          <a:chOff x="0" y="0"/>
          <a:chExt cx="0" cy="0"/>
        </a:xfrm>
      </p:grpSpPr>
      <p:sp>
        <p:nvSpPr>
          <p:cNvPr id="12" name="Rectangle 11"/>
          <p:cNvSpPr/>
          <p:nvPr userDrawn="1"/>
        </p:nvSpPr>
        <p:spPr>
          <a:xfrm>
            <a:off x="2675641" y="2133600"/>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2" name="Content Placeholder 21"/>
          <p:cNvSpPr>
            <a:spLocks noGrp="1"/>
          </p:cNvSpPr>
          <p:nvPr>
            <p:ph sz="quarter" idx="16" hasCustomPrompt="1"/>
          </p:nvPr>
        </p:nvSpPr>
        <p:spPr>
          <a:xfrm>
            <a:off x="2676525" y="2133600"/>
            <a:ext cx="2344738" cy="344488"/>
          </a:xfrm>
          <a:prstGeom prst="rect">
            <a:avLst/>
          </a:prstGeom>
          <a:solidFill>
            <a:srgbClr val="933A1E"/>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dirty="0"/>
              <a:t>INSERT TITLE</a:t>
            </a:r>
          </a:p>
        </p:txBody>
      </p:sp>
      <p:sp>
        <p:nvSpPr>
          <p:cNvPr id="17" name="Content Placeholder 16"/>
          <p:cNvSpPr>
            <a:spLocks noGrp="1"/>
          </p:cNvSpPr>
          <p:nvPr>
            <p:ph sz="quarter" idx="12" hasCustomPrompt="1"/>
          </p:nvPr>
        </p:nvSpPr>
        <p:spPr>
          <a:xfrm>
            <a:off x="2590799" y="2514600"/>
            <a:ext cx="2514601"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dirty="0"/>
              <a:t>Insert quick descriptor (at least 18 </a:t>
            </a:r>
            <a:r>
              <a:rPr lang="en-US" dirty="0" err="1"/>
              <a:t>pt</a:t>
            </a:r>
            <a:r>
              <a:rPr lang="en-US" dirty="0"/>
              <a:t>)</a:t>
            </a:r>
          </a:p>
        </p:txBody>
      </p:sp>
      <p:sp>
        <p:nvSpPr>
          <p:cNvPr id="15" name="Rectangle 14"/>
          <p:cNvSpPr/>
          <p:nvPr userDrawn="1"/>
        </p:nvSpPr>
        <p:spPr>
          <a:xfrm>
            <a:off x="5535360" y="4041053"/>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4" name="Rectangle 13"/>
          <p:cNvSpPr/>
          <p:nvPr userDrawn="1"/>
        </p:nvSpPr>
        <p:spPr>
          <a:xfrm>
            <a:off x="2677176" y="4041053"/>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 name="Rectangle 12"/>
          <p:cNvSpPr/>
          <p:nvPr userDrawn="1"/>
        </p:nvSpPr>
        <p:spPr>
          <a:xfrm>
            <a:off x="5547347" y="2133600"/>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8" name="Content Placeholder 16"/>
          <p:cNvSpPr>
            <a:spLocks noGrp="1"/>
          </p:cNvSpPr>
          <p:nvPr>
            <p:ph sz="quarter" idx="13" hasCustomPrompt="1"/>
          </p:nvPr>
        </p:nvSpPr>
        <p:spPr>
          <a:xfrm>
            <a:off x="5486398" y="2511552"/>
            <a:ext cx="2514601"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dirty="0"/>
              <a:t>Insert quick descriptor (at least 18 </a:t>
            </a:r>
            <a:r>
              <a:rPr lang="en-US" dirty="0" err="1"/>
              <a:t>pt</a:t>
            </a:r>
            <a:r>
              <a:rPr lang="en-US" dirty="0"/>
              <a:t>)</a:t>
            </a:r>
          </a:p>
        </p:txBody>
      </p:sp>
      <p:sp>
        <p:nvSpPr>
          <p:cNvPr id="19" name="Content Placeholder 16"/>
          <p:cNvSpPr>
            <a:spLocks noGrp="1"/>
          </p:cNvSpPr>
          <p:nvPr>
            <p:ph sz="quarter" idx="14" hasCustomPrompt="1"/>
          </p:nvPr>
        </p:nvSpPr>
        <p:spPr>
          <a:xfrm>
            <a:off x="2590799" y="4419600"/>
            <a:ext cx="2514601"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dirty="0"/>
              <a:t>Insert quick descriptor (at least 18 </a:t>
            </a:r>
            <a:r>
              <a:rPr lang="en-US" dirty="0" err="1"/>
              <a:t>pt</a:t>
            </a:r>
            <a:r>
              <a:rPr lang="en-US" dirty="0"/>
              <a:t>)</a:t>
            </a:r>
          </a:p>
        </p:txBody>
      </p:sp>
      <p:sp>
        <p:nvSpPr>
          <p:cNvPr id="20" name="Content Placeholder 16"/>
          <p:cNvSpPr>
            <a:spLocks noGrp="1"/>
          </p:cNvSpPr>
          <p:nvPr>
            <p:ph sz="quarter" idx="15" hasCustomPrompt="1"/>
          </p:nvPr>
        </p:nvSpPr>
        <p:spPr>
          <a:xfrm>
            <a:off x="5486400" y="4419600"/>
            <a:ext cx="2514600"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dirty="0"/>
              <a:t>Insert quick descriptor (at least 18 </a:t>
            </a:r>
            <a:r>
              <a:rPr lang="en-US" dirty="0" err="1"/>
              <a:t>pt</a:t>
            </a:r>
            <a:r>
              <a:rPr lang="en-US" dirty="0"/>
              <a:t>)</a:t>
            </a:r>
          </a:p>
        </p:txBody>
      </p:sp>
      <p:sp>
        <p:nvSpPr>
          <p:cNvPr id="23" name="Content Placeholder 21"/>
          <p:cNvSpPr>
            <a:spLocks noGrp="1"/>
          </p:cNvSpPr>
          <p:nvPr>
            <p:ph sz="quarter" idx="17" hasCustomPrompt="1"/>
          </p:nvPr>
        </p:nvSpPr>
        <p:spPr>
          <a:xfrm>
            <a:off x="5535360" y="2133600"/>
            <a:ext cx="2344738" cy="344488"/>
          </a:xfrm>
          <a:prstGeom prst="rect">
            <a:avLst/>
          </a:prstGeom>
          <a:solidFill>
            <a:srgbClr val="933A1E"/>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dirty="0"/>
              <a:t>INSERT TITLE</a:t>
            </a:r>
          </a:p>
        </p:txBody>
      </p:sp>
      <p:sp>
        <p:nvSpPr>
          <p:cNvPr id="24" name="Content Placeholder 21"/>
          <p:cNvSpPr>
            <a:spLocks noGrp="1"/>
          </p:cNvSpPr>
          <p:nvPr>
            <p:ph sz="quarter" idx="18" hasCustomPrompt="1"/>
          </p:nvPr>
        </p:nvSpPr>
        <p:spPr>
          <a:xfrm>
            <a:off x="2667000" y="4040770"/>
            <a:ext cx="2344738" cy="344488"/>
          </a:xfrm>
          <a:prstGeom prst="rect">
            <a:avLst/>
          </a:prstGeom>
          <a:solidFill>
            <a:srgbClr val="933A1E"/>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dirty="0"/>
              <a:t>INSERT TITLE</a:t>
            </a:r>
          </a:p>
        </p:txBody>
      </p:sp>
      <p:sp>
        <p:nvSpPr>
          <p:cNvPr id="25" name="Content Placeholder 21"/>
          <p:cNvSpPr>
            <a:spLocks noGrp="1"/>
          </p:cNvSpPr>
          <p:nvPr>
            <p:ph sz="quarter" idx="19" hasCustomPrompt="1"/>
          </p:nvPr>
        </p:nvSpPr>
        <p:spPr>
          <a:xfrm>
            <a:off x="5536298" y="4038600"/>
            <a:ext cx="2344738" cy="344488"/>
          </a:xfrm>
          <a:prstGeom prst="rect">
            <a:avLst/>
          </a:prstGeom>
          <a:solidFill>
            <a:srgbClr val="933A1E"/>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dirty="0"/>
              <a:t>INSERT TITLE</a:t>
            </a:r>
          </a:p>
        </p:txBody>
      </p:sp>
      <p:sp>
        <p:nvSpPr>
          <p:cNvPr id="26" name="Content Placeholder 11"/>
          <p:cNvSpPr>
            <a:spLocks noGrp="1"/>
          </p:cNvSpPr>
          <p:nvPr>
            <p:ph sz="quarter" idx="11"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dirty="0"/>
              <a:t>INSERT HEADLINE IN ALL CAPS (28 PT)</a:t>
            </a:r>
          </a:p>
        </p:txBody>
      </p:sp>
    </p:spTree>
    <p:extLst>
      <p:ext uri="{BB962C8B-B14F-4D97-AF65-F5344CB8AC3E}">
        <p14:creationId xmlns:p14="http://schemas.microsoft.com/office/powerpoint/2010/main" val="964051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 black, logo on black">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57200" y="1600200"/>
            <a:ext cx="7772400" cy="1143000"/>
          </a:xfrm>
          <a:prstGeom prst="rect">
            <a:avLst/>
          </a:prstGeom>
        </p:spPr>
        <p:txBody>
          <a:bodyPr/>
          <a:lstStyle>
            <a:lvl1pPr marL="0" indent="0">
              <a:buNone/>
              <a:defRPr b="1" baseline="0">
                <a:solidFill>
                  <a:srgbClr val="933A1E"/>
                </a:solidFill>
                <a:latin typeface="Trebuchet MS" pitchFamily="34" charset="0"/>
              </a:defRPr>
            </a:lvl1pPr>
          </a:lstStyle>
          <a:p>
            <a:pPr lvl="0"/>
            <a:r>
              <a:rPr lang="en-US" dirty="0"/>
              <a:t>INSERT SESSION TITLE IN ALL CAPS (32 PT)</a:t>
            </a:r>
          </a:p>
        </p:txBody>
      </p:sp>
      <p:sp>
        <p:nvSpPr>
          <p:cNvPr id="12" name="Content Placeholder 8"/>
          <p:cNvSpPr>
            <a:spLocks noGrp="1"/>
          </p:cNvSpPr>
          <p:nvPr>
            <p:ph sz="quarter" idx="11" hasCustomPrompt="1"/>
          </p:nvPr>
        </p:nvSpPr>
        <p:spPr>
          <a:xfrm>
            <a:off x="457200" y="2895600"/>
            <a:ext cx="7772400" cy="533400"/>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3000" b="0" baseline="0">
                <a:latin typeface="Trebuchet MS" pitchFamily="34" charset="0"/>
              </a:defRPr>
            </a:lvl1pPr>
          </a:lstStyle>
          <a:p>
            <a:pPr lvl="0"/>
            <a:r>
              <a:rPr lang="en-US" dirty="0"/>
              <a:t>Insert speaker name</a:t>
            </a:r>
          </a:p>
        </p:txBody>
      </p:sp>
      <p:sp>
        <p:nvSpPr>
          <p:cNvPr id="3" name="Content Placeholder 2"/>
          <p:cNvSpPr>
            <a:spLocks noGrp="1"/>
          </p:cNvSpPr>
          <p:nvPr>
            <p:ph sz="quarter" idx="12" hasCustomPrompt="1"/>
          </p:nvPr>
        </p:nvSpPr>
        <p:spPr>
          <a:xfrm>
            <a:off x="457200" y="4343400"/>
            <a:ext cx="7772400" cy="838200"/>
          </a:xfrm>
          <a:prstGeom prst="rect">
            <a:avLst/>
          </a:prstGeom>
        </p:spPr>
        <p:txBody>
          <a:bodyPr/>
          <a:lstStyle>
            <a:lvl1pPr marL="0" indent="0">
              <a:buFontTx/>
              <a:buNone/>
              <a:defRPr sz="2200" baseline="0">
                <a:latin typeface="Trebuchet MS" pitchFamily="34" charset="0"/>
              </a:defRPr>
            </a:lvl1pPr>
          </a:lstStyle>
          <a:p>
            <a:pPr lvl="0"/>
            <a:r>
              <a:rPr lang="en-US" dirty="0"/>
              <a:t>Insert session date</a:t>
            </a:r>
            <a:br>
              <a:rPr lang="en-US" dirty="0"/>
            </a:br>
            <a:r>
              <a:rPr lang="en-US" dirty="0"/>
              <a:t>Insert session time</a:t>
            </a:r>
          </a:p>
        </p:txBody>
      </p:sp>
      <p:sp>
        <p:nvSpPr>
          <p:cNvPr id="4" name="Content Placeholder 3"/>
          <p:cNvSpPr>
            <a:spLocks noGrp="1"/>
          </p:cNvSpPr>
          <p:nvPr>
            <p:ph sz="quarter" idx="13" hasCustomPrompt="1"/>
          </p:nvPr>
        </p:nvSpPr>
        <p:spPr>
          <a:xfrm>
            <a:off x="457200" y="3429000"/>
            <a:ext cx="7772400" cy="304800"/>
          </a:xfrm>
          <a:prstGeom prst="rect">
            <a:avLst/>
          </a:prstGeom>
        </p:spPr>
        <p:txBody>
          <a:bodyPr/>
          <a:lstStyle>
            <a:lvl1pPr marL="0" indent="0">
              <a:buFontTx/>
              <a:buNone/>
              <a:defRPr sz="2200" baseline="0">
                <a:latin typeface="Trebuchet MS" pitchFamily="34" charset="0"/>
              </a:defRPr>
            </a:lvl1pPr>
          </a:lstStyle>
          <a:p>
            <a:pPr lvl="0"/>
            <a:r>
              <a:rPr lang="en-US" dirty="0"/>
              <a:t>Insert speaker title | Insert speaker institution</a:t>
            </a:r>
          </a:p>
        </p:txBody>
      </p:sp>
      <p:sp>
        <p:nvSpPr>
          <p:cNvPr id="6" name="Content Placeholder 10"/>
          <p:cNvSpPr>
            <a:spLocks noGrp="1"/>
          </p:cNvSpPr>
          <p:nvPr>
            <p:ph sz="quarter" idx="14" hasCustomPrompt="1"/>
          </p:nvPr>
        </p:nvSpPr>
        <p:spPr>
          <a:xfrm>
            <a:off x="7010400" y="152400"/>
            <a:ext cx="1524000" cy="304800"/>
          </a:xfrm>
          <a:prstGeom prst="rect">
            <a:avLst/>
          </a:prstGeom>
        </p:spPr>
        <p:txBody>
          <a:bodyPr/>
          <a:lstStyle>
            <a:lvl1pPr marL="0" marR="0" indent="0" algn="r" defTabSz="457200" rtl="0" eaLnBrk="0" fontAlgn="base" latinLnBrk="0" hangingPunct="0">
              <a:lnSpc>
                <a:spcPct val="100000"/>
              </a:lnSpc>
              <a:spcBef>
                <a:spcPct val="20000"/>
              </a:spcBef>
              <a:spcAft>
                <a:spcPct val="0"/>
              </a:spcAft>
              <a:buClrTx/>
              <a:buSzTx/>
              <a:buFontTx/>
              <a:buNone/>
              <a:tabLst/>
              <a:defRPr sz="1300" i="1">
                <a:solidFill>
                  <a:schemeClr val="tx1"/>
                </a:solidFill>
                <a:latin typeface="Trebuchet MS" pitchFamily="34" charset="0"/>
                <a:cs typeface="Arial" pitchFamily="34" charset="0"/>
              </a:defRPr>
            </a:lvl1pPr>
          </a:lstStyle>
          <a:p>
            <a:pPr lvl="0"/>
            <a:r>
              <a:rPr lang="en-US" i="1" dirty="0"/>
              <a:t>#</a:t>
            </a:r>
            <a:r>
              <a:rPr lang="en-US" i="1" dirty="0" err="1"/>
              <a:t>twitterhashtag</a:t>
            </a:r>
            <a:endParaRPr lang="en-US" dirty="0"/>
          </a:p>
        </p:txBody>
      </p:sp>
    </p:spTree>
    <p:extLst>
      <p:ext uri="{BB962C8B-B14F-4D97-AF65-F5344CB8AC3E}">
        <p14:creationId xmlns:p14="http://schemas.microsoft.com/office/powerpoint/2010/main" val="3845538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dirty="0">
              <a:solidFill>
                <a:prstClr val="white"/>
              </a:solidFill>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dirty="0">
              <a:solidFill>
                <a:prstClr val="white"/>
              </a:solidFill>
            </a:endParaRPr>
          </a:p>
        </p:txBody>
      </p:sp>
      <p:sp>
        <p:nvSpPr>
          <p:cNvPr id="2" name="Title 1"/>
          <p:cNvSpPr>
            <a:spLocks noGrp="1"/>
          </p:cNvSpPr>
          <p:nvPr>
            <p:ph type="title"/>
          </p:nvPr>
        </p:nvSpPr>
        <p:spPr>
          <a:xfrm>
            <a:off x="779463" y="295833"/>
            <a:ext cx="7583488" cy="1143000"/>
          </a:xfrm>
          <a:prstGeom prst="rect">
            <a:avLst/>
          </a:prstGeom>
        </p:spPr>
        <p:txBody>
          <a:bodyPr/>
          <a:lstStyle/>
          <a:p>
            <a:r>
              <a:rPr lang="en-US"/>
              <a:t>Click to edit Master title style</a:t>
            </a:r>
            <a:endParaRPr/>
          </a:p>
        </p:txBody>
      </p:sp>
      <p:sp>
        <p:nvSpPr>
          <p:cNvPr id="3" name="Content Placeholder 2"/>
          <p:cNvSpPr>
            <a:spLocks noGrp="1"/>
          </p:cNvSpPr>
          <p:nvPr>
            <p:ph idx="1"/>
          </p:nvPr>
        </p:nvSpPr>
        <p:spPr>
          <a:xfrm>
            <a:off x="779463" y="1949824"/>
            <a:ext cx="7583488" cy="400722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228600" y="6243918"/>
            <a:ext cx="2133600" cy="365125"/>
          </a:xfrm>
          <a:prstGeom prst="rect">
            <a:avLst/>
          </a:prstGeom>
        </p:spPr>
        <p:txBody>
          <a:bodyPr/>
          <a:lstStyle/>
          <a:p>
            <a:pPr fontAlgn="base">
              <a:spcBef>
                <a:spcPct val="0"/>
              </a:spcBef>
              <a:spcAft>
                <a:spcPct val="0"/>
              </a:spcAft>
            </a:pPr>
            <a:fld id="{B1115196-1C6F-4784-83AC-30756D8F10B3}" type="datetimeFigureOut">
              <a:rPr lang="en-US">
                <a:solidFill>
                  <a:prstClr val="black"/>
                </a:solidFill>
                <a:latin typeface="Arial" charset="0"/>
                <a:cs typeface="Arial" charset="0"/>
              </a:rPr>
              <a:pPr fontAlgn="base">
                <a:spcBef>
                  <a:spcPct val="0"/>
                </a:spcBef>
                <a:spcAft>
                  <a:spcPct val="0"/>
                </a:spcAft>
              </a:pPr>
              <a:t>9/18/2016</a:t>
            </a:fld>
            <a:endParaRPr lang="en-US" dirty="0">
              <a:solidFill>
                <a:prstClr val="black"/>
              </a:solidFill>
              <a:latin typeface="Arial" charset="0"/>
              <a:cs typeface="Arial" charset="0"/>
            </a:endParaRPr>
          </a:p>
        </p:txBody>
      </p:sp>
      <p:sp>
        <p:nvSpPr>
          <p:cNvPr id="5" name="Footer Placeholder 4"/>
          <p:cNvSpPr>
            <a:spLocks noGrp="1"/>
          </p:cNvSpPr>
          <p:nvPr>
            <p:ph type="ftr" sz="quarter" idx="11"/>
          </p:nvPr>
        </p:nvSpPr>
        <p:spPr>
          <a:xfrm>
            <a:off x="5867400" y="6248400"/>
            <a:ext cx="2895600" cy="365125"/>
          </a:xfrm>
          <a:prstGeom prst="rect">
            <a:avLst/>
          </a:prstGeom>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4305300" y="6248400"/>
            <a:ext cx="533400" cy="365125"/>
          </a:xfrm>
          <a:prstGeom prst="rect">
            <a:avLst/>
          </a:prstGeom>
        </p:spPr>
        <p:txBody>
          <a:bodyPr/>
          <a:lstStyle/>
          <a:p>
            <a:pPr fontAlgn="base">
              <a:spcBef>
                <a:spcPct val="0"/>
              </a:spcBef>
              <a:spcAft>
                <a:spcPct val="0"/>
              </a:spcAft>
            </a:pPr>
            <a:fld id="{19371D3E-5A18-49EB-AD2A-429AF165759F}" type="slidenum">
              <a:rPr lang="en-US">
                <a:solidFill>
                  <a:prstClr val="black"/>
                </a:solidFill>
                <a:latin typeface="Arial" charset="0"/>
                <a:cs typeface="Arial" charset="0"/>
              </a:rPr>
              <a:pPr fontAlgn="base">
                <a:spcBef>
                  <a:spcPct val="0"/>
                </a:spcBef>
                <a:spcAft>
                  <a:spcPct val="0"/>
                </a:spcAft>
              </a:pPr>
              <a:t>‹#›</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088344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819400" y="1828800"/>
            <a:ext cx="5943600" cy="4114800"/>
          </a:xfrm>
          <a:prstGeom prst="rect">
            <a:avLst/>
          </a:prstGeom>
        </p:spPr>
        <p:txBody>
          <a:bodyPr/>
          <a:lstStyle>
            <a:lvl1pPr>
              <a:defRPr sz="2200" baseline="0">
                <a:latin typeface="Trebuchet MS" pitchFamily="34" charset="0"/>
                <a:cs typeface="Arial" pitchFamily="34" charset="0"/>
              </a:defRPr>
            </a:lvl1pPr>
            <a:lvl2pPr>
              <a:defRPr sz="2200">
                <a:latin typeface="Trebuchet MS" pitchFamily="34" charset="0"/>
                <a:cs typeface="Arial" pitchFamily="34" charset="0"/>
              </a:defRPr>
            </a:lvl2pPr>
            <a:lvl3pPr>
              <a:defRPr sz="2200">
                <a:latin typeface="Trebuchet MS" pitchFamily="34" charset="0"/>
                <a:cs typeface="Arial" pitchFamily="34" charset="0"/>
              </a:defRPr>
            </a:lvl3pPr>
          </a:lstStyle>
          <a:p>
            <a:pPr lvl="0"/>
            <a:r>
              <a:rPr lang="en-US" dirty="0"/>
              <a:t>Insert bulleted text (at least 22 </a:t>
            </a:r>
            <a:r>
              <a:rPr lang="en-US" dirty="0" err="1"/>
              <a:t>pt</a:t>
            </a:r>
            <a:r>
              <a:rPr lang="en-US" dirty="0"/>
              <a:t>)</a:t>
            </a:r>
          </a:p>
          <a:p>
            <a:pPr lvl="1"/>
            <a:r>
              <a:rPr lang="en-US" dirty="0"/>
              <a:t>Second level</a:t>
            </a:r>
          </a:p>
          <a:p>
            <a:pPr lvl="2"/>
            <a:r>
              <a:rPr lang="en-US" dirty="0"/>
              <a:t>Third level</a:t>
            </a:r>
          </a:p>
        </p:txBody>
      </p:sp>
      <p:sp>
        <p:nvSpPr>
          <p:cNvPr id="12" name="Content Placeholder 11"/>
          <p:cNvSpPr>
            <a:spLocks noGrp="1"/>
          </p:cNvSpPr>
          <p:nvPr>
            <p:ph sz="quarter" idx="11"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dirty="0"/>
              <a:t>INSERT HEADLINE IN ALL CAPS (28 PT)</a:t>
            </a:r>
          </a:p>
        </p:txBody>
      </p:sp>
    </p:spTree>
    <p:extLst>
      <p:ext uri="{BB962C8B-B14F-4D97-AF65-F5344CB8AC3E}">
        <p14:creationId xmlns:p14="http://schemas.microsoft.com/office/powerpoint/2010/main" val="3788134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chemeClr val="bg1"/>
                </a:solidFill>
                <a:latin typeface="Trebuchet MS" pitchFamily="34" charset="0"/>
                <a:cs typeface="Arial" pitchFamily="34" charset="0"/>
              </a:defRPr>
            </a:lvl1pPr>
          </a:lstStyle>
          <a:p>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bg1"/>
                </a:solidFill>
                <a:latin typeface="Trebuchet MS"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0443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 black, logo on black">
    <p:spTree>
      <p:nvGrpSpPr>
        <p:cNvPr id="1" name=""/>
        <p:cNvGrpSpPr/>
        <p:nvPr/>
      </p:nvGrpSpPr>
      <p:grpSpPr>
        <a:xfrm>
          <a:off x="0" y="0"/>
          <a:ext cx="0" cy="0"/>
          <a:chOff x="0" y="0"/>
          <a:chExt cx="0" cy="0"/>
        </a:xfrm>
      </p:grpSpPr>
      <p:sp>
        <p:nvSpPr>
          <p:cNvPr id="4" name="Rectangle 3"/>
          <p:cNvSpPr/>
          <p:nvPr userDrawn="1"/>
        </p:nvSpPr>
        <p:spPr>
          <a:xfrm>
            <a:off x="0" y="6019800"/>
            <a:ext cx="9144000" cy="838200"/>
          </a:xfrm>
          <a:prstGeom prst="rect">
            <a:avLst/>
          </a:prstGeom>
          <a:solidFill>
            <a:srgbClr val="0000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1" name="Content Placeholder 10"/>
          <p:cNvSpPr>
            <a:spLocks noGrp="1"/>
          </p:cNvSpPr>
          <p:nvPr>
            <p:ph sz="quarter" idx="11" hasCustomPrompt="1"/>
          </p:nvPr>
        </p:nvSpPr>
        <p:spPr>
          <a:xfrm>
            <a:off x="228600" y="6438900"/>
            <a:ext cx="6019800" cy="266700"/>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Tx/>
              <a:buNone/>
              <a:tabLst/>
              <a:defRPr sz="1300" b="0" baseline="0">
                <a:solidFill>
                  <a:schemeClr val="bg1"/>
                </a:solidFill>
                <a:latin typeface="Trebuchet MS" pitchFamily="34" charset="0"/>
                <a:cs typeface="Arial" pitchFamily="34" charset="0"/>
              </a:defRPr>
            </a:lvl1pPr>
          </a:lstStyle>
          <a:p>
            <a:pPr lvl="0"/>
            <a:r>
              <a:rPr lang="en-US" dirty="0"/>
              <a:t>Conference City | Conference Dates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6144794"/>
            <a:ext cx="2588332" cy="560806"/>
          </a:xfrm>
          <a:prstGeom prst="rect">
            <a:avLst/>
          </a:prstGeom>
        </p:spPr>
      </p:pic>
      <p:sp>
        <p:nvSpPr>
          <p:cNvPr id="6" name="Rectangle 5"/>
          <p:cNvSpPr/>
          <p:nvPr userDrawn="1"/>
        </p:nvSpPr>
        <p:spPr>
          <a:xfrm>
            <a:off x="0" y="0"/>
            <a:ext cx="9144000" cy="1219200"/>
          </a:xfrm>
          <a:prstGeom prst="rect">
            <a:avLst/>
          </a:prstGeom>
          <a:solidFill>
            <a:srgbClr val="0000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8" name="Content Placeholder 7"/>
          <p:cNvSpPr>
            <a:spLocks noGrp="1"/>
          </p:cNvSpPr>
          <p:nvPr>
            <p:ph sz="quarter" idx="10" hasCustomPrompt="1"/>
          </p:nvPr>
        </p:nvSpPr>
        <p:spPr>
          <a:xfrm>
            <a:off x="228600" y="76200"/>
            <a:ext cx="8458200" cy="685800"/>
          </a:xfrm>
          <a:prstGeom prst="rect">
            <a:avLst/>
          </a:prstGeom>
        </p:spPr>
        <p:txBody>
          <a:bodyPr/>
          <a:lstStyle>
            <a:lvl1pPr marL="0" indent="0">
              <a:buFontTx/>
              <a:buNone/>
              <a:defRPr sz="3400" b="1" baseline="0">
                <a:solidFill>
                  <a:schemeClr val="bg1"/>
                </a:solidFill>
                <a:latin typeface="Trebuchet MS" pitchFamily="34" charset="0"/>
                <a:cs typeface="Arial" pitchFamily="34" charset="0"/>
              </a:defRPr>
            </a:lvl1pPr>
          </a:lstStyle>
          <a:p>
            <a:pPr lvl="0"/>
            <a:r>
              <a:rPr lang="en-US" dirty="0"/>
              <a:t>INSERT CONFERENCE TITLE IN ALL CAPS</a:t>
            </a:r>
          </a:p>
        </p:txBody>
      </p:sp>
      <p:sp>
        <p:nvSpPr>
          <p:cNvPr id="10" name="Content Placeholder 10"/>
          <p:cNvSpPr txBox="1">
            <a:spLocks/>
          </p:cNvSpPr>
          <p:nvPr userDrawn="1"/>
        </p:nvSpPr>
        <p:spPr>
          <a:xfrm>
            <a:off x="7239000" y="838200"/>
            <a:ext cx="1676400" cy="304800"/>
          </a:xfrm>
          <a:prstGeom prst="rect">
            <a:avLst/>
          </a:prstGeom>
        </p:spPr>
        <p:txBody>
          <a:bodyPr/>
          <a:lstStyle>
            <a:lvl1pPr marL="0" marR="0" indent="0" algn="r" defTabSz="457200" rtl="0" eaLnBrk="0" fontAlgn="base" latinLnBrk="0" hangingPunct="0">
              <a:lnSpc>
                <a:spcPct val="100000"/>
              </a:lnSpc>
              <a:spcBef>
                <a:spcPct val="20000"/>
              </a:spcBef>
              <a:spcAft>
                <a:spcPct val="0"/>
              </a:spcAft>
              <a:buClrTx/>
              <a:buSzTx/>
              <a:buFontTx/>
              <a:buNone/>
              <a:tabLst/>
              <a:defRPr sz="1300" i="1" kern="1200">
                <a:solidFill>
                  <a:schemeClr val="tx1"/>
                </a:solidFill>
                <a:latin typeface="Trebuchet MS" pitchFamily="34" charset="0"/>
                <a:ea typeface="ＭＳ Ｐゴシック" pitchFamily="19" charset="-128"/>
                <a:cs typeface="Arial"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prstClr val="white"/>
                </a:solidFill>
                <a:effectLst>
                  <a:outerShdw blurRad="38100" dist="38100" dir="2700000" algn="tl">
                    <a:srgbClr val="000000">
                      <a:alpha val="43137"/>
                    </a:srgbClr>
                  </a:outerShdw>
                </a:effectLst>
              </a:rPr>
              <a:t>#AIchairs</a:t>
            </a:r>
          </a:p>
        </p:txBody>
      </p:sp>
    </p:spTree>
    <p:extLst>
      <p:ext uri="{BB962C8B-B14F-4D97-AF65-F5344CB8AC3E}">
        <p14:creationId xmlns:p14="http://schemas.microsoft.com/office/powerpoint/2010/main" val="40313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Bullets, and Picture (Bi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019800" y="1905000"/>
            <a:ext cx="2819400" cy="3810000"/>
          </a:xfrm>
          <a:prstGeom prst="rect">
            <a:avLst/>
          </a:prstGeom>
        </p:spPr>
        <p:txBody>
          <a:bodyPr/>
          <a:lstStyle>
            <a:lvl1pPr>
              <a:defRPr sz="2200">
                <a:latin typeface="Trebuchet MS" pitchFamily="34" charset="0"/>
                <a:cs typeface="Arial" pitchFamily="34" charset="0"/>
              </a:defRPr>
            </a:lvl1pPr>
            <a:lvl2pPr>
              <a:defRPr sz="2200">
                <a:latin typeface="Trebuchet MS" pitchFamily="34" charset="0"/>
                <a:cs typeface="Arial" pitchFamily="34" charset="0"/>
              </a:defRPr>
            </a:lvl2pPr>
            <a:lvl3pPr>
              <a:defRPr sz="2200">
                <a:latin typeface="Trebuchet MS" pitchFamily="34" charset="0"/>
                <a:cs typeface="Arial" pitchFamily="34" charset="0"/>
              </a:defRPr>
            </a:lvl3pPr>
          </a:lstStyle>
          <a:p>
            <a:pPr lvl="0"/>
            <a:r>
              <a:rPr lang="en-US" dirty="0"/>
              <a:t>Insert bulleted text (at least 22 </a:t>
            </a:r>
            <a:r>
              <a:rPr lang="en-US" dirty="0" err="1"/>
              <a:t>pt</a:t>
            </a:r>
            <a:r>
              <a:rPr lang="en-US" dirty="0"/>
              <a:t>)</a:t>
            </a:r>
          </a:p>
          <a:p>
            <a:pPr lvl="1"/>
            <a:r>
              <a:rPr lang="en-US" dirty="0"/>
              <a:t>Second level</a:t>
            </a:r>
          </a:p>
          <a:p>
            <a:pPr lvl="2"/>
            <a:r>
              <a:rPr lang="en-US" dirty="0"/>
              <a:t>Third level</a:t>
            </a:r>
          </a:p>
        </p:txBody>
      </p:sp>
      <p:sp>
        <p:nvSpPr>
          <p:cNvPr id="6" name="Picture Placeholder 5"/>
          <p:cNvSpPr>
            <a:spLocks noGrp="1"/>
          </p:cNvSpPr>
          <p:nvPr>
            <p:ph type="pic" sz="quarter" idx="10" hasCustomPrompt="1"/>
          </p:nvPr>
        </p:nvSpPr>
        <p:spPr>
          <a:xfrm>
            <a:off x="630936" y="2057400"/>
            <a:ext cx="5160264" cy="3657600"/>
          </a:xfrm>
          <a:prstGeom prst="rect">
            <a:avLst/>
          </a:prstGeom>
        </p:spPr>
        <p:txBody>
          <a:bodyPr/>
          <a:lstStyle>
            <a:lvl1pPr marL="0" indent="0">
              <a:buFontTx/>
              <a:buNone/>
              <a:defRPr sz="2200" baseline="0">
                <a:latin typeface="Trebuchet MS" pitchFamily="34" charset="0"/>
                <a:cs typeface="Arial" pitchFamily="34" charset="0"/>
              </a:defRPr>
            </a:lvl1pPr>
          </a:lstStyle>
          <a:p>
            <a:r>
              <a:rPr lang="en-US" dirty="0"/>
              <a:t>Double-click the icon to insert a picture</a:t>
            </a:r>
          </a:p>
        </p:txBody>
      </p:sp>
      <p:sp>
        <p:nvSpPr>
          <p:cNvPr id="10" name="Content Placeholder 11"/>
          <p:cNvSpPr>
            <a:spLocks noGrp="1"/>
          </p:cNvSpPr>
          <p:nvPr>
            <p:ph sz="quarter" idx="12"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dirty="0"/>
              <a:t>INSERT HEADLINE IN ALL CAPS (28 PT)</a:t>
            </a:r>
          </a:p>
        </p:txBody>
      </p:sp>
    </p:spTree>
    <p:extLst>
      <p:ext uri="{BB962C8B-B14F-4D97-AF65-F5344CB8AC3E}">
        <p14:creationId xmlns:p14="http://schemas.microsoft.com/office/powerpoint/2010/main" val="225039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Block">
    <p:spTree>
      <p:nvGrpSpPr>
        <p:cNvPr id="1" name=""/>
        <p:cNvGrpSpPr/>
        <p:nvPr/>
      </p:nvGrpSpPr>
      <p:grpSpPr>
        <a:xfrm>
          <a:off x="0" y="0"/>
          <a:ext cx="0" cy="0"/>
          <a:chOff x="0" y="0"/>
          <a:chExt cx="0" cy="0"/>
        </a:xfrm>
      </p:grpSpPr>
      <p:sp>
        <p:nvSpPr>
          <p:cNvPr id="12" name="Content Placeholder 11"/>
          <p:cNvSpPr>
            <a:spLocks noGrp="1"/>
          </p:cNvSpPr>
          <p:nvPr>
            <p:ph sz="quarter" idx="12" hasCustomPrompt="1"/>
          </p:nvPr>
        </p:nvSpPr>
        <p:spPr>
          <a:xfrm>
            <a:off x="2514600" y="2133600"/>
            <a:ext cx="6172200" cy="838200"/>
          </a:xfrm>
          <a:prstGeom prst="rect">
            <a:avLst/>
          </a:prstGeom>
        </p:spPr>
        <p:txBody>
          <a:bodyPr/>
          <a:lstStyle>
            <a:lvl1pPr marL="0" indent="0">
              <a:buFontTx/>
              <a:buNone/>
              <a:defRPr sz="2200" b="1" baseline="0">
                <a:solidFill>
                  <a:schemeClr val="tx1"/>
                </a:solidFill>
                <a:latin typeface="Trebuchet MS" pitchFamily="34" charset="0"/>
                <a:cs typeface="Arial" pitchFamily="34" charset="0"/>
              </a:defRPr>
            </a:lvl1pPr>
          </a:lstStyle>
          <a:p>
            <a:pPr lvl="0"/>
            <a:r>
              <a:rPr lang="en-US" dirty="0"/>
              <a:t>INSERT A SUMMARY STATEMENT IF DESIRED.</a:t>
            </a:r>
          </a:p>
          <a:p>
            <a:pPr lvl="0"/>
            <a:endParaRPr lang="en-US" dirty="0"/>
          </a:p>
        </p:txBody>
      </p:sp>
      <p:sp>
        <p:nvSpPr>
          <p:cNvPr id="14" name="Content Placeholder 13"/>
          <p:cNvSpPr>
            <a:spLocks noGrp="1"/>
          </p:cNvSpPr>
          <p:nvPr>
            <p:ph sz="quarter" idx="13" hasCustomPrompt="1"/>
          </p:nvPr>
        </p:nvSpPr>
        <p:spPr>
          <a:xfrm>
            <a:off x="2514600" y="2971800"/>
            <a:ext cx="6172200" cy="2971800"/>
          </a:xfrm>
          <a:prstGeom prst="rect">
            <a:avLst/>
          </a:prstGeom>
        </p:spPr>
        <p:txBody>
          <a:bodyPr/>
          <a:lstStyle>
            <a:lvl1pPr marL="0" indent="0">
              <a:buFontTx/>
              <a:buNone/>
              <a:defRPr sz="2200" baseline="0">
                <a:latin typeface="Trebuchet MS" pitchFamily="34" charset="0"/>
                <a:cs typeface="Arial" pitchFamily="34" charset="0"/>
              </a:defRPr>
            </a:lvl1pPr>
          </a:lstStyle>
          <a:p>
            <a:pPr lvl="0"/>
            <a:r>
              <a:rPr lang="en-US" sz="2400" dirty="0"/>
              <a:t>Insert a block of text.  The block of text should be a minimum of 22 </a:t>
            </a:r>
            <a:r>
              <a:rPr lang="en-US" sz="2400" dirty="0" err="1"/>
              <a:t>pt</a:t>
            </a:r>
            <a:r>
              <a:rPr lang="en-US" sz="2400" dirty="0"/>
              <a:t> font to maximize readability.</a:t>
            </a:r>
            <a:endParaRPr lang="en-US" dirty="0"/>
          </a:p>
        </p:txBody>
      </p:sp>
      <p:sp>
        <p:nvSpPr>
          <p:cNvPr id="15" name="Content Placeholder 11"/>
          <p:cNvSpPr>
            <a:spLocks noGrp="1"/>
          </p:cNvSpPr>
          <p:nvPr>
            <p:ph sz="quarter" idx="11"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dirty="0"/>
              <a:t>INSERT HEADLINE IN ALL CAPS (28 PT)</a:t>
            </a:r>
          </a:p>
        </p:txBody>
      </p:sp>
    </p:spTree>
    <p:extLst>
      <p:ext uri="{BB962C8B-B14F-4D97-AF65-F5344CB8AC3E}">
        <p14:creationId xmlns:p14="http://schemas.microsoft.com/office/powerpoint/2010/main" val="152386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Blocks">
    <p:spTree>
      <p:nvGrpSpPr>
        <p:cNvPr id="1" name=""/>
        <p:cNvGrpSpPr/>
        <p:nvPr/>
      </p:nvGrpSpPr>
      <p:grpSpPr>
        <a:xfrm>
          <a:off x="0" y="0"/>
          <a:ext cx="0" cy="0"/>
          <a:chOff x="0" y="0"/>
          <a:chExt cx="0" cy="0"/>
        </a:xfrm>
      </p:grpSpPr>
      <p:sp>
        <p:nvSpPr>
          <p:cNvPr id="12" name="Rectangle 11"/>
          <p:cNvSpPr/>
          <p:nvPr userDrawn="1"/>
        </p:nvSpPr>
        <p:spPr>
          <a:xfrm>
            <a:off x="2675641" y="2133600"/>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2" name="Content Placeholder 21"/>
          <p:cNvSpPr>
            <a:spLocks noGrp="1"/>
          </p:cNvSpPr>
          <p:nvPr>
            <p:ph sz="quarter" idx="16" hasCustomPrompt="1"/>
          </p:nvPr>
        </p:nvSpPr>
        <p:spPr>
          <a:xfrm>
            <a:off x="2676525" y="2133600"/>
            <a:ext cx="2344738" cy="344488"/>
          </a:xfrm>
          <a:prstGeom prst="rect">
            <a:avLst/>
          </a:prstGeom>
          <a:solidFill>
            <a:srgbClr val="933A1E"/>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dirty="0"/>
              <a:t>INSERT TITLE</a:t>
            </a:r>
          </a:p>
        </p:txBody>
      </p:sp>
      <p:sp>
        <p:nvSpPr>
          <p:cNvPr id="17" name="Content Placeholder 16"/>
          <p:cNvSpPr>
            <a:spLocks noGrp="1"/>
          </p:cNvSpPr>
          <p:nvPr>
            <p:ph sz="quarter" idx="12" hasCustomPrompt="1"/>
          </p:nvPr>
        </p:nvSpPr>
        <p:spPr>
          <a:xfrm>
            <a:off x="2590799" y="2514600"/>
            <a:ext cx="2514601"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dirty="0"/>
              <a:t>Insert quick descriptor (at least 18 </a:t>
            </a:r>
            <a:r>
              <a:rPr lang="en-US" dirty="0" err="1"/>
              <a:t>pt</a:t>
            </a:r>
            <a:r>
              <a:rPr lang="en-US" dirty="0"/>
              <a:t>)</a:t>
            </a:r>
          </a:p>
        </p:txBody>
      </p:sp>
      <p:sp>
        <p:nvSpPr>
          <p:cNvPr id="15" name="Rectangle 14"/>
          <p:cNvSpPr/>
          <p:nvPr userDrawn="1"/>
        </p:nvSpPr>
        <p:spPr>
          <a:xfrm>
            <a:off x="5535360" y="4041053"/>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4" name="Rectangle 13"/>
          <p:cNvSpPr/>
          <p:nvPr userDrawn="1"/>
        </p:nvSpPr>
        <p:spPr>
          <a:xfrm>
            <a:off x="2677176" y="4041053"/>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 name="Rectangle 12"/>
          <p:cNvSpPr/>
          <p:nvPr userDrawn="1"/>
        </p:nvSpPr>
        <p:spPr>
          <a:xfrm>
            <a:off x="5547347" y="2133600"/>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8" name="Content Placeholder 16"/>
          <p:cNvSpPr>
            <a:spLocks noGrp="1"/>
          </p:cNvSpPr>
          <p:nvPr>
            <p:ph sz="quarter" idx="13" hasCustomPrompt="1"/>
          </p:nvPr>
        </p:nvSpPr>
        <p:spPr>
          <a:xfrm>
            <a:off x="5486398" y="2511552"/>
            <a:ext cx="2514601"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dirty="0"/>
              <a:t>Insert quick descriptor (at least 18 </a:t>
            </a:r>
            <a:r>
              <a:rPr lang="en-US" dirty="0" err="1"/>
              <a:t>pt</a:t>
            </a:r>
            <a:r>
              <a:rPr lang="en-US" dirty="0"/>
              <a:t>)</a:t>
            </a:r>
          </a:p>
        </p:txBody>
      </p:sp>
      <p:sp>
        <p:nvSpPr>
          <p:cNvPr id="19" name="Content Placeholder 16"/>
          <p:cNvSpPr>
            <a:spLocks noGrp="1"/>
          </p:cNvSpPr>
          <p:nvPr>
            <p:ph sz="quarter" idx="14" hasCustomPrompt="1"/>
          </p:nvPr>
        </p:nvSpPr>
        <p:spPr>
          <a:xfrm>
            <a:off x="2590799" y="4419600"/>
            <a:ext cx="2514601"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dirty="0"/>
              <a:t>Insert quick descriptor (at least 18 </a:t>
            </a:r>
            <a:r>
              <a:rPr lang="en-US" dirty="0" err="1"/>
              <a:t>pt</a:t>
            </a:r>
            <a:r>
              <a:rPr lang="en-US" dirty="0"/>
              <a:t>)</a:t>
            </a:r>
          </a:p>
        </p:txBody>
      </p:sp>
      <p:sp>
        <p:nvSpPr>
          <p:cNvPr id="20" name="Content Placeholder 16"/>
          <p:cNvSpPr>
            <a:spLocks noGrp="1"/>
          </p:cNvSpPr>
          <p:nvPr>
            <p:ph sz="quarter" idx="15" hasCustomPrompt="1"/>
          </p:nvPr>
        </p:nvSpPr>
        <p:spPr>
          <a:xfrm>
            <a:off x="5486400" y="4419600"/>
            <a:ext cx="2514600"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dirty="0"/>
              <a:t>Insert quick descriptor (at least 18 </a:t>
            </a:r>
            <a:r>
              <a:rPr lang="en-US" dirty="0" err="1"/>
              <a:t>pt</a:t>
            </a:r>
            <a:r>
              <a:rPr lang="en-US" dirty="0"/>
              <a:t>)</a:t>
            </a:r>
          </a:p>
        </p:txBody>
      </p:sp>
      <p:sp>
        <p:nvSpPr>
          <p:cNvPr id="23" name="Content Placeholder 21"/>
          <p:cNvSpPr>
            <a:spLocks noGrp="1"/>
          </p:cNvSpPr>
          <p:nvPr>
            <p:ph sz="quarter" idx="17" hasCustomPrompt="1"/>
          </p:nvPr>
        </p:nvSpPr>
        <p:spPr>
          <a:xfrm>
            <a:off x="5535360" y="2133600"/>
            <a:ext cx="2344738" cy="344488"/>
          </a:xfrm>
          <a:prstGeom prst="rect">
            <a:avLst/>
          </a:prstGeom>
          <a:solidFill>
            <a:srgbClr val="933A1E"/>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dirty="0"/>
              <a:t>INSERT TITLE</a:t>
            </a:r>
          </a:p>
        </p:txBody>
      </p:sp>
      <p:sp>
        <p:nvSpPr>
          <p:cNvPr id="24" name="Content Placeholder 21"/>
          <p:cNvSpPr>
            <a:spLocks noGrp="1"/>
          </p:cNvSpPr>
          <p:nvPr>
            <p:ph sz="quarter" idx="18" hasCustomPrompt="1"/>
          </p:nvPr>
        </p:nvSpPr>
        <p:spPr>
          <a:xfrm>
            <a:off x="2667000" y="4040770"/>
            <a:ext cx="2344738" cy="344488"/>
          </a:xfrm>
          <a:prstGeom prst="rect">
            <a:avLst/>
          </a:prstGeom>
          <a:solidFill>
            <a:srgbClr val="933A1E"/>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dirty="0"/>
              <a:t>INSERT TITLE</a:t>
            </a:r>
          </a:p>
        </p:txBody>
      </p:sp>
      <p:sp>
        <p:nvSpPr>
          <p:cNvPr id="25" name="Content Placeholder 21"/>
          <p:cNvSpPr>
            <a:spLocks noGrp="1"/>
          </p:cNvSpPr>
          <p:nvPr>
            <p:ph sz="quarter" idx="19" hasCustomPrompt="1"/>
          </p:nvPr>
        </p:nvSpPr>
        <p:spPr>
          <a:xfrm>
            <a:off x="5536298" y="4038600"/>
            <a:ext cx="2344738" cy="344488"/>
          </a:xfrm>
          <a:prstGeom prst="rect">
            <a:avLst/>
          </a:prstGeom>
          <a:solidFill>
            <a:srgbClr val="933A1E"/>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dirty="0"/>
              <a:t>INSERT TITLE</a:t>
            </a:r>
          </a:p>
        </p:txBody>
      </p:sp>
      <p:sp>
        <p:nvSpPr>
          <p:cNvPr id="26" name="Content Placeholder 11"/>
          <p:cNvSpPr>
            <a:spLocks noGrp="1"/>
          </p:cNvSpPr>
          <p:nvPr>
            <p:ph sz="quarter" idx="11"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dirty="0"/>
              <a:t>INSERT HEADLINE IN ALL CAPS (28 PT)</a:t>
            </a:r>
          </a:p>
        </p:txBody>
      </p:sp>
    </p:spTree>
    <p:extLst>
      <p:ext uri="{BB962C8B-B14F-4D97-AF65-F5344CB8AC3E}">
        <p14:creationId xmlns:p14="http://schemas.microsoft.com/office/powerpoint/2010/main" val="272567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Blocks">
    <p:spTree>
      <p:nvGrpSpPr>
        <p:cNvPr id="1" name=""/>
        <p:cNvGrpSpPr/>
        <p:nvPr/>
      </p:nvGrpSpPr>
      <p:grpSpPr>
        <a:xfrm>
          <a:off x="0" y="0"/>
          <a:ext cx="0" cy="0"/>
          <a:chOff x="0" y="0"/>
          <a:chExt cx="0" cy="0"/>
        </a:xfrm>
      </p:grpSpPr>
      <p:sp>
        <p:nvSpPr>
          <p:cNvPr id="17" name="Rectangle 16"/>
          <p:cNvSpPr/>
          <p:nvPr userDrawn="1"/>
        </p:nvSpPr>
        <p:spPr>
          <a:xfrm>
            <a:off x="5562600" y="2133600"/>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4" name="Rectangle 13"/>
          <p:cNvSpPr/>
          <p:nvPr userDrawn="1"/>
        </p:nvSpPr>
        <p:spPr>
          <a:xfrm>
            <a:off x="2675641" y="2130552"/>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5" name="Content Placeholder 21"/>
          <p:cNvSpPr>
            <a:spLocks noGrp="1"/>
          </p:cNvSpPr>
          <p:nvPr>
            <p:ph sz="quarter" idx="16" hasCustomPrompt="1"/>
          </p:nvPr>
        </p:nvSpPr>
        <p:spPr>
          <a:xfrm>
            <a:off x="2676525" y="2130552"/>
            <a:ext cx="2344738" cy="344488"/>
          </a:xfrm>
          <a:prstGeom prst="rect">
            <a:avLst/>
          </a:prstGeom>
          <a:solidFill>
            <a:srgbClr val="933A1E"/>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dirty="0"/>
              <a:t>INSERT TITLE</a:t>
            </a:r>
          </a:p>
        </p:txBody>
      </p:sp>
      <p:sp>
        <p:nvSpPr>
          <p:cNvPr id="11" name="Text Placeholder 10"/>
          <p:cNvSpPr>
            <a:spLocks noGrp="1"/>
          </p:cNvSpPr>
          <p:nvPr>
            <p:ph type="body" sz="quarter" idx="10" hasCustomPrompt="1"/>
          </p:nvPr>
        </p:nvSpPr>
        <p:spPr>
          <a:xfrm>
            <a:off x="2682875" y="2590800"/>
            <a:ext cx="2346325" cy="3429000"/>
          </a:xfrm>
          <a:prstGeom prst="rect">
            <a:avLst/>
          </a:prstGeom>
        </p:spPr>
        <p:txBody>
          <a:bodyPr/>
          <a:lstStyle>
            <a:lvl1pPr>
              <a:defRPr sz="1800" baseline="0">
                <a:latin typeface="Trebuchet MS" pitchFamily="34" charset="0"/>
                <a:cs typeface="Arial" pitchFamily="34" charset="0"/>
              </a:defRPr>
            </a:lvl1pPr>
          </a:lstStyle>
          <a:p>
            <a:pPr lvl="0"/>
            <a:r>
              <a:rPr lang="en-US" dirty="0"/>
              <a:t>Insert bulleted text (at least 18 </a:t>
            </a:r>
            <a:r>
              <a:rPr lang="en-US" dirty="0" err="1"/>
              <a:t>pt</a:t>
            </a:r>
            <a:r>
              <a:rPr lang="en-US" dirty="0"/>
              <a:t>)</a:t>
            </a:r>
          </a:p>
        </p:txBody>
      </p:sp>
      <p:sp>
        <p:nvSpPr>
          <p:cNvPr id="12" name="Text Placeholder 10"/>
          <p:cNvSpPr>
            <a:spLocks noGrp="1"/>
          </p:cNvSpPr>
          <p:nvPr>
            <p:ph type="body" sz="quarter" idx="11" hasCustomPrompt="1"/>
          </p:nvPr>
        </p:nvSpPr>
        <p:spPr>
          <a:xfrm>
            <a:off x="5567837" y="2590800"/>
            <a:ext cx="2346325" cy="3429000"/>
          </a:xfrm>
          <a:prstGeom prst="rect">
            <a:avLst/>
          </a:prstGeom>
        </p:spPr>
        <p:txBody>
          <a:bodyPr/>
          <a:lstStyle>
            <a:lvl1pPr>
              <a:defRPr sz="1800">
                <a:latin typeface="Trebuchet MS" pitchFamily="34" charset="0"/>
                <a:cs typeface="Arial" pitchFamily="34" charset="0"/>
              </a:defRPr>
            </a:lvl1pPr>
          </a:lstStyle>
          <a:p>
            <a:pPr lvl="0"/>
            <a:r>
              <a:rPr lang="en-US" dirty="0"/>
              <a:t>Insert bulleted text (at least 18 </a:t>
            </a:r>
            <a:r>
              <a:rPr lang="en-US" dirty="0" err="1"/>
              <a:t>pt</a:t>
            </a:r>
            <a:r>
              <a:rPr lang="en-US" dirty="0"/>
              <a:t>)</a:t>
            </a:r>
          </a:p>
        </p:txBody>
      </p:sp>
      <p:sp>
        <p:nvSpPr>
          <p:cNvPr id="16" name="Content Placeholder 21"/>
          <p:cNvSpPr>
            <a:spLocks noGrp="1"/>
          </p:cNvSpPr>
          <p:nvPr>
            <p:ph sz="quarter" idx="17" hasCustomPrompt="1"/>
          </p:nvPr>
        </p:nvSpPr>
        <p:spPr>
          <a:xfrm>
            <a:off x="5562600" y="2133600"/>
            <a:ext cx="2344738" cy="344488"/>
          </a:xfrm>
          <a:prstGeom prst="rect">
            <a:avLst/>
          </a:prstGeom>
          <a:solidFill>
            <a:srgbClr val="933A1E"/>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dirty="0"/>
              <a:t>INSERT TITLE</a:t>
            </a:r>
          </a:p>
        </p:txBody>
      </p:sp>
      <p:sp>
        <p:nvSpPr>
          <p:cNvPr id="18" name="Content Placeholder 11"/>
          <p:cNvSpPr>
            <a:spLocks noGrp="1"/>
          </p:cNvSpPr>
          <p:nvPr>
            <p:ph sz="quarter" idx="18"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dirty="0"/>
              <a:t>INSERT HEADLINE IN ALL CAPS (28 PT)</a:t>
            </a:r>
          </a:p>
        </p:txBody>
      </p:sp>
    </p:spTree>
    <p:extLst>
      <p:ext uri="{BB962C8B-B14F-4D97-AF65-F5344CB8AC3E}">
        <p14:creationId xmlns:p14="http://schemas.microsoft.com/office/powerpoint/2010/main" val="319884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3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 black, logo on black">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57200" y="1600200"/>
            <a:ext cx="7772400" cy="1143000"/>
          </a:xfrm>
          <a:prstGeom prst="rect">
            <a:avLst/>
          </a:prstGeom>
        </p:spPr>
        <p:txBody>
          <a:bodyPr/>
          <a:lstStyle>
            <a:lvl1pPr marL="0" indent="0">
              <a:buNone/>
              <a:defRPr b="1" baseline="0">
                <a:solidFill>
                  <a:srgbClr val="933A1E"/>
                </a:solidFill>
                <a:latin typeface="Trebuchet MS" pitchFamily="34" charset="0"/>
              </a:defRPr>
            </a:lvl1pPr>
          </a:lstStyle>
          <a:p>
            <a:pPr lvl="0"/>
            <a:r>
              <a:rPr lang="en-US" dirty="0"/>
              <a:t>INSERT SESSION TITLE IN ALL CAPS (32 PT)</a:t>
            </a:r>
          </a:p>
        </p:txBody>
      </p:sp>
      <p:sp>
        <p:nvSpPr>
          <p:cNvPr id="12" name="Content Placeholder 8"/>
          <p:cNvSpPr>
            <a:spLocks noGrp="1"/>
          </p:cNvSpPr>
          <p:nvPr>
            <p:ph sz="quarter" idx="11" hasCustomPrompt="1"/>
          </p:nvPr>
        </p:nvSpPr>
        <p:spPr>
          <a:xfrm>
            <a:off x="457200" y="2895600"/>
            <a:ext cx="7772400" cy="533400"/>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3000" b="0" baseline="0">
                <a:latin typeface="Trebuchet MS" pitchFamily="34" charset="0"/>
              </a:defRPr>
            </a:lvl1pPr>
          </a:lstStyle>
          <a:p>
            <a:pPr lvl="0"/>
            <a:r>
              <a:rPr lang="en-US" dirty="0"/>
              <a:t>Insert speaker name</a:t>
            </a:r>
          </a:p>
        </p:txBody>
      </p:sp>
      <p:sp>
        <p:nvSpPr>
          <p:cNvPr id="3" name="Content Placeholder 2"/>
          <p:cNvSpPr>
            <a:spLocks noGrp="1"/>
          </p:cNvSpPr>
          <p:nvPr>
            <p:ph sz="quarter" idx="12" hasCustomPrompt="1"/>
          </p:nvPr>
        </p:nvSpPr>
        <p:spPr>
          <a:xfrm>
            <a:off x="457200" y="4343400"/>
            <a:ext cx="7772400" cy="838200"/>
          </a:xfrm>
          <a:prstGeom prst="rect">
            <a:avLst/>
          </a:prstGeom>
        </p:spPr>
        <p:txBody>
          <a:bodyPr/>
          <a:lstStyle>
            <a:lvl1pPr marL="0" indent="0">
              <a:buFontTx/>
              <a:buNone/>
              <a:defRPr sz="2200" baseline="0">
                <a:latin typeface="Trebuchet MS" pitchFamily="34" charset="0"/>
              </a:defRPr>
            </a:lvl1pPr>
          </a:lstStyle>
          <a:p>
            <a:pPr lvl="0"/>
            <a:r>
              <a:rPr lang="en-US" dirty="0"/>
              <a:t>Insert session date</a:t>
            </a:r>
            <a:br>
              <a:rPr lang="en-US" dirty="0"/>
            </a:br>
            <a:r>
              <a:rPr lang="en-US" dirty="0"/>
              <a:t>Insert session time</a:t>
            </a:r>
          </a:p>
        </p:txBody>
      </p:sp>
      <p:sp>
        <p:nvSpPr>
          <p:cNvPr id="4" name="Content Placeholder 3"/>
          <p:cNvSpPr>
            <a:spLocks noGrp="1"/>
          </p:cNvSpPr>
          <p:nvPr>
            <p:ph sz="quarter" idx="13" hasCustomPrompt="1"/>
          </p:nvPr>
        </p:nvSpPr>
        <p:spPr>
          <a:xfrm>
            <a:off x="457200" y="3429000"/>
            <a:ext cx="7772400" cy="304800"/>
          </a:xfrm>
          <a:prstGeom prst="rect">
            <a:avLst/>
          </a:prstGeom>
        </p:spPr>
        <p:txBody>
          <a:bodyPr/>
          <a:lstStyle>
            <a:lvl1pPr marL="0" indent="0">
              <a:buFontTx/>
              <a:buNone/>
              <a:defRPr sz="2200" baseline="0">
                <a:latin typeface="Trebuchet MS" pitchFamily="34" charset="0"/>
              </a:defRPr>
            </a:lvl1pPr>
          </a:lstStyle>
          <a:p>
            <a:pPr lvl="0"/>
            <a:r>
              <a:rPr lang="en-US" dirty="0"/>
              <a:t>Insert speaker title | Insert speaker institution</a:t>
            </a:r>
          </a:p>
        </p:txBody>
      </p:sp>
      <p:sp>
        <p:nvSpPr>
          <p:cNvPr id="6" name="Content Placeholder 10"/>
          <p:cNvSpPr>
            <a:spLocks noGrp="1"/>
          </p:cNvSpPr>
          <p:nvPr>
            <p:ph sz="quarter" idx="14" hasCustomPrompt="1"/>
          </p:nvPr>
        </p:nvSpPr>
        <p:spPr>
          <a:xfrm>
            <a:off x="7010400" y="152400"/>
            <a:ext cx="1524000" cy="304800"/>
          </a:xfrm>
          <a:prstGeom prst="rect">
            <a:avLst/>
          </a:prstGeom>
        </p:spPr>
        <p:txBody>
          <a:bodyPr/>
          <a:lstStyle>
            <a:lvl1pPr marL="0" marR="0" indent="0" algn="r" defTabSz="457200" rtl="0" eaLnBrk="0" fontAlgn="base" latinLnBrk="0" hangingPunct="0">
              <a:lnSpc>
                <a:spcPct val="100000"/>
              </a:lnSpc>
              <a:spcBef>
                <a:spcPct val="20000"/>
              </a:spcBef>
              <a:spcAft>
                <a:spcPct val="0"/>
              </a:spcAft>
              <a:buClrTx/>
              <a:buSzTx/>
              <a:buFontTx/>
              <a:buNone/>
              <a:tabLst/>
              <a:defRPr sz="1300" i="1">
                <a:solidFill>
                  <a:schemeClr val="tx1"/>
                </a:solidFill>
                <a:latin typeface="Trebuchet MS" pitchFamily="34" charset="0"/>
                <a:cs typeface="Arial" pitchFamily="34" charset="0"/>
              </a:defRPr>
            </a:lvl1pPr>
          </a:lstStyle>
          <a:p>
            <a:pPr lvl="0"/>
            <a:r>
              <a:rPr lang="en-US" i="1" dirty="0"/>
              <a:t>#</a:t>
            </a:r>
            <a:r>
              <a:rPr lang="en-US" i="1" dirty="0" err="1"/>
              <a:t>twitterhashtag</a:t>
            </a:r>
            <a:endParaRPr lang="en-US" dirty="0"/>
          </a:p>
        </p:txBody>
      </p:sp>
    </p:spTree>
    <p:extLst>
      <p:ext uri="{BB962C8B-B14F-4D97-AF65-F5344CB8AC3E}">
        <p14:creationId xmlns:p14="http://schemas.microsoft.com/office/powerpoint/2010/main" val="98955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514350" y="2194561"/>
            <a:ext cx="8115300" cy="4024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46520" y="6356351"/>
            <a:ext cx="2183130" cy="365125"/>
          </a:xfrm>
          <a:prstGeom prst="rect">
            <a:avLst/>
          </a:prstGeom>
        </p:spPr>
        <p:txBody>
          <a:bodyPr/>
          <a:lstStyle/>
          <a:p>
            <a:fld id="{8BA6314D-E5A3-44A7-B5AA-A4BC226B4CBE}" type="datetimeFigureOut">
              <a:rPr lang="en-US" smtClean="0"/>
              <a:t>9/18/2016</a:t>
            </a:fld>
            <a:endParaRPr lang="en-US"/>
          </a:p>
        </p:txBody>
      </p:sp>
      <p:sp>
        <p:nvSpPr>
          <p:cNvPr id="5" name="Footer Placeholder 4"/>
          <p:cNvSpPr>
            <a:spLocks noGrp="1"/>
          </p:cNvSpPr>
          <p:nvPr>
            <p:ph type="ftr" sz="quarter" idx="11"/>
          </p:nvPr>
        </p:nvSpPr>
        <p:spPr>
          <a:xfrm>
            <a:off x="514350" y="6355846"/>
            <a:ext cx="5829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72250" y="381001"/>
            <a:ext cx="2057400" cy="365125"/>
          </a:xfrm>
          <a:prstGeom prst="rect">
            <a:avLst/>
          </a:prstGeom>
        </p:spPr>
        <p:txBody>
          <a:bodyPr/>
          <a:lstStyle/>
          <a:p>
            <a:fld id="{69754199-7BCC-4F42-BA84-FC2E700F322D}" type="slidenum">
              <a:rPr lang="en-US" smtClean="0"/>
              <a:t>‹#›</a:t>
            </a:fld>
            <a:endParaRPr lang="en-US"/>
          </a:p>
        </p:txBody>
      </p:sp>
    </p:spTree>
    <p:extLst>
      <p:ext uri="{BB962C8B-B14F-4D97-AF65-F5344CB8AC3E}">
        <p14:creationId xmlns:p14="http://schemas.microsoft.com/office/powerpoint/2010/main" val="316794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facebook.com/academicimpressions"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hyperlink" Target="http://twitter.com/academicimpress" TargetMode="External"/><Relationship Id="rId11" Type="http://schemas.openxmlformats.org/officeDocument/2006/relationships/image" Target="../media/image8.jpeg"/><Relationship Id="rId5" Type="http://schemas.openxmlformats.org/officeDocument/2006/relationships/image" Target="../media/image5.png"/><Relationship Id="rId10" Type="http://schemas.openxmlformats.org/officeDocument/2006/relationships/hyperlink" Target="http://www.linkedin.com/company/academic-impressions" TargetMode="External"/><Relationship Id="rId4" Type="http://schemas.openxmlformats.org/officeDocument/2006/relationships/image" Target="../media/image3.png"/><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6.xml"/><Relationship Id="rId5" Type="http://schemas.openxmlformats.org/officeDocument/2006/relationships/image" Target="../media/image1.jp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9.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20.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jpg"/><Relationship Id="rId5" Type="http://schemas.openxmlformats.org/officeDocument/2006/relationships/theme" Target="../theme/theme7.xml"/><Relationship Id="rId4"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25.xml"/><Relationship Id="rId4" Type="http://schemas.openxmlformats.org/officeDocument/2006/relationships/image" Target="../media/image1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7374" y="533400"/>
            <a:ext cx="353961" cy="159283"/>
          </a:xfrm>
          <a:prstGeom prst="rect">
            <a:avLst/>
          </a:prstGeom>
          <a:solidFill>
            <a:srgbClr val="235074"/>
          </a:solidFill>
          <a:ln w="25400" cap="flat" cmpd="sng" algn="ctr">
            <a:noFill/>
            <a:prstDash val="solid"/>
          </a:ln>
          <a:effectLst/>
        </p:spPr>
        <p:txBody>
          <a:bodyPr rtlCol="0" anchor="ctr"/>
          <a:lstStyle/>
          <a:p>
            <a:pPr algn="ctr">
              <a:defRPr/>
            </a:pPr>
            <a:endParaRPr lang="en-GB" kern="0" dirty="0">
              <a:solidFill>
                <a:srgbClr val="C0504D">
                  <a:lumMod val="75000"/>
                </a:srgbClr>
              </a:solidFill>
              <a:cs typeface="Arial" charset="0"/>
            </a:endParaRPr>
          </a:p>
        </p:txBody>
      </p:sp>
      <p:sp>
        <p:nvSpPr>
          <p:cNvPr id="13"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fontAlgn="base">
              <a:spcBef>
                <a:spcPct val="0"/>
              </a:spcBef>
              <a:spcAft>
                <a:spcPct val="0"/>
              </a:spcAft>
              <a:defRPr/>
            </a:pPr>
            <a:fld id="{0A3DD9D9-BE77-405B-B3A2-7E159B90A489}" type="slidenum">
              <a:rPr lang="en-US" sz="1200">
                <a:solidFill>
                  <a:srgbClr val="595959"/>
                </a:solidFill>
                <a:ea typeface="ＭＳ Ｐゴシック" pitchFamily="34" charset="-128"/>
                <a:cs typeface="Arial" charset="0"/>
              </a:rPr>
              <a:pPr algn="r" fontAlgn="base">
                <a:spcBef>
                  <a:spcPct val="0"/>
                </a:spcBef>
                <a:spcAft>
                  <a:spcPct val="0"/>
                </a:spcAft>
                <a:defRPr/>
              </a:pPr>
              <a:t>‹#›</a:t>
            </a:fld>
            <a:endParaRPr lang="en-US" sz="1200" dirty="0">
              <a:solidFill>
                <a:srgbClr val="595959"/>
              </a:solidFill>
              <a:ea typeface="ＭＳ Ｐゴシック" pitchFamily="34" charset="-128"/>
              <a:cs typeface="Arial" charset="0"/>
            </a:endParaRPr>
          </a:p>
        </p:txBody>
      </p:sp>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Tree>
    <p:extLst>
      <p:ext uri="{BB962C8B-B14F-4D97-AF65-F5344CB8AC3E}">
        <p14:creationId xmlns:p14="http://schemas.microsoft.com/office/powerpoint/2010/main" val="924328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0" r:id="rId9"/>
    <p:sldLayoutId id="2147483691" r:id="rId10"/>
    <p:sldLayoutId id="21474836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4"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dirty="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933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dirty="0">
                <a:solidFill>
                  <a:prstClr val="white"/>
                </a:solidFill>
                <a:latin typeface="Trebuchet MS" pitchFamily="34" charset="0"/>
                <a:ea typeface="ＭＳ Ｐゴシック" pitchFamily="34" charset="-128"/>
                <a:cs typeface="Arial" pitchFamily="34" charset="0"/>
              </a:rPr>
              <a:t>QUESTIONS</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6489" y="246087"/>
            <a:ext cx="1559921" cy="1430313"/>
          </a:xfrm>
          <a:prstGeom prst="rect">
            <a:avLst/>
          </a:prstGeom>
        </p:spPr>
      </p:pic>
      <p:sp>
        <p:nvSpPr>
          <p:cNvPr id="11"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fontAlgn="base">
              <a:spcBef>
                <a:spcPct val="0"/>
              </a:spcBef>
              <a:spcAft>
                <a:spcPct val="0"/>
              </a:spcAft>
              <a:defRPr/>
            </a:pPr>
            <a:fld id="{0A3DD9D9-BE77-405B-B3A2-7E159B90A489}" type="slidenum">
              <a:rPr lang="en-US" sz="1200">
                <a:solidFill>
                  <a:srgbClr val="595959"/>
                </a:solidFill>
                <a:ea typeface="ＭＳ Ｐゴシック" pitchFamily="34" charset="-128"/>
                <a:cs typeface="Arial" charset="0"/>
              </a:rPr>
              <a:pPr algn="r" fontAlgn="base">
                <a:spcBef>
                  <a:spcPct val="0"/>
                </a:spcBef>
                <a:spcAft>
                  <a:spcPct val="0"/>
                </a:spcAft>
                <a:defRPr/>
              </a:pPr>
              <a:t>‹#›</a:t>
            </a:fld>
            <a:endParaRPr lang="en-US" sz="1200" dirty="0">
              <a:solidFill>
                <a:srgbClr val="595959"/>
              </a:solidFill>
              <a:ea typeface="ＭＳ Ｐゴシック" pitchFamily="34" charset="-128"/>
              <a:cs typeface="Arial" charset="0"/>
            </a:endParaRP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Tree>
    <p:extLst>
      <p:ext uri="{BB962C8B-B14F-4D97-AF65-F5344CB8AC3E}">
        <p14:creationId xmlns:p14="http://schemas.microsoft.com/office/powerpoint/2010/main" val="3753329086"/>
      </p:ext>
    </p:extLst>
  </p:cSld>
  <p:clrMap bg1="lt1" tx1="dk1" bg2="lt2" tx2="dk2" accent1="accent1" accent2="accent2" accent3="accent3" accent4="accent4" accent5="accent5" accent6="accent6" hlink="hlink" folHlink="folHlink"/>
  <p:sldLayoutIdLst>
    <p:sldLayoutId id="2147483670" r:id="rId1"/>
    <p:sldLayoutId id="2147483689" r:id="rId2"/>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dirty="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933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dirty="0">
                <a:solidFill>
                  <a:prstClr val="white"/>
                </a:solidFill>
                <a:latin typeface="Trebuchet MS" pitchFamily="34" charset="0"/>
                <a:ea typeface="ＭＳ Ｐゴシック" pitchFamily="34" charset="-128"/>
                <a:cs typeface="Arial" pitchFamily="34" charset="0"/>
              </a:rPr>
              <a:t>EVALUATION</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304800"/>
            <a:ext cx="1495888" cy="1371600"/>
          </a:xfrm>
          <a:prstGeom prst="rect">
            <a:avLst/>
          </a:prstGeom>
        </p:spPr>
      </p:pic>
      <p:sp>
        <p:nvSpPr>
          <p:cNvPr id="13" name="Content Placeholder 3"/>
          <p:cNvSpPr txBox="1">
            <a:spLocks/>
          </p:cNvSpPr>
          <p:nvPr userDrawn="1"/>
        </p:nvSpPr>
        <p:spPr>
          <a:xfrm>
            <a:off x="533400" y="3692525"/>
            <a:ext cx="7285348" cy="1565275"/>
          </a:xfrm>
          <a:prstGeom prst="rect">
            <a:avLst/>
          </a:prstGeom>
        </p:spPr>
        <p:txBody>
          <a:bodyPr/>
          <a:lstStyle>
            <a:lvl1pPr marL="0" indent="0" algn="l" defTabSz="457200" rtl="0" eaLnBrk="0" fontAlgn="base" hangingPunct="0">
              <a:spcBef>
                <a:spcPct val="20000"/>
              </a:spcBef>
              <a:spcAft>
                <a:spcPct val="0"/>
              </a:spcAft>
              <a:buFontTx/>
              <a:buNone/>
              <a:defRPr sz="2200" kern="1200">
                <a:solidFill>
                  <a:schemeClr val="tx1"/>
                </a:solidFill>
                <a:latin typeface="Trebuchet MS" pitchFamily="34" charset="0"/>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prstClr val="black"/>
                </a:solidFill>
                <a:cs typeface="Arial" pitchFamily="34" charset="0"/>
              </a:rPr>
              <a:t>Please remember to complete the event evaluation.  Your comments will help us continually improve the quality of our programs.</a:t>
            </a:r>
          </a:p>
        </p:txBody>
      </p:sp>
      <p:sp>
        <p:nvSpPr>
          <p:cNvPr id="14" name="Content Placeholder 4"/>
          <p:cNvSpPr txBox="1">
            <a:spLocks/>
          </p:cNvSpPr>
          <p:nvPr userDrawn="1"/>
        </p:nvSpPr>
        <p:spPr>
          <a:xfrm>
            <a:off x="530225" y="2895600"/>
            <a:ext cx="7851775" cy="762000"/>
          </a:xfrm>
          <a:prstGeom prst="rect">
            <a:avLst/>
          </a:prstGeom>
        </p:spPr>
        <p:txBody>
          <a:bodyPr/>
          <a:lstStyle>
            <a:lvl1pPr marL="0" indent="0" algn="l" defTabSz="457200" rtl="0" eaLnBrk="0" fontAlgn="base" hangingPunct="0">
              <a:spcBef>
                <a:spcPct val="20000"/>
              </a:spcBef>
              <a:spcAft>
                <a:spcPct val="0"/>
              </a:spcAft>
              <a:buFontTx/>
              <a:buNone/>
              <a:defRPr sz="4400" b="1" kern="1200">
                <a:solidFill>
                  <a:schemeClr val="tx1"/>
                </a:solidFill>
                <a:latin typeface="Trebuchet MS" pitchFamily="34" charset="0"/>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rPr>
              <a:t>Thank you!</a:t>
            </a:r>
          </a:p>
        </p:txBody>
      </p:sp>
      <p:sp>
        <p:nvSpPr>
          <p:cNvPr id="18" name="TextBox 17"/>
          <p:cNvSpPr txBox="1"/>
          <p:nvPr userDrawn="1"/>
        </p:nvSpPr>
        <p:spPr>
          <a:xfrm>
            <a:off x="4648200" y="6425553"/>
            <a:ext cx="1447800" cy="276999"/>
          </a:xfrm>
          <a:prstGeom prst="rect">
            <a:avLst/>
          </a:prstGeom>
          <a:noFill/>
        </p:spPr>
        <p:txBody>
          <a:bodyPr wrap="square" rtlCol="0">
            <a:spAutoFit/>
          </a:bodyPr>
          <a:lstStyle/>
          <a:p>
            <a:pPr algn="r" fontAlgn="base">
              <a:spcBef>
                <a:spcPct val="0"/>
              </a:spcBef>
              <a:spcAft>
                <a:spcPct val="0"/>
              </a:spcAft>
            </a:pPr>
            <a:r>
              <a:rPr lang="en-US" sz="1200" i="1" dirty="0">
                <a:solidFill>
                  <a:prstClr val="white">
                    <a:lumMod val="50000"/>
                  </a:prstClr>
                </a:solidFill>
                <a:latin typeface="Trebuchet MS" pitchFamily="34" charset="0"/>
                <a:cs typeface="Arial" charset="0"/>
              </a:rPr>
              <a:t>Follow us:</a:t>
            </a:r>
          </a:p>
        </p:txBody>
      </p:sp>
      <p:sp>
        <p:nvSpPr>
          <p:cNvPr id="20" name="TextBox 19"/>
          <p:cNvSpPr txBox="1"/>
          <p:nvPr userDrawn="1"/>
        </p:nvSpPr>
        <p:spPr>
          <a:xfrm>
            <a:off x="533400" y="6428601"/>
            <a:ext cx="3429000" cy="276999"/>
          </a:xfrm>
          <a:prstGeom prst="rect">
            <a:avLst/>
          </a:prstGeom>
          <a:noFill/>
        </p:spPr>
        <p:txBody>
          <a:bodyPr wrap="square" rtlCol="0">
            <a:spAutoFit/>
          </a:bodyPr>
          <a:lstStyle/>
          <a:p>
            <a:pPr fontAlgn="base">
              <a:spcBef>
                <a:spcPct val="0"/>
              </a:spcBef>
              <a:spcAft>
                <a:spcPct val="0"/>
              </a:spcAft>
            </a:pPr>
            <a:r>
              <a:rPr lang="en-US" sz="1200" i="1" dirty="0">
                <a:solidFill>
                  <a:prstClr val="white">
                    <a:lumMod val="50000"/>
                  </a:prstClr>
                </a:solidFill>
                <a:latin typeface="Trebuchet MS" pitchFamily="34" charset="0"/>
                <a:cs typeface="Arial" charset="0"/>
              </a:rPr>
              <a:t>© Copyright 2014 Academic Impressions</a:t>
            </a:r>
          </a:p>
        </p:txBody>
      </p:sp>
      <p:sp>
        <p:nvSpPr>
          <p:cNvPr id="22"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fontAlgn="base">
              <a:spcBef>
                <a:spcPct val="0"/>
              </a:spcBef>
              <a:spcAft>
                <a:spcPct val="0"/>
              </a:spcAft>
              <a:defRPr/>
            </a:pPr>
            <a:fld id="{0A3DD9D9-BE77-405B-B3A2-7E159B90A489}" type="slidenum">
              <a:rPr lang="en-US" sz="1200">
                <a:solidFill>
                  <a:srgbClr val="595959"/>
                </a:solidFill>
                <a:ea typeface="ＭＳ Ｐゴシック" pitchFamily="34" charset="-128"/>
                <a:cs typeface="Arial" charset="0"/>
              </a:rPr>
              <a:pPr algn="r" fontAlgn="base">
                <a:spcBef>
                  <a:spcPct val="0"/>
                </a:spcBef>
                <a:spcAft>
                  <a:spcPct val="0"/>
                </a:spcAft>
                <a:defRPr/>
              </a:pPr>
              <a:t>‹#›</a:t>
            </a:fld>
            <a:endParaRPr lang="en-US" sz="1200" dirty="0">
              <a:solidFill>
                <a:srgbClr val="595959"/>
              </a:solidFill>
              <a:ea typeface="ＭＳ Ｐゴシック" pitchFamily="34" charset="-128"/>
              <a:cs typeface="Arial" charset="0"/>
            </a:endParaRPr>
          </a:p>
        </p:txBody>
      </p:sp>
      <p:pic>
        <p:nvPicPr>
          <p:cNvPr id="16" name="Content Placeholder 5">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4200" y="5957012"/>
            <a:ext cx="661766" cy="661766"/>
          </a:xfrm>
          <a:prstGeom prst="rect">
            <a:avLst/>
          </a:prstGeom>
        </p:spPr>
      </p:pic>
      <p:pic>
        <p:nvPicPr>
          <p:cNvPr id="17" name="Picture 9" descr="C:\Users\bridget\AppData\Local\Temp\f_logo.jp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72400" y="5971032"/>
            <a:ext cx="653879" cy="6538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0"/>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7440" t="8338" b="9073"/>
          <a:stretch/>
        </p:blipFill>
        <p:spPr>
          <a:xfrm>
            <a:off x="6096000" y="5940921"/>
            <a:ext cx="762000" cy="679919"/>
          </a:xfrm>
          <a:prstGeom prst="rect">
            <a:avLst/>
          </a:prstGeom>
        </p:spPr>
      </p:pic>
    </p:spTree>
    <p:extLst>
      <p:ext uri="{BB962C8B-B14F-4D97-AF65-F5344CB8AC3E}">
        <p14:creationId xmlns:p14="http://schemas.microsoft.com/office/powerpoint/2010/main" val="1581246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50" name="Rectangle 7"/>
          <p:cNvSpPr>
            <a:spLocks noChangeArrowheads="1"/>
          </p:cNvSpPr>
          <p:nvPr/>
        </p:nvSpPr>
        <p:spPr bwMode="auto">
          <a:xfrm>
            <a:off x="8467725" y="6477000"/>
            <a:ext cx="438150" cy="276225"/>
          </a:xfrm>
          <a:prstGeom prst="rect">
            <a:avLst/>
          </a:prstGeom>
          <a:noFill/>
          <a:ln w="9525">
            <a:noFill/>
            <a:miter lim="800000"/>
            <a:headEnd/>
            <a:tailEnd/>
          </a:ln>
        </p:spPr>
        <p:txBody>
          <a:bodyPr>
            <a:spAutoFit/>
          </a:bodyPr>
          <a:lstStyle/>
          <a:p>
            <a:pPr algn="r" fontAlgn="base">
              <a:spcBef>
                <a:spcPct val="0"/>
              </a:spcBef>
              <a:spcAft>
                <a:spcPct val="0"/>
              </a:spcAft>
              <a:defRPr/>
            </a:pPr>
            <a:fld id="{0A945D60-0DC1-4FFC-9297-00FC4DAB647A}" type="slidenum">
              <a:rPr lang="en-US" sz="1200">
                <a:solidFill>
                  <a:srgbClr val="595959"/>
                </a:solidFill>
                <a:ea typeface="ＭＳ Ｐゴシック" pitchFamily="34" charset="-128"/>
                <a:cs typeface="Arial" charset="0"/>
              </a:rPr>
              <a:pPr algn="r" fontAlgn="base">
                <a:spcBef>
                  <a:spcPct val="0"/>
                </a:spcBef>
                <a:spcAft>
                  <a:spcPct val="0"/>
                </a:spcAft>
                <a:defRPr/>
              </a:pPr>
              <a:t>‹#›</a:t>
            </a:fld>
            <a:endParaRPr lang="en-US" sz="1200" dirty="0">
              <a:solidFill>
                <a:srgbClr val="595959"/>
              </a:solidFill>
              <a:ea typeface="ＭＳ Ｐゴシック" pitchFamily="34" charset="-128"/>
              <a:cs typeface="Arial" charset="0"/>
            </a:endParaRPr>
          </a:p>
        </p:txBody>
      </p:sp>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6" name="Title Placeholder 5"/>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pic>
        <p:nvPicPr>
          <p:cNvPr id="4" name="Picture 3" descr="86527896.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1081" b="28919"/>
          <a:stretch/>
        </p:blipFill>
        <p:spPr>
          <a:xfrm>
            <a:off x="0" y="0"/>
            <a:ext cx="9144000" cy="6858000"/>
          </a:xfrm>
          <a:prstGeom prst="rect">
            <a:avLst/>
          </a:prstGeom>
        </p:spPr>
      </p:pic>
    </p:spTree>
    <p:extLst>
      <p:ext uri="{BB962C8B-B14F-4D97-AF65-F5344CB8AC3E}">
        <p14:creationId xmlns:p14="http://schemas.microsoft.com/office/powerpoint/2010/main" val="385109083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4" name="Rectangle 3"/>
          <p:cNvSpPr/>
          <p:nvPr userDrawn="1"/>
        </p:nvSpPr>
        <p:spPr>
          <a:xfrm>
            <a:off x="0" y="457200"/>
            <a:ext cx="9144000" cy="990600"/>
          </a:xfrm>
          <a:prstGeom prst="rect">
            <a:avLst/>
          </a:prstGeom>
          <a:solidFill>
            <a:srgbClr val="933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dirty="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7" name="Title 1"/>
          <p:cNvSpPr txBox="1">
            <a:spLocks/>
          </p:cNvSpPr>
          <p:nvPr userDrawn="1"/>
        </p:nvSpPr>
        <p:spPr bwMode="auto">
          <a:xfrm>
            <a:off x="533400" y="2362200"/>
            <a:ext cx="7924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dirty="0">
                <a:solidFill>
                  <a:prstClr val="black"/>
                </a:solidFill>
                <a:latin typeface="Trebuchet MS" pitchFamily="34" charset="0"/>
                <a:ea typeface="ＭＳ Ｐゴシック" pitchFamily="34" charset="-128"/>
                <a:cs typeface="Arial" pitchFamily="34" charset="0"/>
              </a:rPr>
              <a:t>After participating…</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
        <p:nvSpPr>
          <p:cNvPr id="10"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fontAlgn="base">
              <a:spcBef>
                <a:spcPct val="0"/>
              </a:spcBef>
              <a:spcAft>
                <a:spcPct val="0"/>
              </a:spcAft>
              <a:defRPr/>
            </a:pPr>
            <a:fld id="{0A3DD9D9-BE77-405B-B3A2-7E159B90A489}" type="slidenum">
              <a:rPr lang="en-US" sz="1200">
                <a:solidFill>
                  <a:srgbClr val="595959"/>
                </a:solidFill>
                <a:ea typeface="ＭＳ Ｐゴシック" pitchFamily="34" charset="-128"/>
                <a:cs typeface="Arial" charset="0"/>
              </a:rPr>
              <a:pPr algn="r" fontAlgn="base">
                <a:spcBef>
                  <a:spcPct val="0"/>
                </a:spcBef>
                <a:spcAft>
                  <a:spcPct val="0"/>
                </a:spcAft>
                <a:defRPr/>
              </a:pPr>
              <a:t>‹#›</a:t>
            </a:fld>
            <a:endParaRPr lang="en-US" sz="1200" dirty="0">
              <a:solidFill>
                <a:srgbClr val="595959"/>
              </a:solidFill>
              <a:ea typeface="ＭＳ Ｐゴシック" pitchFamily="34" charset="-128"/>
              <a:cs typeface="Arial" charset="0"/>
            </a:endParaRPr>
          </a:p>
        </p:txBody>
      </p:sp>
    </p:spTree>
    <p:extLst>
      <p:ext uri="{BB962C8B-B14F-4D97-AF65-F5344CB8AC3E}">
        <p14:creationId xmlns:p14="http://schemas.microsoft.com/office/powerpoint/2010/main" val="168168918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6"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dirty="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933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1"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dirty="0">
                <a:solidFill>
                  <a:prstClr val="white"/>
                </a:solidFill>
                <a:latin typeface="Trebuchet MS" pitchFamily="34" charset="0"/>
                <a:ea typeface="ＭＳ Ｐゴシック" pitchFamily="34" charset="-128"/>
                <a:cs typeface="Arial" pitchFamily="34" charset="0"/>
              </a:rPr>
              <a:t>ACTIVITY</a:t>
            </a:r>
          </a:p>
        </p:txBody>
      </p:sp>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01752" y="276228"/>
            <a:ext cx="1527048" cy="1400172"/>
          </a:xfrm>
          <a:prstGeom prst="rect">
            <a:avLst/>
          </a:prstGeom>
        </p:spPr>
      </p:pic>
      <p:sp>
        <p:nvSpPr>
          <p:cNvPr id="9"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fontAlgn="base">
              <a:spcBef>
                <a:spcPct val="0"/>
              </a:spcBef>
              <a:spcAft>
                <a:spcPct val="0"/>
              </a:spcAft>
              <a:defRPr/>
            </a:pPr>
            <a:fld id="{0A3DD9D9-BE77-405B-B3A2-7E159B90A489}" type="slidenum">
              <a:rPr lang="en-US" sz="1200">
                <a:solidFill>
                  <a:srgbClr val="595959"/>
                </a:solidFill>
                <a:ea typeface="ＭＳ Ｐゴシック" pitchFamily="34" charset="-128"/>
                <a:cs typeface="Arial" charset="0"/>
              </a:rPr>
              <a:pPr algn="r" fontAlgn="base">
                <a:spcBef>
                  <a:spcPct val="0"/>
                </a:spcBef>
                <a:spcAft>
                  <a:spcPct val="0"/>
                </a:spcAft>
                <a:defRPr/>
              </a:pPr>
              <a:t>‹#›</a:t>
            </a:fld>
            <a:endParaRPr lang="en-US" sz="1200" dirty="0">
              <a:solidFill>
                <a:srgbClr val="595959"/>
              </a:solidFill>
              <a:ea typeface="ＭＳ Ｐゴシック" pitchFamily="34" charset="-128"/>
              <a:cs typeface="Arial" charset="0"/>
            </a:endParaRPr>
          </a:p>
        </p:txBody>
      </p:sp>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Tree>
    <p:extLst>
      <p:ext uri="{BB962C8B-B14F-4D97-AF65-F5344CB8AC3E}">
        <p14:creationId xmlns:p14="http://schemas.microsoft.com/office/powerpoint/2010/main" val="3414309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
        <p:nvSpPr>
          <p:cNvPr id="6"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fontAlgn="base">
              <a:spcBef>
                <a:spcPct val="0"/>
              </a:spcBef>
              <a:spcAft>
                <a:spcPct val="0"/>
              </a:spcAft>
              <a:defRPr/>
            </a:pPr>
            <a:fld id="{0A3DD9D9-BE77-405B-B3A2-7E159B90A489}" type="slidenum">
              <a:rPr lang="en-US" sz="1200">
                <a:solidFill>
                  <a:srgbClr val="595959"/>
                </a:solidFill>
                <a:ea typeface="ＭＳ Ｐゴシック" pitchFamily="34" charset="-128"/>
                <a:cs typeface="Arial" charset="0"/>
              </a:rPr>
              <a:pPr algn="r" fontAlgn="base">
                <a:spcBef>
                  <a:spcPct val="0"/>
                </a:spcBef>
                <a:spcAft>
                  <a:spcPct val="0"/>
                </a:spcAft>
                <a:defRPr/>
              </a:pPr>
              <a:t>‹#›</a:t>
            </a:fld>
            <a:endParaRPr lang="en-US" sz="1200" dirty="0">
              <a:solidFill>
                <a:srgbClr val="595959"/>
              </a:solidFill>
              <a:ea typeface="ＭＳ Ｐゴシック" pitchFamily="34" charset="-128"/>
              <a:cs typeface="Arial" charset="0"/>
            </a:endParaRPr>
          </a:p>
        </p:txBody>
      </p:sp>
    </p:spTree>
    <p:extLst>
      <p:ext uri="{BB962C8B-B14F-4D97-AF65-F5344CB8AC3E}">
        <p14:creationId xmlns:p14="http://schemas.microsoft.com/office/powerpoint/2010/main" val="34465688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50" name="Rectangle 7"/>
          <p:cNvSpPr>
            <a:spLocks noChangeArrowheads="1"/>
          </p:cNvSpPr>
          <p:nvPr/>
        </p:nvSpPr>
        <p:spPr bwMode="auto">
          <a:xfrm>
            <a:off x="8467725" y="6477000"/>
            <a:ext cx="438150" cy="276225"/>
          </a:xfrm>
          <a:prstGeom prst="rect">
            <a:avLst/>
          </a:prstGeom>
          <a:noFill/>
          <a:ln w="9525">
            <a:noFill/>
            <a:miter lim="800000"/>
            <a:headEnd/>
            <a:tailEnd/>
          </a:ln>
        </p:spPr>
        <p:txBody>
          <a:bodyPr>
            <a:spAutoFit/>
          </a:bodyPr>
          <a:lstStyle/>
          <a:p>
            <a:pPr algn="r" fontAlgn="base">
              <a:spcBef>
                <a:spcPct val="0"/>
              </a:spcBef>
              <a:spcAft>
                <a:spcPct val="0"/>
              </a:spcAft>
              <a:defRPr/>
            </a:pPr>
            <a:fld id="{0A945D60-0DC1-4FFC-9297-00FC4DAB647A}" type="slidenum">
              <a:rPr lang="en-US" sz="1200">
                <a:solidFill>
                  <a:srgbClr val="595959"/>
                </a:solidFill>
                <a:ea typeface="ＭＳ Ｐゴシック" pitchFamily="34" charset="-128"/>
                <a:cs typeface="Arial" charset="0"/>
              </a:rPr>
              <a:pPr algn="r" fontAlgn="base">
                <a:spcBef>
                  <a:spcPct val="0"/>
                </a:spcBef>
                <a:spcAft>
                  <a:spcPct val="0"/>
                </a:spcAft>
                <a:defRPr/>
              </a:pPr>
              <a:t>‹#›</a:t>
            </a:fld>
            <a:endParaRPr lang="en-US" sz="1200" dirty="0">
              <a:solidFill>
                <a:srgbClr val="595959"/>
              </a:solidFill>
              <a:ea typeface="ＭＳ Ｐゴシック" pitchFamily="34" charset="-128"/>
              <a:cs typeface="Arial" charset="0"/>
            </a:endParaRPr>
          </a:p>
        </p:txBody>
      </p:sp>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6" name="Title Placeholder 5"/>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pic>
        <p:nvPicPr>
          <p:cNvPr id="2" name="Picture 1" descr="faculty_administration142.jpg"/>
          <p:cNvPicPr>
            <a:picLocks noChangeAspect="1"/>
          </p:cNvPicPr>
          <p:nvPr userDrawn="1"/>
        </p:nvPicPr>
        <p:blipFill rotWithShape="1">
          <a:blip r:embed="rId4">
            <a:extLst>
              <a:ext uri="{28A0092B-C50C-407E-A947-70E740481C1C}">
                <a14:useLocalDpi xmlns:a14="http://schemas.microsoft.com/office/drawing/2010/main" val="0"/>
              </a:ext>
            </a:extLst>
          </a:blip>
          <a:srcRect r="12243" b="1099"/>
          <a:stretch/>
        </p:blipFill>
        <p:spPr>
          <a:xfrm>
            <a:off x="-1" y="0"/>
            <a:ext cx="9144001" cy="6858000"/>
          </a:xfrm>
          <a:prstGeom prst="rect">
            <a:avLst/>
          </a:prstGeom>
        </p:spPr>
      </p:pic>
    </p:spTree>
    <p:extLst>
      <p:ext uri="{BB962C8B-B14F-4D97-AF65-F5344CB8AC3E}">
        <p14:creationId xmlns:p14="http://schemas.microsoft.com/office/powerpoint/2010/main" val="3624484823"/>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b="1" dirty="0"/>
              <a:t>Washington, DC| October 21-22, 2016</a:t>
            </a:r>
            <a:endParaRPr lang="en-US" dirty="0"/>
          </a:p>
        </p:txBody>
      </p:sp>
      <p:sp>
        <p:nvSpPr>
          <p:cNvPr id="2" name="Content Placeholder 1"/>
          <p:cNvSpPr>
            <a:spLocks noGrp="1"/>
          </p:cNvSpPr>
          <p:nvPr>
            <p:ph sz="quarter" idx="10"/>
          </p:nvPr>
        </p:nvSpPr>
        <p:spPr/>
        <p:txBody>
          <a:bodyPr/>
          <a:lstStyle/>
          <a:p>
            <a:r>
              <a:rPr lang="en-US" dirty="0"/>
              <a:t>ESSENTIAL MANAGEMENT SKILLS FOR DEPARTMENT CHAIRS</a:t>
            </a:r>
          </a:p>
        </p:txBody>
      </p:sp>
    </p:spTree>
    <p:extLst>
      <p:ext uri="{BB962C8B-B14F-4D97-AF65-F5344CB8AC3E}">
        <p14:creationId xmlns:p14="http://schemas.microsoft.com/office/powerpoint/2010/main" val="3321002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8600"/>
            <a:ext cx="8115300" cy="2171701"/>
          </a:xfrm>
        </p:spPr>
        <p:txBody>
          <a:bodyPr/>
          <a:lstStyle/>
          <a:p>
            <a:pPr algn="ctr"/>
            <a:r>
              <a:rPr lang="en-US" dirty="0" smtClean="0"/>
              <a:t>My Communication Strengths</a:t>
            </a:r>
            <a:endParaRPr lang="en-US" dirty="0"/>
          </a:p>
        </p:txBody>
      </p:sp>
      <p:sp>
        <p:nvSpPr>
          <p:cNvPr id="3" name="Content Placeholder 2"/>
          <p:cNvSpPr>
            <a:spLocks noGrp="1"/>
          </p:cNvSpPr>
          <p:nvPr>
            <p:ph idx="1"/>
          </p:nvPr>
        </p:nvSpPr>
        <p:spPr>
          <a:xfrm>
            <a:off x="514350" y="1447799"/>
            <a:ext cx="8115300" cy="4770887"/>
          </a:xfrm>
        </p:spPr>
        <p:txBody>
          <a:bodyPr/>
          <a:lstStyle/>
          <a:p>
            <a:r>
              <a:rPr lang="en-US" sz="2400" b="1" dirty="0" smtClean="0"/>
              <a:t>Willingness to listen and hearing what the person is saying</a:t>
            </a:r>
          </a:p>
          <a:p>
            <a:r>
              <a:rPr lang="en-US" sz="2400" b="1" dirty="0" smtClean="0"/>
              <a:t>Thinking before responding</a:t>
            </a:r>
          </a:p>
          <a:p>
            <a:r>
              <a:rPr lang="en-US" sz="2400" b="1" dirty="0" smtClean="0"/>
              <a:t>Usually NOT letting emotions take over…for you OR the person you are communicating with</a:t>
            </a:r>
          </a:p>
          <a:p>
            <a:r>
              <a:rPr lang="en-US" sz="2400" b="1" dirty="0" smtClean="0"/>
              <a:t>Where possible meeting live to discuss…try not to use email if the situation is tentative or your responses are likely to be </a:t>
            </a:r>
            <a:r>
              <a:rPr lang="en-US" sz="2400" b="1" dirty="0" err="1" smtClean="0"/>
              <a:t>misconstrued..if</a:t>
            </a:r>
            <a:r>
              <a:rPr lang="en-US" sz="2400" b="1" dirty="0" smtClean="0"/>
              <a:t> possible do coffee or lunch</a:t>
            </a:r>
          </a:p>
          <a:p>
            <a:r>
              <a:rPr lang="en-US" sz="2400" b="1" dirty="0" smtClean="0"/>
              <a:t>Being as calm as possible (not always easy for an Italian)</a:t>
            </a:r>
          </a:p>
          <a:p>
            <a:r>
              <a:rPr lang="en-US" sz="2400" b="1" dirty="0" smtClean="0"/>
              <a:t>Being willing to compromise but not backing down every time</a:t>
            </a:r>
          </a:p>
          <a:p>
            <a:r>
              <a:rPr lang="en-US" sz="2400" b="1" dirty="0" smtClean="0"/>
              <a:t>Offering a follow up meeting</a:t>
            </a:r>
          </a:p>
        </p:txBody>
      </p:sp>
    </p:spTree>
    <p:extLst>
      <p:ext uri="{BB962C8B-B14F-4D97-AF65-F5344CB8AC3E}">
        <p14:creationId xmlns:p14="http://schemas.microsoft.com/office/powerpoint/2010/main" val="1264635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04801"/>
            <a:ext cx="8115300" cy="990600"/>
          </a:xfrm>
        </p:spPr>
        <p:txBody>
          <a:bodyPr/>
          <a:lstStyle/>
          <a:p>
            <a:pPr algn="ctr"/>
            <a:r>
              <a:rPr lang="en-US" dirty="0" smtClean="0"/>
              <a:t>Active listening</a:t>
            </a:r>
            <a:endParaRPr lang="en-US" dirty="0"/>
          </a:p>
        </p:txBody>
      </p:sp>
      <p:sp>
        <p:nvSpPr>
          <p:cNvPr id="3" name="Content Placeholder 2"/>
          <p:cNvSpPr>
            <a:spLocks noGrp="1"/>
          </p:cNvSpPr>
          <p:nvPr>
            <p:ph idx="1"/>
          </p:nvPr>
        </p:nvSpPr>
        <p:spPr>
          <a:xfrm>
            <a:off x="514350" y="1143001"/>
            <a:ext cx="8115300" cy="4724399"/>
          </a:xfrm>
        </p:spPr>
        <p:txBody>
          <a:bodyPr/>
          <a:lstStyle/>
          <a:p>
            <a:pPr marL="0" indent="0">
              <a:buNone/>
            </a:pPr>
            <a:r>
              <a:rPr lang="en-US" b="1" u="sng" dirty="0" smtClean="0"/>
              <a:t>EXERCISE</a:t>
            </a:r>
          </a:p>
          <a:p>
            <a:pPr marL="0" indent="0">
              <a:buNone/>
            </a:pPr>
            <a:r>
              <a:rPr lang="en-US" sz="2400" b="1" dirty="0" smtClean="0"/>
              <a:t>I will read aloud twelve words that are related….</a:t>
            </a:r>
          </a:p>
          <a:p>
            <a:pPr marL="0" indent="0">
              <a:buNone/>
            </a:pPr>
            <a:r>
              <a:rPr lang="en-US" sz="2400" b="1" dirty="0" smtClean="0"/>
              <a:t>After I finish write down as many words as you can remember in 2 minutes</a:t>
            </a:r>
          </a:p>
          <a:p>
            <a:pPr marL="0" indent="0">
              <a:buNone/>
            </a:pPr>
            <a:r>
              <a:rPr lang="en-US" sz="2400" b="1" dirty="0" smtClean="0"/>
              <a:t>Do NOT write until I am done….ALSO TRY TO FIGURE OUT WHICH WORD IS MISSING</a:t>
            </a:r>
          </a:p>
          <a:p>
            <a:pPr marL="0" indent="0">
              <a:buNone/>
            </a:pPr>
            <a:r>
              <a:rPr lang="en-US" sz="2400" b="1" dirty="0" smtClean="0"/>
              <a:t>We will then ask each table to the average number of words remembered</a:t>
            </a:r>
          </a:p>
          <a:p>
            <a:pPr marL="0" indent="0">
              <a:buNone/>
            </a:pPr>
            <a:r>
              <a:rPr lang="en-US" sz="2000" dirty="0" smtClean="0"/>
              <a:t>EXAMPLE</a:t>
            </a:r>
          </a:p>
          <a:p>
            <a:pPr marL="0" indent="0">
              <a:buNone/>
            </a:pPr>
            <a:r>
              <a:rPr lang="en-US" sz="2000" i="1" dirty="0"/>
              <a:t>cat tiger lion wolf elephant cat fox panther horse cow parrot cat</a:t>
            </a:r>
          </a:p>
          <a:p>
            <a:pPr marL="0" indent="0">
              <a:buNone/>
            </a:pPr>
            <a:r>
              <a:rPr lang="en-US" sz="2000" i="1" dirty="0"/>
              <a:t>All are animals…..what's </a:t>
            </a:r>
            <a:r>
              <a:rPr lang="en-US" sz="2000" i="1" dirty="0" smtClean="0"/>
              <a:t>missing? </a:t>
            </a:r>
            <a:endParaRPr lang="en-US" sz="2000" i="1" dirty="0"/>
          </a:p>
        </p:txBody>
      </p:sp>
    </p:spTree>
    <p:extLst>
      <p:ext uri="{BB962C8B-B14F-4D97-AF65-F5344CB8AC3E}">
        <p14:creationId xmlns:p14="http://schemas.microsoft.com/office/powerpoint/2010/main" val="856521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169" y="304800"/>
            <a:ext cx="9072832" cy="2095501"/>
          </a:xfrm>
        </p:spPr>
        <p:txBody>
          <a:bodyPr>
            <a:noAutofit/>
          </a:bodyPr>
          <a:lstStyle/>
          <a:p>
            <a:pPr algn="ctr"/>
            <a:r>
              <a:rPr lang="en-US" sz="3600" b="1" dirty="0"/>
              <a:t>Communication:</a:t>
            </a:r>
            <a:br>
              <a:rPr lang="en-US" sz="3600" b="1" dirty="0"/>
            </a:br>
            <a:r>
              <a:rPr lang="en-US" sz="3600" b="1" dirty="0"/>
              <a:t>LISTENING </a:t>
            </a:r>
            <a:br>
              <a:rPr lang="en-US" sz="3600" b="1" dirty="0"/>
            </a:br>
            <a:r>
              <a:rPr lang="en-US" sz="3600" b="1" dirty="0"/>
              <a:t>Essential Skills for Chairs</a:t>
            </a:r>
            <a:br>
              <a:rPr lang="en-US" sz="3600" b="1" dirty="0"/>
            </a:br>
            <a:endParaRPr lang="en-US" sz="2400" b="1" dirty="0"/>
          </a:p>
        </p:txBody>
      </p:sp>
      <p:sp>
        <p:nvSpPr>
          <p:cNvPr id="2" name="Content Placeholder 1"/>
          <p:cNvSpPr>
            <a:spLocks noGrp="1"/>
          </p:cNvSpPr>
          <p:nvPr>
            <p:ph idx="1"/>
          </p:nvPr>
        </p:nvSpPr>
        <p:spPr>
          <a:xfrm>
            <a:off x="514350" y="2286001"/>
            <a:ext cx="8115300" cy="3235264"/>
          </a:xfrm>
        </p:spPr>
        <p:txBody>
          <a:bodyPr>
            <a:noAutofit/>
          </a:bodyPr>
          <a:lstStyle/>
          <a:p>
            <a:r>
              <a:rPr lang="en-US" sz="2400" b="1" dirty="0" smtClean="0"/>
              <a:t>Be willing to LISTEN to the faculty member</a:t>
            </a:r>
          </a:p>
          <a:p>
            <a:r>
              <a:rPr lang="en-US" sz="2400" b="1" dirty="0" smtClean="0"/>
              <a:t>Avoid the use of the word “you” and try to use “we” instead</a:t>
            </a:r>
          </a:p>
          <a:p>
            <a:r>
              <a:rPr lang="en-US" sz="2400" b="1" dirty="0" smtClean="0"/>
              <a:t>Make certain that the faculty member understands the “department’s” position and that you understand their position on the issue</a:t>
            </a:r>
          </a:p>
          <a:p>
            <a:r>
              <a:rPr lang="en-US" sz="2400" b="1" dirty="0" smtClean="0"/>
              <a:t>Help resolve the </a:t>
            </a:r>
            <a:r>
              <a:rPr lang="en-US" sz="2400" b="1" dirty="0" err="1" smtClean="0"/>
              <a:t>issue..compromise</a:t>
            </a:r>
            <a:r>
              <a:rPr lang="en-US" sz="2400" b="1" dirty="0" smtClean="0"/>
              <a:t> may be needed</a:t>
            </a:r>
          </a:p>
          <a:p>
            <a:r>
              <a:rPr lang="en-US" sz="2400" b="1" dirty="0" smtClean="0"/>
              <a:t>Be firm and strong if you need to be without showing anger</a:t>
            </a:r>
            <a:endParaRPr lang="en-US" sz="2400" b="1" dirty="0"/>
          </a:p>
        </p:txBody>
      </p:sp>
    </p:spTree>
    <p:extLst>
      <p:ext uri="{BB962C8B-B14F-4D97-AF65-F5344CB8AC3E}">
        <p14:creationId xmlns:p14="http://schemas.microsoft.com/office/powerpoint/2010/main" val="241667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8115300" cy="2400301"/>
          </a:xfrm>
        </p:spPr>
        <p:txBody>
          <a:bodyPr/>
          <a:lstStyle/>
          <a:p>
            <a:pPr algn="ctr"/>
            <a:r>
              <a:rPr lang="en-US" dirty="0" smtClean="0"/>
              <a:t>Receiving , Evaluating and Acting on complaints</a:t>
            </a:r>
            <a:endParaRPr lang="en-US" dirty="0"/>
          </a:p>
        </p:txBody>
      </p:sp>
      <p:sp>
        <p:nvSpPr>
          <p:cNvPr id="3" name="Content Placeholder 2"/>
          <p:cNvSpPr>
            <a:spLocks noGrp="1"/>
          </p:cNvSpPr>
          <p:nvPr>
            <p:ph idx="1"/>
          </p:nvPr>
        </p:nvSpPr>
        <p:spPr>
          <a:xfrm>
            <a:off x="514350" y="1524001"/>
            <a:ext cx="8115300" cy="4694686"/>
          </a:xfrm>
        </p:spPr>
        <p:txBody>
          <a:bodyPr/>
          <a:lstStyle/>
          <a:p>
            <a:r>
              <a:rPr lang="en-US" dirty="0" smtClean="0"/>
              <a:t>There are essentially three sources of complaints:</a:t>
            </a:r>
          </a:p>
          <a:p>
            <a:pPr lvl="1"/>
            <a:r>
              <a:rPr lang="en-US" dirty="0" smtClean="0"/>
              <a:t>Fellow faculty and staff or </a:t>
            </a:r>
            <a:r>
              <a:rPr lang="en-US" dirty="0" err="1" smtClean="0"/>
              <a:t>dept</a:t>
            </a:r>
            <a:endParaRPr lang="en-US" dirty="0" smtClean="0"/>
          </a:p>
          <a:p>
            <a:pPr lvl="1"/>
            <a:r>
              <a:rPr lang="en-US" dirty="0" smtClean="0"/>
              <a:t>Administrators</a:t>
            </a:r>
          </a:p>
          <a:p>
            <a:pPr lvl="1"/>
            <a:r>
              <a:rPr lang="en-US" dirty="0" smtClean="0"/>
              <a:t>Students</a:t>
            </a:r>
          </a:p>
          <a:p>
            <a:r>
              <a:rPr lang="en-US" dirty="0" smtClean="0"/>
              <a:t>Although listening well is an essential ingredient for trying to handle complaints, it does matter where the complaint comes from</a:t>
            </a:r>
            <a:endParaRPr lang="en-US" dirty="0"/>
          </a:p>
        </p:txBody>
      </p:sp>
    </p:spTree>
    <p:extLst>
      <p:ext uri="{BB962C8B-B14F-4D97-AF65-F5344CB8AC3E}">
        <p14:creationId xmlns:p14="http://schemas.microsoft.com/office/powerpoint/2010/main" val="3668075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8600"/>
            <a:ext cx="8115300" cy="2171701"/>
          </a:xfrm>
        </p:spPr>
        <p:txBody>
          <a:bodyPr/>
          <a:lstStyle/>
          <a:p>
            <a:pPr algn="ctr"/>
            <a:r>
              <a:rPr lang="en-US" dirty="0" smtClean="0"/>
              <a:t>Complaints from </a:t>
            </a:r>
            <a:r>
              <a:rPr lang="en-US" dirty="0" err="1" smtClean="0"/>
              <a:t>dept</a:t>
            </a:r>
            <a:r>
              <a:rPr lang="en-US" dirty="0" smtClean="0"/>
              <a:t> members including staff</a:t>
            </a:r>
            <a:endParaRPr lang="en-US" dirty="0"/>
          </a:p>
        </p:txBody>
      </p:sp>
      <p:sp>
        <p:nvSpPr>
          <p:cNvPr id="3" name="Content Placeholder 2"/>
          <p:cNvSpPr>
            <a:spLocks noGrp="1"/>
          </p:cNvSpPr>
          <p:nvPr>
            <p:ph idx="1"/>
          </p:nvPr>
        </p:nvSpPr>
        <p:spPr>
          <a:xfrm>
            <a:off x="514350" y="1752601"/>
            <a:ext cx="8115300" cy="4466086"/>
          </a:xfrm>
        </p:spPr>
        <p:txBody>
          <a:bodyPr/>
          <a:lstStyle/>
          <a:p>
            <a:r>
              <a:rPr lang="en-US" dirty="0" smtClean="0"/>
              <a:t>Listen carefully and speak with a positive attitude while ascertaining the extent of the problem</a:t>
            </a:r>
          </a:p>
          <a:p>
            <a:r>
              <a:rPr lang="en-US" dirty="0" smtClean="0"/>
              <a:t>Avoid personal issues if possible</a:t>
            </a:r>
          </a:p>
          <a:p>
            <a:r>
              <a:rPr lang="en-US" dirty="0" smtClean="0"/>
              <a:t>Promise to investigate any problem areas but do NOT promise that the situation will be resolved</a:t>
            </a:r>
          </a:p>
          <a:p>
            <a:r>
              <a:rPr lang="en-US" dirty="0" smtClean="0"/>
              <a:t>Assess the seriousness of the situation</a:t>
            </a:r>
          </a:p>
        </p:txBody>
      </p:sp>
    </p:spTree>
    <p:extLst>
      <p:ext uri="{BB962C8B-B14F-4D97-AF65-F5344CB8AC3E}">
        <p14:creationId xmlns:p14="http://schemas.microsoft.com/office/powerpoint/2010/main" val="611214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24850" cy="1752601"/>
          </a:xfrm>
        </p:spPr>
        <p:txBody>
          <a:bodyPr/>
          <a:lstStyle/>
          <a:p>
            <a:r>
              <a:rPr lang="en-US" dirty="0"/>
              <a:t>Complaints from </a:t>
            </a:r>
            <a:r>
              <a:rPr lang="en-US" dirty="0" err="1"/>
              <a:t>dept</a:t>
            </a:r>
            <a:r>
              <a:rPr lang="en-US" dirty="0"/>
              <a:t> members including </a:t>
            </a:r>
            <a:r>
              <a:rPr lang="en-US" dirty="0" smtClean="0"/>
              <a:t>staff..</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a:t>Act promptly IF the situation is serious and may impact someone’s ability to function in the department</a:t>
            </a:r>
          </a:p>
          <a:p>
            <a:r>
              <a:rPr lang="en-US" dirty="0"/>
              <a:t>Try to emphasize the mission of the department if possible</a:t>
            </a:r>
          </a:p>
          <a:p>
            <a:r>
              <a:rPr lang="en-US" dirty="0"/>
              <a:t>Be sympathetic but not </a:t>
            </a:r>
            <a:r>
              <a:rPr lang="en-US" dirty="0" err="1"/>
              <a:t>weak..always</a:t>
            </a:r>
            <a:r>
              <a:rPr lang="en-US" dirty="0"/>
              <a:t> look for compromises</a:t>
            </a:r>
          </a:p>
          <a:p>
            <a:endParaRPr lang="en-US" dirty="0"/>
          </a:p>
        </p:txBody>
      </p:sp>
    </p:spTree>
    <p:extLst>
      <p:ext uri="{BB962C8B-B14F-4D97-AF65-F5344CB8AC3E}">
        <p14:creationId xmlns:p14="http://schemas.microsoft.com/office/powerpoint/2010/main" val="1896286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8600"/>
            <a:ext cx="8115300" cy="2171701"/>
          </a:xfrm>
        </p:spPr>
        <p:txBody>
          <a:bodyPr/>
          <a:lstStyle/>
          <a:p>
            <a:pPr algn="ctr"/>
            <a:r>
              <a:rPr lang="en-US" sz="4000" dirty="0" smtClean="0"/>
              <a:t>SCENARIO….HANDLING COMPLAINTS FROM STUDENTS</a:t>
            </a:r>
            <a:endParaRPr lang="en-US" sz="4000" dirty="0"/>
          </a:p>
        </p:txBody>
      </p:sp>
      <p:sp>
        <p:nvSpPr>
          <p:cNvPr id="3" name="Content Placeholder 2"/>
          <p:cNvSpPr>
            <a:spLocks noGrp="1"/>
          </p:cNvSpPr>
          <p:nvPr>
            <p:ph idx="1"/>
          </p:nvPr>
        </p:nvSpPr>
        <p:spPr>
          <a:xfrm>
            <a:off x="533400" y="1828801"/>
            <a:ext cx="8115300" cy="3896264"/>
          </a:xfrm>
        </p:spPr>
        <p:txBody>
          <a:bodyPr>
            <a:normAutofit fontScale="47500" lnSpcReduction="20000"/>
          </a:bodyPr>
          <a:lstStyle/>
          <a:p>
            <a:pPr marL="0" indent="0">
              <a:buNone/>
            </a:pPr>
            <a:r>
              <a:rPr lang="en-US" sz="4500" b="1" dirty="0" smtClean="0"/>
              <a:t>Three of the best students in the program come to you separately with complaints about one of your faculty’s classes. The students are all hard working, high achieving students who you know personally from classes you have taught them in.</a:t>
            </a:r>
            <a:br>
              <a:rPr lang="en-US" sz="4500" b="1" dirty="0" smtClean="0"/>
            </a:br>
            <a:r>
              <a:rPr lang="en-US" sz="4500" b="1" dirty="0" smtClean="0"/>
              <a:t>They complain that the professor plays favorites, in particular seems to favor those from a certain ethnic group and considers these three individuals disruptive and inconsiderate</a:t>
            </a:r>
            <a:r>
              <a:rPr lang="en-US" sz="4500" b="1" dirty="0"/>
              <a:t> </a:t>
            </a:r>
            <a:r>
              <a:rPr lang="en-US" sz="4500" b="1" dirty="0" smtClean="0"/>
              <a:t>and tells them so. You speak with the professor, tactfully asking if there any issues with the class. The professor responds that he enjoys the class and the differences in viewpoints and composition of the class. In particular he commends the three students who came to you. You have a very good relationship with the professor and have not encountered these types of problems before in dealing with said professor.</a:t>
            </a:r>
          </a:p>
          <a:p>
            <a:pPr marL="0" indent="0">
              <a:buNone/>
            </a:pPr>
            <a:r>
              <a:rPr lang="en-US" sz="4500" b="1" dirty="0" smtClean="0"/>
              <a:t>What do you do next? Do you do anything?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31554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8600"/>
            <a:ext cx="8115300" cy="2171701"/>
          </a:xfrm>
        </p:spPr>
        <p:txBody>
          <a:bodyPr/>
          <a:lstStyle/>
          <a:p>
            <a:pPr algn="ctr"/>
            <a:r>
              <a:rPr lang="en-US" dirty="0" smtClean="0"/>
              <a:t>Creative Thinking exercises as a way to stimulate thinking</a:t>
            </a:r>
            <a:endParaRPr lang="en-US" dirty="0"/>
          </a:p>
        </p:txBody>
      </p:sp>
      <p:sp>
        <p:nvSpPr>
          <p:cNvPr id="3" name="Content Placeholder 2"/>
          <p:cNvSpPr>
            <a:spLocks noGrp="1"/>
          </p:cNvSpPr>
          <p:nvPr>
            <p:ph idx="1"/>
          </p:nvPr>
        </p:nvSpPr>
        <p:spPr>
          <a:xfrm>
            <a:off x="514350" y="1676401"/>
            <a:ext cx="8115300" cy="4542286"/>
          </a:xfrm>
        </p:spPr>
        <p:txBody>
          <a:bodyPr>
            <a:normAutofit fontScale="70000" lnSpcReduction="20000"/>
          </a:bodyPr>
          <a:lstStyle/>
          <a:p>
            <a:pPr marL="0" indent="0">
              <a:buNone/>
            </a:pPr>
            <a:r>
              <a:rPr lang="en-US" b="1" dirty="0" smtClean="0"/>
              <a:t>Answer as creatively as possible…..in groups….report out in 10 minutes</a:t>
            </a:r>
          </a:p>
          <a:p>
            <a:pPr>
              <a:buFont typeface="+mj-lt"/>
              <a:buAutoNum type="arabicPeriod"/>
            </a:pPr>
            <a:r>
              <a:rPr lang="en-US" dirty="0" smtClean="0"/>
              <a:t>Carl wins race after race , he is the fastest runner but wins no </a:t>
            </a:r>
            <a:r>
              <a:rPr lang="en-US" dirty="0" err="1" smtClean="0"/>
              <a:t>trophy..why</a:t>
            </a:r>
            <a:r>
              <a:rPr lang="en-US" dirty="0" smtClean="0"/>
              <a:t>?</a:t>
            </a:r>
          </a:p>
          <a:p>
            <a:pPr>
              <a:buFont typeface="+mj-lt"/>
              <a:buAutoNum type="arabicPeriod"/>
            </a:pPr>
            <a:r>
              <a:rPr lang="en-US" dirty="0" smtClean="0"/>
              <a:t>There is a man who guesses the score of every football game before kick off. How can he do this?</a:t>
            </a:r>
          </a:p>
          <a:p>
            <a:pPr>
              <a:buFont typeface="+mj-lt"/>
              <a:buAutoNum type="arabicPeriod"/>
            </a:pPr>
            <a:r>
              <a:rPr lang="en-US" dirty="0" smtClean="0"/>
              <a:t>How much dirt is in a round hole that is 7 feet deep with a diameter of 4.5 feet?</a:t>
            </a:r>
          </a:p>
          <a:p>
            <a:pPr>
              <a:buFont typeface="+mj-lt"/>
              <a:buAutoNum type="arabicPeriod"/>
            </a:pPr>
            <a:r>
              <a:rPr lang="en-US" dirty="0" smtClean="0"/>
              <a:t>A cat </a:t>
            </a:r>
            <a:r>
              <a:rPr lang="en-US" smtClean="0"/>
              <a:t>jumps out </a:t>
            </a:r>
            <a:r>
              <a:rPr lang="en-US" dirty="0" smtClean="0"/>
              <a:t>a window of a 30 story apt building but lives. How?</a:t>
            </a:r>
          </a:p>
          <a:p>
            <a:pPr>
              <a:buFont typeface="+mj-lt"/>
              <a:buAutoNum type="arabicPeriod"/>
            </a:pPr>
            <a:r>
              <a:rPr lang="en-US" dirty="0" smtClean="0"/>
              <a:t>It occurs once in a minute and once in an hour but never in a second. What is it?</a:t>
            </a:r>
          </a:p>
          <a:p>
            <a:pPr>
              <a:buFont typeface="+mj-lt"/>
              <a:buAutoNum type="arabicPeriod"/>
            </a:pPr>
            <a:r>
              <a:rPr lang="en-US" dirty="0" smtClean="0"/>
              <a:t>A girl who was just learning to drive went down a one way street in the wrong direction but didn’t break the law. Why didn’t she?</a:t>
            </a:r>
            <a:endParaRPr lang="en-US" dirty="0"/>
          </a:p>
        </p:txBody>
      </p:sp>
    </p:spTree>
    <p:extLst>
      <p:ext uri="{BB962C8B-B14F-4D97-AF65-F5344CB8AC3E}">
        <p14:creationId xmlns:p14="http://schemas.microsoft.com/office/powerpoint/2010/main" val="401771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81000"/>
            <a:ext cx="8115300" cy="2019301"/>
          </a:xfrm>
        </p:spPr>
        <p:txBody>
          <a:bodyPr/>
          <a:lstStyle/>
          <a:p>
            <a:pPr algn="ctr"/>
            <a:r>
              <a:rPr lang="en-US" b="1" dirty="0" smtClean="0"/>
              <a:t>Essentials of Effective Communication</a:t>
            </a:r>
            <a:endParaRPr lang="en-US" b="1" dirty="0"/>
          </a:p>
        </p:txBody>
      </p:sp>
      <p:sp>
        <p:nvSpPr>
          <p:cNvPr id="3" name="Content Placeholder 2"/>
          <p:cNvSpPr>
            <a:spLocks noGrp="1"/>
          </p:cNvSpPr>
          <p:nvPr>
            <p:ph idx="1"/>
          </p:nvPr>
        </p:nvSpPr>
        <p:spPr>
          <a:xfrm>
            <a:off x="514350" y="2194561"/>
            <a:ext cx="8115300" cy="3444239"/>
          </a:xfrm>
        </p:spPr>
        <p:txBody>
          <a:bodyPr/>
          <a:lstStyle/>
          <a:p>
            <a:r>
              <a:rPr lang="en-US" dirty="0" smtClean="0"/>
              <a:t>Be concise and to the point</a:t>
            </a:r>
          </a:p>
          <a:p>
            <a:r>
              <a:rPr lang="en-US" dirty="0" smtClean="0"/>
              <a:t>Remain as objective as possible</a:t>
            </a:r>
          </a:p>
          <a:p>
            <a:r>
              <a:rPr lang="en-US" dirty="0" smtClean="0"/>
              <a:t>Maintain transparency</a:t>
            </a:r>
          </a:p>
          <a:p>
            <a:r>
              <a:rPr lang="en-US" dirty="0" smtClean="0"/>
              <a:t>Keep to the situation….don't wander around or waiver</a:t>
            </a:r>
          </a:p>
          <a:p>
            <a:endParaRPr lang="en-US" dirty="0" smtClean="0"/>
          </a:p>
          <a:p>
            <a:endParaRPr lang="en-US" dirty="0" smtClean="0"/>
          </a:p>
          <a:p>
            <a:endParaRPr lang="en-US" dirty="0"/>
          </a:p>
        </p:txBody>
      </p:sp>
    </p:spTree>
    <p:extLst>
      <p:ext uri="{BB962C8B-B14F-4D97-AF65-F5344CB8AC3E}">
        <p14:creationId xmlns:p14="http://schemas.microsoft.com/office/powerpoint/2010/main" val="2034760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676400"/>
            <a:ext cx="8534400" cy="4267200"/>
          </a:xfrm>
        </p:spPr>
        <p:txBody>
          <a:bodyPr/>
          <a:lstStyle/>
          <a:p>
            <a:r>
              <a:rPr lang="en-US" sz="3200" dirty="0"/>
              <a:t>Be firm but understanding</a:t>
            </a:r>
          </a:p>
          <a:p>
            <a:r>
              <a:rPr lang="en-US" sz="3200" dirty="0"/>
              <a:t>Make sure you hear and that you are heard</a:t>
            </a:r>
          </a:p>
          <a:p>
            <a:r>
              <a:rPr lang="en-US" sz="3200" dirty="0"/>
              <a:t>Repeat what you hear </a:t>
            </a:r>
            <a:r>
              <a:rPr lang="en-US" sz="3200" dirty="0" smtClean="0"/>
              <a:t>and ask the </a:t>
            </a:r>
            <a:r>
              <a:rPr lang="en-US" sz="3200" dirty="0"/>
              <a:t> </a:t>
            </a:r>
            <a:r>
              <a:rPr lang="en-US" sz="3200" dirty="0" smtClean="0"/>
              <a:t>      other </a:t>
            </a:r>
            <a:r>
              <a:rPr lang="en-US" sz="3200" dirty="0"/>
              <a:t>party do the same</a:t>
            </a:r>
          </a:p>
          <a:p>
            <a:r>
              <a:rPr lang="en-US" sz="3200" dirty="0"/>
              <a:t>Keep emotions in check</a:t>
            </a:r>
          </a:p>
          <a:p>
            <a:r>
              <a:rPr lang="en-US" sz="3200" dirty="0"/>
              <a:t>Stop the conversation and ask to resume later if no progress is being made</a:t>
            </a:r>
          </a:p>
          <a:p>
            <a:endParaRPr lang="en-US" dirty="0"/>
          </a:p>
        </p:txBody>
      </p:sp>
      <p:sp>
        <p:nvSpPr>
          <p:cNvPr id="3" name="Content Placeholder 2"/>
          <p:cNvSpPr>
            <a:spLocks noGrp="1"/>
          </p:cNvSpPr>
          <p:nvPr>
            <p:ph sz="quarter" idx="11"/>
          </p:nvPr>
        </p:nvSpPr>
        <p:spPr>
          <a:xfrm>
            <a:off x="533400" y="304800"/>
            <a:ext cx="8153400" cy="1752600"/>
          </a:xfrm>
        </p:spPr>
        <p:txBody>
          <a:bodyPr/>
          <a:lstStyle/>
          <a:p>
            <a:pPr algn="ctr"/>
            <a:r>
              <a:rPr lang="en-US" sz="3600" dirty="0"/>
              <a:t>Essentials of Effective Communication</a:t>
            </a:r>
          </a:p>
        </p:txBody>
      </p:sp>
    </p:spTree>
    <p:extLst>
      <p:ext uri="{BB962C8B-B14F-4D97-AF65-F5344CB8AC3E}">
        <p14:creationId xmlns:p14="http://schemas.microsoft.com/office/powerpoint/2010/main" val="401041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61962" y="838200"/>
            <a:ext cx="7772400" cy="1752600"/>
          </a:xfrm>
        </p:spPr>
        <p:txBody>
          <a:bodyPr/>
          <a:lstStyle/>
          <a:p>
            <a:r>
              <a:rPr lang="en-US" dirty="0"/>
              <a:t>Skill #1 – Effective Communication Skills</a:t>
            </a:r>
          </a:p>
        </p:txBody>
      </p:sp>
      <p:sp>
        <p:nvSpPr>
          <p:cNvPr id="6" name="Content Placeholder 5"/>
          <p:cNvSpPr>
            <a:spLocks noGrp="1"/>
          </p:cNvSpPr>
          <p:nvPr>
            <p:ph sz="quarter" idx="11"/>
          </p:nvPr>
        </p:nvSpPr>
        <p:spPr>
          <a:xfrm>
            <a:off x="457200" y="2209800"/>
            <a:ext cx="7772400" cy="1219200"/>
          </a:xfrm>
        </p:spPr>
        <p:txBody>
          <a:bodyPr/>
          <a:lstStyle/>
          <a:p>
            <a:pPr algn="ctr"/>
            <a:r>
              <a:rPr lang="en-US" sz="3600" b="1" dirty="0" smtClean="0"/>
              <a:t>Domenick J Pinto</a:t>
            </a:r>
            <a:endParaRPr lang="en-US" sz="3600" b="1" dirty="0"/>
          </a:p>
        </p:txBody>
      </p:sp>
      <p:sp>
        <p:nvSpPr>
          <p:cNvPr id="7" name="Content Placeholder 6"/>
          <p:cNvSpPr>
            <a:spLocks noGrp="1"/>
          </p:cNvSpPr>
          <p:nvPr>
            <p:ph sz="quarter" idx="12"/>
          </p:nvPr>
        </p:nvSpPr>
        <p:spPr>
          <a:xfrm>
            <a:off x="457200" y="4343400"/>
            <a:ext cx="7772400" cy="1676400"/>
          </a:xfrm>
        </p:spPr>
        <p:txBody>
          <a:bodyPr/>
          <a:lstStyle/>
          <a:p>
            <a:r>
              <a:rPr lang="en-US" dirty="0" smtClean="0"/>
              <a:t>		    Friday</a:t>
            </a:r>
            <a:r>
              <a:rPr lang="en-US" dirty="0"/>
              <a:t>, October 21, 2016</a:t>
            </a:r>
          </a:p>
          <a:p>
            <a:pPr algn="ctr"/>
            <a:r>
              <a:rPr lang="en-US" dirty="0"/>
              <a:t>10:30 a.m. – 12:00 p.m</a:t>
            </a:r>
            <a:r>
              <a:rPr lang="en-US" dirty="0" smtClean="0"/>
              <a:t>.</a:t>
            </a:r>
          </a:p>
          <a:p>
            <a:pPr algn="ctr"/>
            <a:r>
              <a:rPr lang="en-US" sz="2000" dirty="0" smtClean="0"/>
              <a:t>(Continues after lunch)</a:t>
            </a:r>
          </a:p>
          <a:p>
            <a:pPr algn="ctr"/>
            <a:r>
              <a:rPr lang="en-US" dirty="0" smtClean="0"/>
              <a:t>1:00 p.m.  - 2:30 p.m.</a:t>
            </a:r>
            <a:endParaRPr lang="en-US" dirty="0"/>
          </a:p>
        </p:txBody>
      </p:sp>
      <p:sp>
        <p:nvSpPr>
          <p:cNvPr id="9" name="Content Placeholder 8"/>
          <p:cNvSpPr>
            <a:spLocks noGrp="1"/>
          </p:cNvSpPr>
          <p:nvPr>
            <p:ph sz="quarter" idx="13"/>
          </p:nvPr>
        </p:nvSpPr>
        <p:spPr>
          <a:xfrm>
            <a:off x="609600" y="3124200"/>
            <a:ext cx="8229600" cy="1219200"/>
          </a:xfrm>
        </p:spPr>
        <p:txBody>
          <a:bodyPr/>
          <a:lstStyle/>
          <a:p>
            <a:pPr algn="ctr"/>
            <a:r>
              <a:rPr lang="en-US" sz="2400" b="1" dirty="0" smtClean="0"/>
              <a:t>Director, School of Computing, Sacred Heart University</a:t>
            </a:r>
          </a:p>
          <a:p>
            <a:pPr algn="ctr"/>
            <a:r>
              <a:rPr lang="en-US" sz="2400" b="1" dirty="0" smtClean="0"/>
              <a:t>Fairfield, CT</a:t>
            </a:r>
            <a:endParaRPr lang="en-US" sz="2400" b="1" dirty="0"/>
          </a:p>
        </p:txBody>
      </p:sp>
      <p:sp>
        <p:nvSpPr>
          <p:cNvPr id="10" name="Content Placeholder 9"/>
          <p:cNvSpPr>
            <a:spLocks noGrp="1"/>
          </p:cNvSpPr>
          <p:nvPr>
            <p:ph sz="quarter" idx="14"/>
          </p:nvPr>
        </p:nvSpPr>
        <p:spPr/>
        <p:txBody>
          <a:bodyPr/>
          <a:lstStyle/>
          <a:p>
            <a:r>
              <a:rPr lang="en-US" dirty="0"/>
              <a:t>#AIchairs</a:t>
            </a:r>
          </a:p>
        </p:txBody>
      </p:sp>
    </p:spTree>
    <p:extLst>
      <p:ext uri="{BB962C8B-B14F-4D97-AF65-F5344CB8AC3E}">
        <p14:creationId xmlns:p14="http://schemas.microsoft.com/office/powerpoint/2010/main" val="3993129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8600"/>
            <a:ext cx="8115300" cy="2171701"/>
          </a:xfrm>
        </p:spPr>
        <p:txBody>
          <a:bodyPr/>
          <a:lstStyle/>
          <a:p>
            <a:pPr algn="ctr"/>
            <a:r>
              <a:rPr lang="en-US" dirty="0" smtClean="0"/>
              <a:t>Solving Problems …sooner rather than later</a:t>
            </a:r>
            <a:endParaRPr lang="en-US" dirty="0"/>
          </a:p>
        </p:txBody>
      </p:sp>
      <p:sp>
        <p:nvSpPr>
          <p:cNvPr id="3" name="Content Placeholder 2"/>
          <p:cNvSpPr>
            <a:spLocks noGrp="1"/>
          </p:cNvSpPr>
          <p:nvPr>
            <p:ph idx="1"/>
          </p:nvPr>
        </p:nvSpPr>
        <p:spPr>
          <a:xfrm>
            <a:off x="514350" y="1676401"/>
            <a:ext cx="8115300" cy="4542286"/>
          </a:xfrm>
        </p:spPr>
        <p:txBody>
          <a:bodyPr/>
          <a:lstStyle/>
          <a:p>
            <a:r>
              <a:rPr lang="en-US" dirty="0" smtClean="0"/>
              <a:t>Do not allow bad feelings to </a:t>
            </a:r>
            <a:r>
              <a:rPr lang="en-US" dirty="0" err="1" smtClean="0"/>
              <a:t>fester..make</a:t>
            </a:r>
            <a:r>
              <a:rPr lang="en-US" dirty="0" smtClean="0"/>
              <a:t> every attempt to address problems early</a:t>
            </a:r>
          </a:p>
          <a:p>
            <a:r>
              <a:rPr lang="en-US" dirty="0" smtClean="0"/>
              <a:t>If the problem involves several faculty members meet with each one separately as soon as possible before bringing them together</a:t>
            </a:r>
          </a:p>
          <a:p>
            <a:r>
              <a:rPr lang="en-US" dirty="0" smtClean="0"/>
              <a:t>Let people know you are willing to talk as soon as you perceive a problem</a:t>
            </a:r>
          </a:p>
        </p:txBody>
      </p:sp>
    </p:spTree>
    <p:extLst>
      <p:ext uri="{BB962C8B-B14F-4D97-AF65-F5344CB8AC3E}">
        <p14:creationId xmlns:p14="http://schemas.microsoft.com/office/powerpoint/2010/main" val="3858366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534400" cy="1066800"/>
          </a:xfrm>
        </p:spPr>
        <p:txBody>
          <a:bodyPr/>
          <a:lstStyle/>
          <a:p>
            <a:r>
              <a:rPr lang="en-US" sz="4000" dirty="0"/>
              <a:t>Solving </a:t>
            </a:r>
            <a:r>
              <a:rPr lang="en-US" sz="4000" dirty="0" smtClean="0"/>
              <a:t>Problems…sooner </a:t>
            </a:r>
            <a:r>
              <a:rPr lang="en-US" sz="4000" dirty="0"/>
              <a:t>rather </a:t>
            </a:r>
            <a:r>
              <a:rPr lang="en-US" sz="4000" dirty="0" smtClean="0"/>
              <a:t/>
            </a:r>
            <a:br>
              <a:rPr lang="en-US" sz="4000" dirty="0" smtClean="0"/>
            </a:br>
            <a:r>
              <a:rPr lang="en-US" sz="4000" dirty="0" smtClean="0"/>
              <a:t>than later…cont.</a:t>
            </a:r>
            <a:endParaRPr lang="en-US" sz="4000" dirty="0"/>
          </a:p>
        </p:txBody>
      </p:sp>
      <p:sp>
        <p:nvSpPr>
          <p:cNvPr id="3" name="Content Placeholder 2"/>
          <p:cNvSpPr>
            <a:spLocks noGrp="1"/>
          </p:cNvSpPr>
          <p:nvPr>
            <p:ph idx="1"/>
          </p:nvPr>
        </p:nvSpPr>
        <p:spPr>
          <a:xfrm>
            <a:off x="514350" y="1447801"/>
            <a:ext cx="8115300" cy="4419599"/>
          </a:xfrm>
        </p:spPr>
        <p:txBody>
          <a:bodyPr/>
          <a:lstStyle/>
          <a:p>
            <a:r>
              <a:rPr lang="en-US" dirty="0"/>
              <a:t>Do not prejudge</a:t>
            </a:r>
          </a:p>
          <a:p>
            <a:r>
              <a:rPr lang="en-US" dirty="0"/>
              <a:t>Ask the faculty why they think this problem arose and if there is anything that they or you could have done to prevent it or make it less toxic</a:t>
            </a:r>
          </a:p>
          <a:p>
            <a:r>
              <a:rPr lang="en-US" dirty="0"/>
              <a:t>Try to handle the problem without bringing in senior administration if </a:t>
            </a:r>
            <a:r>
              <a:rPr lang="en-US" dirty="0" err="1"/>
              <a:t>possible..if</a:t>
            </a:r>
            <a:r>
              <a:rPr lang="en-US" dirty="0"/>
              <a:t> necessary to do so let the other party know why</a:t>
            </a:r>
          </a:p>
        </p:txBody>
      </p:sp>
    </p:spTree>
    <p:extLst>
      <p:ext uri="{BB962C8B-B14F-4D97-AF65-F5344CB8AC3E}">
        <p14:creationId xmlns:p14="http://schemas.microsoft.com/office/powerpoint/2010/main" val="3253439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533401"/>
            <a:ext cx="8115300" cy="1143000"/>
          </a:xfrm>
        </p:spPr>
        <p:txBody>
          <a:bodyPr/>
          <a:lstStyle/>
          <a:p>
            <a:pPr algn="ctr"/>
            <a:r>
              <a:rPr lang="en-US" dirty="0" smtClean="0"/>
              <a:t>Setting Boundaries</a:t>
            </a:r>
            <a:endParaRPr lang="en-US" dirty="0"/>
          </a:p>
        </p:txBody>
      </p:sp>
      <p:sp>
        <p:nvSpPr>
          <p:cNvPr id="3" name="Content Placeholder 2"/>
          <p:cNvSpPr>
            <a:spLocks noGrp="1"/>
          </p:cNvSpPr>
          <p:nvPr>
            <p:ph idx="1"/>
          </p:nvPr>
        </p:nvSpPr>
        <p:spPr>
          <a:xfrm>
            <a:off x="514350" y="1447800"/>
            <a:ext cx="8115300" cy="4073465"/>
          </a:xfrm>
        </p:spPr>
        <p:txBody>
          <a:bodyPr>
            <a:normAutofit fontScale="25000" lnSpcReduction="20000"/>
          </a:bodyPr>
          <a:lstStyle/>
          <a:p>
            <a:pPr marL="0" indent="0" fontAlgn="base">
              <a:buNone/>
            </a:pPr>
            <a:r>
              <a:rPr lang="en-US" sz="11200" b="1" u="sng" dirty="0"/>
              <a:t>1. Identify Your Limits</a:t>
            </a:r>
          </a:p>
          <a:p>
            <a:pPr marL="0" indent="0">
              <a:buNone/>
            </a:pPr>
            <a:endParaRPr lang="en-US" b="1" dirty="0" smtClean="0"/>
          </a:p>
          <a:p>
            <a:pPr marL="0" indent="0">
              <a:buNone/>
            </a:pPr>
            <a:endParaRPr lang="en-US" dirty="0"/>
          </a:p>
          <a:p>
            <a:pPr marL="0" indent="0">
              <a:buNone/>
            </a:pPr>
            <a:r>
              <a:rPr lang="en-US" dirty="0" smtClean="0"/>
              <a:t> </a:t>
            </a:r>
            <a:r>
              <a:rPr lang="en-US" sz="9600" dirty="0"/>
              <a:t>The first step in setting boundaries is getting clear about what your limits are--emotional, mental, physical, spiritual, etc. You do this by paying increased attention to yourself and noticing what you can tolerate and accept as well as what makes you feel </a:t>
            </a:r>
            <a:r>
              <a:rPr lang="en-US" sz="9600" i="1" dirty="0"/>
              <a:t>uncomfortable and stressed</a:t>
            </a:r>
            <a:r>
              <a:rPr lang="en-US" sz="9600" dirty="0"/>
              <a:t>. These feelings will help you clarify your limits. It is important to remember that your limits are personal--your own--and therefore, they are likely to be different than the limits that others have</a:t>
            </a:r>
            <a:br>
              <a:rPr lang="en-US" sz="9600" dirty="0"/>
            </a:br>
            <a:r>
              <a:rPr lang="en-US" sz="9600" dirty="0"/>
              <a:t>Make an attempt to understand and get to know limits of your colleagues as well…don’t be afraid to discuss these</a:t>
            </a:r>
          </a:p>
          <a:p>
            <a:pPr marL="0" indent="0">
              <a:buNone/>
            </a:pPr>
            <a:r>
              <a:rPr lang="en-US" sz="3600" b="1" dirty="0"/>
              <a:t>Source: http://www.inc.com/dana-gionta-dan-guerra/how-to-manage-boundaries-at-work.html</a:t>
            </a:r>
          </a:p>
          <a:p>
            <a:pPr marL="0" indent="0">
              <a:buNone/>
            </a:pPr>
            <a:endParaRPr lang="en-US" b="1" dirty="0"/>
          </a:p>
        </p:txBody>
      </p:sp>
    </p:spTree>
    <p:extLst>
      <p:ext uri="{BB962C8B-B14F-4D97-AF65-F5344CB8AC3E}">
        <p14:creationId xmlns:p14="http://schemas.microsoft.com/office/powerpoint/2010/main" val="2422938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156076" cy="5339923"/>
          </a:xfrm>
          <a:prstGeom prst="rect">
            <a:avLst/>
          </a:prstGeom>
        </p:spPr>
        <p:txBody>
          <a:bodyPr wrap="square">
            <a:spAutoFit/>
          </a:bodyPr>
          <a:lstStyle/>
          <a:p>
            <a:pPr algn="ctr" fontAlgn="base"/>
            <a:r>
              <a:rPr lang="en-US" sz="4400" dirty="0"/>
              <a:t>Setting Boundaries</a:t>
            </a:r>
            <a:endParaRPr lang="en-US" sz="4400" b="1" dirty="0"/>
          </a:p>
          <a:p>
            <a:pPr fontAlgn="base"/>
            <a:endParaRPr lang="en-US" sz="1350" b="1" dirty="0"/>
          </a:p>
          <a:p>
            <a:pPr fontAlgn="base"/>
            <a:r>
              <a:rPr lang="en-US" sz="2800" b="1" u="sng" dirty="0"/>
              <a:t>2. Pay Attention to Your Feelings</a:t>
            </a:r>
          </a:p>
          <a:p>
            <a:pPr fontAlgn="base"/>
            <a:endParaRPr lang="en-US" sz="1350" b="1" dirty="0"/>
          </a:p>
          <a:p>
            <a:pPr fontAlgn="base"/>
            <a:r>
              <a:rPr lang="en-US" sz="2200" dirty="0"/>
              <a:t>There are three key feelings that are often red flags or cues that you need to either set boundaries in a particular situation or that you are letting your boundaries slip (and not maintaining them). These </a:t>
            </a:r>
            <a:r>
              <a:rPr lang="en-US" sz="2400" dirty="0"/>
              <a:t>feelings</a:t>
            </a:r>
            <a:r>
              <a:rPr lang="en-US" sz="2200" dirty="0"/>
              <a:t> are (1) discomfort, (2) resentment, or (3) guilt. You can think of these feelings as cues to yourself that a boundary issue may be present. If a particular situation, person, or area of your life is leading you to feel uncomfortable, resentful, or guilty, and </a:t>
            </a:r>
            <a:r>
              <a:rPr lang="en-US" sz="2200" i="1" dirty="0"/>
              <a:t>it has happened several times,</a:t>
            </a:r>
            <a:r>
              <a:rPr lang="en-US" sz="2200" dirty="0"/>
              <a:t> this is an important cue.</a:t>
            </a:r>
          </a:p>
          <a:p>
            <a:pPr fontAlgn="base"/>
            <a:r>
              <a:rPr lang="en-US" sz="2200" dirty="0"/>
              <a:t>For example, resentment often develops from feelings of being taken advantage of or not being appreciated. </a:t>
            </a:r>
          </a:p>
        </p:txBody>
      </p:sp>
    </p:spTree>
    <p:extLst>
      <p:ext uri="{BB962C8B-B14F-4D97-AF65-F5344CB8AC3E}">
        <p14:creationId xmlns:p14="http://schemas.microsoft.com/office/powerpoint/2010/main" val="4251346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1"/>
            <a:ext cx="8115300" cy="762000"/>
          </a:xfrm>
        </p:spPr>
        <p:txBody>
          <a:bodyPr/>
          <a:lstStyle/>
          <a:p>
            <a:pPr algn="ctr"/>
            <a:r>
              <a:rPr lang="en-US" dirty="0" smtClean="0"/>
              <a:t>Setting Boundaries</a:t>
            </a:r>
            <a:endParaRPr lang="en-US" dirty="0"/>
          </a:p>
        </p:txBody>
      </p:sp>
      <p:sp>
        <p:nvSpPr>
          <p:cNvPr id="3" name="Content Placeholder 2"/>
          <p:cNvSpPr>
            <a:spLocks noGrp="1"/>
          </p:cNvSpPr>
          <p:nvPr>
            <p:ph idx="1"/>
          </p:nvPr>
        </p:nvSpPr>
        <p:spPr>
          <a:xfrm>
            <a:off x="514350" y="1447801"/>
            <a:ext cx="8115300" cy="4419599"/>
          </a:xfrm>
        </p:spPr>
        <p:txBody>
          <a:bodyPr>
            <a:normAutofit fontScale="25000" lnSpcReduction="20000"/>
          </a:bodyPr>
          <a:lstStyle/>
          <a:p>
            <a:pPr fontAlgn="base"/>
            <a:r>
              <a:rPr lang="en-US" dirty="0" smtClean="0"/>
              <a:t> </a:t>
            </a:r>
            <a:endParaRPr lang="en-US" dirty="0"/>
          </a:p>
          <a:p>
            <a:pPr marL="0" indent="0">
              <a:buNone/>
            </a:pPr>
            <a:r>
              <a:rPr lang="en-US" sz="11200" b="1" u="sng" dirty="0"/>
              <a:t>3. Give Yourself Permission to Set Boundaries</a:t>
            </a:r>
          </a:p>
          <a:p>
            <a:pPr marL="0" indent="0">
              <a:buNone/>
            </a:pPr>
            <a:endParaRPr lang="en-US" sz="7200" dirty="0" smtClean="0"/>
          </a:p>
          <a:p>
            <a:pPr marL="0" indent="0">
              <a:buNone/>
            </a:pPr>
            <a:r>
              <a:rPr lang="en-US" sz="8800" dirty="0" smtClean="0"/>
              <a:t>The </a:t>
            </a:r>
            <a:r>
              <a:rPr lang="en-US" sz="8800" dirty="0"/>
              <a:t>biggest obstacles often experienced at some point, when considering setting a boundary, are the feelings of fear, guilt, and self-doubt--the anti-boundary musketeers--that show up. You might fear how the person will respond (e.g., angry, hurt) if you set and enforce your boundaries. You might feel guilty about speaking up or saying no to a </a:t>
            </a:r>
            <a:r>
              <a:rPr lang="en-US" sz="8800" dirty="0" smtClean="0"/>
              <a:t>colleague, administrator or student..</a:t>
            </a:r>
            <a:endParaRPr lang="en-US" sz="8800" dirty="0"/>
          </a:p>
          <a:p>
            <a:pPr marL="0" indent="0">
              <a:buNone/>
            </a:pPr>
            <a:r>
              <a:rPr lang="en-US" sz="8800" dirty="0"/>
              <a:t>Often, people feel they should be able to cope with a situation and say yes, because that is what a good </a:t>
            </a:r>
            <a:r>
              <a:rPr lang="en-US" sz="8800" dirty="0" smtClean="0"/>
              <a:t>chairperson, dean, director or faculty member should do.</a:t>
            </a:r>
            <a:endParaRPr lang="en-US" sz="8800" dirty="0"/>
          </a:p>
        </p:txBody>
      </p:sp>
    </p:spTree>
    <p:extLst>
      <p:ext uri="{BB962C8B-B14F-4D97-AF65-F5344CB8AC3E}">
        <p14:creationId xmlns:p14="http://schemas.microsoft.com/office/powerpoint/2010/main" val="1478152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764373"/>
            <a:ext cx="8115300" cy="1293028"/>
          </a:xfrm>
        </p:spPr>
        <p:txBody>
          <a:bodyPr/>
          <a:lstStyle/>
          <a:p>
            <a:r>
              <a:rPr lang="en-US" dirty="0" smtClean="0"/>
              <a:t>BRAINSTORMING</a:t>
            </a:r>
            <a:endParaRPr lang="en-US" dirty="0"/>
          </a:p>
        </p:txBody>
      </p:sp>
      <p:sp>
        <p:nvSpPr>
          <p:cNvPr id="3" name="Content Placeholder 2"/>
          <p:cNvSpPr>
            <a:spLocks noGrp="1"/>
          </p:cNvSpPr>
          <p:nvPr>
            <p:ph idx="1"/>
          </p:nvPr>
        </p:nvSpPr>
        <p:spPr/>
        <p:txBody>
          <a:bodyPr/>
          <a:lstStyle/>
          <a:p>
            <a:r>
              <a:rPr lang="en-US" dirty="0" smtClean="0"/>
              <a:t>Let’s brainstorm about boundary issues and attempt to approach solutions to some of these. We will do these orally.</a:t>
            </a:r>
            <a:endParaRPr lang="en-US" dirty="0"/>
          </a:p>
        </p:txBody>
      </p:sp>
    </p:spTree>
    <p:extLst>
      <p:ext uri="{BB962C8B-B14F-4D97-AF65-F5344CB8AC3E}">
        <p14:creationId xmlns:p14="http://schemas.microsoft.com/office/powerpoint/2010/main" val="1243524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295400"/>
            <a:ext cx="8229600" cy="4711700"/>
          </a:xfrm>
          <a:prstGeom prst="rect">
            <a:avLst/>
          </a:prstGeom>
        </p:spPr>
        <p:txBody>
          <a:bodyPr>
            <a:normAutofit fontScale="92500"/>
          </a:bodyPr>
          <a:lstStyle/>
          <a:p>
            <a:r>
              <a:rPr lang="en-US" dirty="0" smtClean="0"/>
              <a:t>We are presented with 2 strong candidates for chair from within a department of 20 faculty. The department is very dynamic, entrepreneurial, noted for excellence in teaching, service to the university and scholarship. The department consists of 20 FT faculty of whom 8 are tenured, 6 are on tenure track and 6 are on term contracts. Both candidates are well respected and qualified but the department is split on who to select. Thus the dean and provost must decide……</a:t>
            </a:r>
            <a:endParaRPr lang="en-US" dirty="0"/>
          </a:p>
        </p:txBody>
      </p:sp>
      <p:sp>
        <p:nvSpPr>
          <p:cNvPr id="3" name="Title 2"/>
          <p:cNvSpPr>
            <a:spLocks noGrp="1"/>
          </p:cNvSpPr>
          <p:nvPr>
            <p:ph type="title" idx="4294967295"/>
          </p:nvPr>
        </p:nvSpPr>
        <p:spPr>
          <a:xfrm>
            <a:off x="-990600" y="0"/>
            <a:ext cx="10134600" cy="2057400"/>
          </a:xfrm>
          <a:prstGeom prst="rect">
            <a:avLst/>
          </a:prstGeom>
        </p:spPr>
        <p:txBody>
          <a:bodyPr/>
          <a:lstStyle/>
          <a:p>
            <a:pPr algn="ctr"/>
            <a:r>
              <a:rPr lang="en-US" dirty="0" smtClean="0"/>
              <a:t>SCENARIO FOR GROUP</a:t>
            </a:r>
            <a:endParaRPr lang="en-US" dirty="0"/>
          </a:p>
        </p:txBody>
      </p:sp>
    </p:spTree>
    <p:extLst>
      <p:ext uri="{BB962C8B-B14F-4D97-AF65-F5344CB8AC3E}">
        <p14:creationId xmlns:p14="http://schemas.microsoft.com/office/powerpoint/2010/main" val="341894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295401"/>
            <a:ext cx="8991600" cy="4922838"/>
          </a:xfrm>
          <a:prstGeom prst="rect">
            <a:avLst/>
          </a:prstGeom>
        </p:spPr>
        <p:txBody>
          <a:bodyPr>
            <a:normAutofit fontScale="92500"/>
          </a:bodyPr>
          <a:lstStyle/>
          <a:p>
            <a:pPr marL="109728" indent="0" algn="ctr">
              <a:buNone/>
            </a:pPr>
            <a:r>
              <a:rPr lang="en-US" u="sng" dirty="0" smtClean="0"/>
              <a:t>Candidate 1</a:t>
            </a:r>
          </a:p>
          <a:p>
            <a:pPr>
              <a:buFont typeface="Wingdings" panose="05000000000000000000" pitchFamily="2" charset="2"/>
              <a:buChar char="§"/>
            </a:pPr>
            <a:r>
              <a:rPr lang="en-US" sz="2400" dirty="0" smtClean="0"/>
              <a:t>14 year member of department</a:t>
            </a:r>
          </a:p>
          <a:p>
            <a:pPr>
              <a:buFont typeface="Wingdings" panose="05000000000000000000" pitchFamily="2" charset="2"/>
              <a:buChar char="§"/>
            </a:pPr>
            <a:r>
              <a:rPr lang="en-US" sz="2400" dirty="0" smtClean="0"/>
              <a:t>Very good teacher</a:t>
            </a:r>
          </a:p>
          <a:p>
            <a:pPr>
              <a:buFont typeface="Wingdings" panose="05000000000000000000" pitchFamily="2" charset="2"/>
              <a:buChar char="§"/>
            </a:pPr>
            <a:r>
              <a:rPr lang="en-US" sz="2400" dirty="0" smtClean="0"/>
              <a:t>Good interpersonal skills  and very approachable BUT somewhat reserved</a:t>
            </a:r>
          </a:p>
          <a:p>
            <a:pPr>
              <a:buFont typeface="Wingdings" panose="05000000000000000000" pitchFamily="2" charset="2"/>
              <a:buChar char="§"/>
            </a:pPr>
            <a:r>
              <a:rPr lang="en-US" sz="2400" dirty="0" smtClean="0"/>
              <a:t>Extremely well liked and respected by faculty and administration…but can sometimes be easily swayed</a:t>
            </a:r>
          </a:p>
          <a:p>
            <a:pPr>
              <a:buFont typeface="Wingdings" panose="05000000000000000000" pitchFamily="2" charset="2"/>
              <a:buChar char="§"/>
            </a:pPr>
            <a:r>
              <a:rPr lang="en-US" sz="2400" dirty="0" smtClean="0"/>
              <a:t>Moderately active in service and committee work</a:t>
            </a:r>
          </a:p>
          <a:p>
            <a:pPr>
              <a:buFont typeface="Wingdings" panose="05000000000000000000" pitchFamily="2" charset="2"/>
              <a:buChar char="§"/>
            </a:pPr>
            <a:r>
              <a:rPr lang="en-US" sz="2400" dirty="0" smtClean="0"/>
              <a:t>Entrepreneurial</a:t>
            </a:r>
          </a:p>
          <a:p>
            <a:pPr>
              <a:buFont typeface="Wingdings" panose="05000000000000000000" pitchFamily="2" charset="2"/>
              <a:buChar char="§"/>
            </a:pPr>
            <a:r>
              <a:rPr lang="en-US" sz="2400" dirty="0" smtClean="0"/>
              <a:t>Tenured </a:t>
            </a:r>
          </a:p>
          <a:p>
            <a:pPr>
              <a:buFont typeface="Wingdings" panose="05000000000000000000" pitchFamily="2" charset="2"/>
              <a:buChar char="§"/>
            </a:pPr>
            <a:r>
              <a:rPr lang="en-US" sz="2400" dirty="0" smtClean="0"/>
              <a:t>Scholarship is truly outstanding</a:t>
            </a:r>
          </a:p>
          <a:p>
            <a:pPr>
              <a:buFont typeface="Wingdings" panose="05000000000000000000" pitchFamily="2" charset="2"/>
              <a:buChar char="§"/>
            </a:pPr>
            <a:r>
              <a:rPr lang="en-US" sz="2400" dirty="0" smtClean="0"/>
              <a:t>Has some outside conflicts and obligations (family illness, long commute, works from home 1-2 days a week)</a:t>
            </a:r>
            <a:endParaRPr lang="en-US" sz="2400" dirty="0"/>
          </a:p>
        </p:txBody>
      </p:sp>
      <p:sp>
        <p:nvSpPr>
          <p:cNvPr id="3" name="Title 2"/>
          <p:cNvSpPr>
            <a:spLocks noGrp="1"/>
          </p:cNvSpPr>
          <p:nvPr>
            <p:ph type="title" idx="4294967295"/>
          </p:nvPr>
        </p:nvSpPr>
        <p:spPr>
          <a:xfrm>
            <a:off x="-304800" y="381000"/>
            <a:ext cx="9448800" cy="1295400"/>
          </a:xfrm>
          <a:prstGeom prst="rect">
            <a:avLst/>
          </a:prstGeom>
        </p:spPr>
        <p:txBody>
          <a:bodyPr/>
          <a:lstStyle/>
          <a:p>
            <a:pPr algn="ctr"/>
            <a:r>
              <a:rPr lang="en-US" dirty="0" smtClean="0"/>
              <a:t>A look at the candidates</a:t>
            </a:r>
            <a:endParaRPr lang="en-US" dirty="0"/>
          </a:p>
        </p:txBody>
      </p:sp>
    </p:spTree>
    <p:extLst>
      <p:ext uri="{BB962C8B-B14F-4D97-AF65-F5344CB8AC3E}">
        <p14:creationId xmlns:p14="http://schemas.microsoft.com/office/powerpoint/2010/main" val="329404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1447800"/>
            <a:ext cx="8229600" cy="4525963"/>
          </a:xfrm>
          <a:prstGeom prst="rect">
            <a:avLst/>
          </a:prstGeom>
        </p:spPr>
        <p:txBody>
          <a:bodyPr>
            <a:normAutofit fontScale="92500" lnSpcReduction="10000"/>
          </a:bodyPr>
          <a:lstStyle/>
          <a:p>
            <a:pPr marL="109728" indent="0" algn="ctr">
              <a:buNone/>
            </a:pPr>
            <a:r>
              <a:rPr lang="en-US" u="sng" dirty="0"/>
              <a:t>Candidate </a:t>
            </a:r>
            <a:r>
              <a:rPr lang="en-US" u="sng" dirty="0" smtClean="0"/>
              <a:t>2</a:t>
            </a:r>
          </a:p>
          <a:p>
            <a:r>
              <a:rPr lang="en-US" sz="2400" dirty="0"/>
              <a:t>2</a:t>
            </a:r>
            <a:r>
              <a:rPr lang="en-US" sz="2400" dirty="0" smtClean="0"/>
              <a:t>2 year </a:t>
            </a:r>
            <a:r>
              <a:rPr lang="en-US" sz="2400" dirty="0"/>
              <a:t>member of department</a:t>
            </a:r>
          </a:p>
          <a:p>
            <a:pPr>
              <a:buFont typeface="Wingdings" panose="05000000000000000000" pitchFamily="2" charset="2"/>
              <a:buChar char="§"/>
            </a:pPr>
            <a:r>
              <a:rPr lang="en-US" sz="2400" dirty="0" smtClean="0"/>
              <a:t>Excellent teacher (has won many awards)</a:t>
            </a:r>
            <a:endParaRPr lang="en-US" sz="2400" dirty="0"/>
          </a:p>
          <a:p>
            <a:pPr>
              <a:buFont typeface="Wingdings" panose="05000000000000000000" pitchFamily="2" charset="2"/>
              <a:buChar char="§"/>
            </a:pPr>
            <a:r>
              <a:rPr lang="en-US" sz="2400" dirty="0" smtClean="0"/>
              <a:t>Great interpersonal </a:t>
            </a:r>
            <a:r>
              <a:rPr lang="en-US" sz="2400" dirty="0" err="1" smtClean="0"/>
              <a:t>skills..but</a:t>
            </a:r>
            <a:r>
              <a:rPr lang="en-US" sz="2400" dirty="0" smtClean="0"/>
              <a:t> may come across as very political</a:t>
            </a:r>
            <a:endParaRPr lang="en-US" sz="2400" dirty="0"/>
          </a:p>
          <a:p>
            <a:pPr>
              <a:buFont typeface="Wingdings" panose="05000000000000000000" pitchFamily="2" charset="2"/>
              <a:buChar char="§"/>
            </a:pPr>
            <a:r>
              <a:rPr lang="en-US" sz="2400" dirty="0" smtClean="0"/>
              <a:t>Respected </a:t>
            </a:r>
            <a:r>
              <a:rPr lang="en-US" sz="2400" dirty="0"/>
              <a:t>by faculty and </a:t>
            </a:r>
            <a:r>
              <a:rPr lang="en-US" sz="2400" dirty="0" smtClean="0"/>
              <a:t>administration but can often appear self-centered</a:t>
            </a:r>
            <a:endParaRPr lang="en-US" sz="2400" dirty="0"/>
          </a:p>
          <a:p>
            <a:pPr>
              <a:buFont typeface="Wingdings" panose="05000000000000000000" pitchFamily="2" charset="2"/>
              <a:buChar char="§"/>
            </a:pPr>
            <a:r>
              <a:rPr lang="en-US" sz="2400" dirty="0" smtClean="0"/>
              <a:t>Extremely active </a:t>
            </a:r>
            <a:r>
              <a:rPr lang="en-US" sz="2400" dirty="0"/>
              <a:t>in service and committee </a:t>
            </a:r>
            <a:r>
              <a:rPr lang="en-US" sz="2400" dirty="0" smtClean="0"/>
              <a:t>work </a:t>
            </a:r>
            <a:endParaRPr lang="en-US" sz="2400" dirty="0"/>
          </a:p>
          <a:p>
            <a:pPr>
              <a:buFont typeface="Wingdings" panose="05000000000000000000" pitchFamily="2" charset="2"/>
              <a:buChar char="§"/>
            </a:pPr>
            <a:r>
              <a:rPr lang="en-US" sz="2400" dirty="0" smtClean="0"/>
              <a:t>Entrepreneurial almost to a fault</a:t>
            </a:r>
            <a:endParaRPr lang="en-US" sz="2400" dirty="0"/>
          </a:p>
          <a:p>
            <a:pPr>
              <a:buFont typeface="Wingdings" panose="05000000000000000000" pitchFamily="2" charset="2"/>
              <a:buChar char="§"/>
            </a:pPr>
            <a:r>
              <a:rPr lang="en-US" sz="2400" dirty="0"/>
              <a:t>Tenured </a:t>
            </a:r>
          </a:p>
          <a:p>
            <a:pPr>
              <a:buFont typeface="Wingdings" panose="05000000000000000000" pitchFamily="2" charset="2"/>
              <a:buChar char="§"/>
            </a:pPr>
            <a:r>
              <a:rPr lang="en-US" sz="2400" dirty="0"/>
              <a:t>Scholarship is </a:t>
            </a:r>
            <a:r>
              <a:rPr lang="en-US" sz="2400" dirty="0" smtClean="0"/>
              <a:t>good but not outstanding</a:t>
            </a:r>
            <a:endParaRPr lang="en-US" sz="2400" dirty="0"/>
          </a:p>
          <a:p>
            <a:pPr>
              <a:buFont typeface="Wingdings" panose="05000000000000000000" pitchFamily="2" charset="2"/>
              <a:buChar char="§"/>
            </a:pPr>
            <a:r>
              <a:rPr lang="en-US" sz="2400" dirty="0" smtClean="0"/>
              <a:t>Seems to live on </a:t>
            </a:r>
            <a:r>
              <a:rPr lang="en-US" sz="2400" dirty="0" err="1" smtClean="0"/>
              <a:t>campus..can</a:t>
            </a:r>
            <a:r>
              <a:rPr lang="en-US" sz="2400" dirty="0" smtClean="0"/>
              <a:t> be there days, nights, early mornings, </a:t>
            </a:r>
            <a:r>
              <a:rPr lang="en-US" sz="2400" dirty="0" err="1" smtClean="0"/>
              <a:t>weekends..does</a:t>
            </a:r>
            <a:r>
              <a:rPr lang="en-US" sz="2400" dirty="0" smtClean="0"/>
              <a:t> this person have a life off campus</a:t>
            </a:r>
            <a:r>
              <a:rPr lang="en-US" sz="2200" dirty="0" smtClean="0"/>
              <a:t>?</a:t>
            </a:r>
            <a:endParaRPr lang="en-US" sz="2200" dirty="0"/>
          </a:p>
        </p:txBody>
      </p:sp>
      <p:sp>
        <p:nvSpPr>
          <p:cNvPr id="3" name="Title 2"/>
          <p:cNvSpPr>
            <a:spLocks noGrp="1"/>
          </p:cNvSpPr>
          <p:nvPr>
            <p:ph type="title" idx="4294967295"/>
          </p:nvPr>
        </p:nvSpPr>
        <p:spPr>
          <a:xfrm>
            <a:off x="381000" y="457200"/>
            <a:ext cx="8763000" cy="990600"/>
          </a:xfrm>
          <a:prstGeom prst="rect">
            <a:avLst/>
          </a:prstGeom>
        </p:spPr>
        <p:txBody>
          <a:bodyPr/>
          <a:lstStyle/>
          <a:p>
            <a:pPr algn="ctr"/>
            <a:r>
              <a:rPr lang="en-US" dirty="0"/>
              <a:t>A look at the candidates</a:t>
            </a:r>
          </a:p>
        </p:txBody>
      </p:sp>
    </p:spTree>
    <p:extLst>
      <p:ext uri="{BB962C8B-B14F-4D97-AF65-F5344CB8AC3E}">
        <p14:creationId xmlns:p14="http://schemas.microsoft.com/office/powerpoint/2010/main" val="289465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0" y="764373"/>
            <a:ext cx="8115300" cy="912027"/>
          </a:xfrm>
        </p:spPr>
        <p:txBody>
          <a:bodyPr/>
          <a:lstStyle/>
          <a:p>
            <a:r>
              <a:rPr lang="en-US" dirty="0" smtClean="0"/>
              <a:t>At Your Tables</a:t>
            </a:r>
            <a:endParaRPr lang="en-US" dirty="0"/>
          </a:p>
        </p:txBody>
      </p:sp>
      <p:sp>
        <p:nvSpPr>
          <p:cNvPr id="5" name="Content Placeholder 4"/>
          <p:cNvSpPr>
            <a:spLocks noGrp="1"/>
          </p:cNvSpPr>
          <p:nvPr>
            <p:ph idx="1"/>
          </p:nvPr>
        </p:nvSpPr>
        <p:spPr>
          <a:xfrm>
            <a:off x="514350" y="1905001"/>
            <a:ext cx="8115300" cy="4313686"/>
          </a:xfrm>
        </p:spPr>
        <p:txBody>
          <a:bodyPr/>
          <a:lstStyle/>
          <a:p>
            <a:r>
              <a:rPr lang="en-US" dirty="0" smtClean="0"/>
              <a:t>Come up with three questions that you would ask each candidate.</a:t>
            </a:r>
          </a:p>
          <a:p>
            <a:r>
              <a:rPr lang="en-US" dirty="0" smtClean="0"/>
              <a:t>I will randomly answer those questions as best I can representing each candidate</a:t>
            </a:r>
          </a:p>
          <a:p>
            <a:r>
              <a:rPr lang="en-US" dirty="0" smtClean="0"/>
              <a:t>After that you will “vote” on which of the two you would prefer to hire as chair based on the qualifications and interview</a:t>
            </a:r>
            <a:endParaRPr lang="en-US" dirty="0"/>
          </a:p>
        </p:txBody>
      </p:sp>
    </p:spTree>
    <p:extLst>
      <p:ext uri="{BB962C8B-B14F-4D97-AF65-F5344CB8AC3E}">
        <p14:creationId xmlns:p14="http://schemas.microsoft.com/office/powerpoint/2010/main" val="3048534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8229600" cy="1219200"/>
          </a:xfrm>
          <a:prstGeom prst="rect">
            <a:avLst/>
          </a:prstGeom>
        </p:spPr>
        <p:txBody>
          <a:bodyPr/>
          <a:lstStyle/>
          <a:p>
            <a:pPr algn="ctr"/>
            <a:r>
              <a:rPr lang="en-US" dirty="0" smtClean="0"/>
              <a:t>My History</a:t>
            </a:r>
            <a:endParaRPr lang="en-US" dirty="0"/>
          </a:p>
        </p:txBody>
      </p:sp>
      <p:sp>
        <p:nvSpPr>
          <p:cNvPr id="3" name="Content Placeholder 2"/>
          <p:cNvSpPr>
            <a:spLocks noGrp="1"/>
          </p:cNvSpPr>
          <p:nvPr>
            <p:ph idx="4294967295"/>
          </p:nvPr>
        </p:nvSpPr>
        <p:spPr>
          <a:xfrm>
            <a:off x="0" y="1142999"/>
            <a:ext cx="8115300" cy="5075239"/>
          </a:xfrm>
          <a:prstGeom prst="rect">
            <a:avLst/>
          </a:prstGeom>
        </p:spPr>
        <p:txBody>
          <a:bodyPr/>
          <a:lstStyle/>
          <a:p>
            <a:pPr lvl="1">
              <a:buFont typeface="Wingdings" panose="05000000000000000000" pitchFamily="2" charset="2"/>
              <a:buChar char="§"/>
            </a:pPr>
            <a:r>
              <a:rPr lang="es-ES" sz="3200" b="1" dirty="0"/>
              <a:t>At </a:t>
            </a:r>
            <a:r>
              <a:rPr lang="es-ES" sz="3200" b="1" dirty="0" err="1"/>
              <a:t>Sacred</a:t>
            </a:r>
            <a:r>
              <a:rPr lang="es-ES" sz="3200" b="1" dirty="0"/>
              <a:t> </a:t>
            </a:r>
            <a:r>
              <a:rPr lang="es-ES" sz="3200" b="1" dirty="0" err="1"/>
              <a:t>Heart</a:t>
            </a:r>
            <a:r>
              <a:rPr lang="es-ES" sz="3200" b="1" dirty="0"/>
              <a:t> </a:t>
            </a:r>
            <a:r>
              <a:rPr lang="es-ES" sz="3200" b="1" dirty="0" err="1"/>
              <a:t>University</a:t>
            </a:r>
            <a:r>
              <a:rPr lang="es-ES" sz="3200" b="1" dirty="0"/>
              <a:t> 40 </a:t>
            </a:r>
            <a:r>
              <a:rPr lang="es-ES" sz="3200" b="1" dirty="0" err="1"/>
              <a:t>years</a:t>
            </a:r>
            <a:endParaRPr lang="es-ES" sz="3200" b="1" dirty="0"/>
          </a:p>
          <a:p>
            <a:pPr lvl="1">
              <a:buFont typeface="Wingdings" panose="05000000000000000000" pitchFamily="2" charset="2"/>
              <a:buChar char="§"/>
            </a:pPr>
            <a:r>
              <a:rPr lang="es-ES" sz="3200" b="1" dirty="0" smtClean="0"/>
              <a:t>5 </a:t>
            </a:r>
            <a:r>
              <a:rPr lang="es-ES" sz="3200" b="1" dirty="0" err="1"/>
              <a:t>years</a:t>
            </a:r>
            <a:r>
              <a:rPr lang="es-ES" sz="3200" b="1" dirty="0"/>
              <a:t> </a:t>
            </a:r>
            <a:r>
              <a:rPr lang="es-ES" sz="3200" b="1" dirty="0" err="1"/>
              <a:t>adjunct</a:t>
            </a:r>
            <a:r>
              <a:rPr lang="es-ES" sz="3200" b="1" dirty="0"/>
              <a:t> instructor of </a:t>
            </a:r>
            <a:r>
              <a:rPr lang="es-ES" sz="3200" b="1" dirty="0" err="1"/>
              <a:t>mathematics</a:t>
            </a:r>
            <a:endParaRPr lang="es-ES" sz="3200" b="1" dirty="0"/>
          </a:p>
          <a:p>
            <a:pPr lvl="1">
              <a:buFont typeface="Wingdings" panose="05000000000000000000" pitchFamily="2" charset="2"/>
              <a:buChar char="§"/>
            </a:pPr>
            <a:r>
              <a:rPr lang="es-ES" sz="3200" b="1" dirty="0" smtClean="0"/>
              <a:t>3 </a:t>
            </a:r>
            <a:r>
              <a:rPr lang="es-ES" sz="3200" b="1" dirty="0" err="1"/>
              <a:t>years</a:t>
            </a:r>
            <a:r>
              <a:rPr lang="es-ES" sz="3200" b="1" dirty="0"/>
              <a:t> FT instructor of </a:t>
            </a:r>
            <a:r>
              <a:rPr lang="es-ES" sz="3200" b="1" dirty="0" err="1"/>
              <a:t>mathematics</a:t>
            </a:r>
            <a:endParaRPr lang="es-ES" sz="3200" b="1" dirty="0"/>
          </a:p>
          <a:p>
            <a:pPr lvl="1">
              <a:buFont typeface="Wingdings" panose="05000000000000000000" pitchFamily="2" charset="2"/>
              <a:buChar char="§"/>
            </a:pPr>
            <a:r>
              <a:rPr lang="es-ES" sz="3200" b="1" dirty="0" smtClean="0"/>
              <a:t>32 </a:t>
            </a:r>
            <a:r>
              <a:rPr lang="es-ES" sz="3200" b="1" dirty="0" err="1"/>
              <a:t>years</a:t>
            </a:r>
            <a:r>
              <a:rPr lang="es-ES" sz="3200" b="1" dirty="0"/>
              <a:t> in </a:t>
            </a:r>
            <a:r>
              <a:rPr lang="es-ES" sz="3200" b="1" dirty="0" err="1"/>
              <a:t>computer</a:t>
            </a:r>
            <a:r>
              <a:rPr lang="es-ES" sz="3200" b="1" dirty="0"/>
              <a:t> </a:t>
            </a:r>
            <a:r>
              <a:rPr lang="es-ES" sz="3200" b="1" dirty="0" err="1"/>
              <a:t>science</a:t>
            </a:r>
            <a:r>
              <a:rPr lang="es-ES" sz="3200" b="1" dirty="0"/>
              <a:t> </a:t>
            </a:r>
            <a:r>
              <a:rPr lang="es-ES" sz="3200" b="1" dirty="0" err="1"/>
              <a:t>dept</a:t>
            </a:r>
            <a:endParaRPr lang="es-ES" sz="3200" b="1" dirty="0"/>
          </a:p>
          <a:p>
            <a:pPr lvl="1">
              <a:buFont typeface="Wingdings" panose="05000000000000000000" pitchFamily="2" charset="2"/>
              <a:buChar char="§"/>
            </a:pPr>
            <a:r>
              <a:rPr lang="es-ES" sz="3200" b="1" dirty="0" err="1" smtClean="0"/>
              <a:t>Chairperson</a:t>
            </a:r>
            <a:r>
              <a:rPr lang="es-ES" sz="3200" b="1" dirty="0" smtClean="0"/>
              <a:t> </a:t>
            </a:r>
            <a:r>
              <a:rPr lang="es-ES" sz="3200" b="1" dirty="0"/>
              <a:t>of </a:t>
            </a:r>
            <a:r>
              <a:rPr lang="es-ES" sz="3200" b="1" dirty="0" err="1"/>
              <a:t>Computer</a:t>
            </a:r>
            <a:r>
              <a:rPr lang="es-ES" sz="3200" b="1" dirty="0"/>
              <a:t> </a:t>
            </a:r>
            <a:r>
              <a:rPr lang="es-ES" sz="3200" b="1" dirty="0" err="1"/>
              <a:t>Science</a:t>
            </a:r>
            <a:r>
              <a:rPr lang="es-ES" sz="3200" b="1" dirty="0"/>
              <a:t> </a:t>
            </a:r>
            <a:r>
              <a:rPr lang="es-ES" sz="3200" b="1" dirty="0" err="1"/>
              <a:t>for</a:t>
            </a:r>
            <a:r>
              <a:rPr lang="es-ES" sz="3200" b="1" dirty="0"/>
              <a:t> 29 </a:t>
            </a:r>
            <a:r>
              <a:rPr lang="es-ES" sz="3200" b="1" dirty="0" err="1" smtClean="0"/>
              <a:t>years</a:t>
            </a:r>
            <a:endParaRPr lang="es-ES" sz="3200" b="1" dirty="0" smtClean="0"/>
          </a:p>
          <a:p>
            <a:pPr lvl="1">
              <a:buFont typeface="Wingdings" panose="05000000000000000000" pitchFamily="2" charset="2"/>
              <a:buChar char="§"/>
            </a:pPr>
            <a:r>
              <a:rPr lang="es-ES" sz="3200" b="1" dirty="0" smtClean="0"/>
              <a:t>Director of new </a:t>
            </a:r>
            <a:r>
              <a:rPr lang="es-ES" sz="3200" b="1" dirty="0" err="1" smtClean="0"/>
              <a:t>School</a:t>
            </a:r>
            <a:r>
              <a:rPr lang="es-ES" sz="3200" b="1" dirty="0" smtClean="0"/>
              <a:t> of Computing in Oct 2016 (</a:t>
            </a:r>
            <a:r>
              <a:rPr lang="es-ES" sz="3200" b="1" dirty="0" err="1" smtClean="0"/>
              <a:t>tentative</a:t>
            </a:r>
            <a:r>
              <a:rPr lang="es-ES" sz="3200" b="1" dirty="0" smtClean="0"/>
              <a:t>)</a:t>
            </a:r>
            <a:endParaRPr lang="es-ES" sz="3200" b="1" dirty="0"/>
          </a:p>
          <a:p>
            <a:pPr lvl="1"/>
            <a:endParaRPr lang="es-ES" sz="4000" b="1" dirty="0"/>
          </a:p>
          <a:p>
            <a:pPr lvl="1"/>
            <a:endParaRPr lang="es-ES" sz="4000" dirty="0"/>
          </a:p>
          <a:p>
            <a:endParaRPr lang="en-US" sz="4400" dirty="0"/>
          </a:p>
        </p:txBody>
      </p:sp>
    </p:spTree>
    <p:extLst>
      <p:ext uri="{BB962C8B-B14F-4D97-AF65-F5344CB8AC3E}">
        <p14:creationId xmlns:p14="http://schemas.microsoft.com/office/powerpoint/2010/main" val="1870737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4373"/>
            <a:ext cx="8915400" cy="1293028"/>
          </a:xfrm>
        </p:spPr>
        <p:txBody>
          <a:bodyPr>
            <a:noAutofit/>
          </a:bodyPr>
          <a:lstStyle/>
          <a:p>
            <a:pPr algn="ctr"/>
            <a:r>
              <a:rPr lang="en-US" sz="3200" b="1" dirty="0" err="1" smtClean="0"/>
              <a:t>Domenick’s</a:t>
            </a:r>
            <a:r>
              <a:rPr lang="en-US" sz="3200" b="1" dirty="0" smtClean="0"/>
              <a:t> </a:t>
            </a:r>
            <a:r>
              <a:rPr lang="en-US" sz="3200" b="1" strike="sngStrike" dirty="0" smtClean="0"/>
              <a:t>Ten</a:t>
            </a:r>
            <a:r>
              <a:rPr lang="en-US" sz="3200" b="1" dirty="0" smtClean="0"/>
              <a:t> (14) Rules to Navigating Academia Politically …SUPPLEMENT to Communication                                                                                 </a:t>
            </a:r>
            <a:endParaRPr lang="en-US" sz="3200" b="1" dirty="0"/>
          </a:p>
        </p:txBody>
      </p:sp>
      <p:sp>
        <p:nvSpPr>
          <p:cNvPr id="3" name="Content Placeholder 2"/>
          <p:cNvSpPr>
            <a:spLocks noGrp="1"/>
          </p:cNvSpPr>
          <p:nvPr>
            <p:ph idx="1"/>
          </p:nvPr>
        </p:nvSpPr>
        <p:spPr>
          <a:xfrm>
            <a:off x="594360" y="2057401"/>
            <a:ext cx="7955280" cy="4571999"/>
          </a:xfrm>
        </p:spPr>
        <p:txBody>
          <a:bodyPr>
            <a:normAutofit fontScale="92500" lnSpcReduction="20000"/>
          </a:bodyPr>
          <a:lstStyle/>
          <a:p>
            <a:r>
              <a:rPr lang="en-US" sz="2000" dirty="0" smtClean="0"/>
              <a:t>Know YOUR PERSONAL and departmental goals and be honest about them</a:t>
            </a:r>
          </a:p>
          <a:p>
            <a:r>
              <a:rPr lang="en-US" sz="2000" dirty="0" smtClean="0"/>
              <a:t>Find your allies and your “count on people” within your department</a:t>
            </a:r>
          </a:p>
          <a:p>
            <a:r>
              <a:rPr lang="en-US" sz="2000" dirty="0" smtClean="0"/>
              <a:t>Be sure your support staff is loyal to you</a:t>
            </a:r>
          </a:p>
          <a:p>
            <a:r>
              <a:rPr lang="en-US" sz="2000" dirty="0" smtClean="0"/>
              <a:t>Work with your dean(s), provost, other senior administrators and even the president when possible</a:t>
            </a:r>
          </a:p>
          <a:p>
            <a:r>
              <a:rPr lang="en-US" sz="2000" dirty="0" smtClean="0"/>
              <a:t>Know when to give up on an idea</a:t>
            </a:r>
          </a:p>
          <a:p>
            <a:r>
              <a:rPr lang="en-US" sz="2000" dirty="0" smtClean="0"/>
              <a:t>Think POSITIVE</a:t>
            </a:r>
          </a:p>
          <a:p>
            <a:r>
              <a:rPr lang="en-US" sz="2000" dirty="0" smtClean="0"/>
              <a:t>Don’t be afraid to get angry once in a </a:t>
            </a:r>
            <a:r>
              <a:rPr lang="en-US" sz="2000" dirty="0" err="1" smtClean="0"/>
              <a:t>while,,it’s</a:t>
            </a:r>
            <a:r>
              <a:rPr lang="en-US" sz="2000" dirty="0" smtClean="0"/>
              <a:t> OK!!!!</a:t>
            </a:r>
          </a:p>
          <a:p>
            <a:r>
              <a:rPr lang="en-US" sz="2000" dirty="0" smtClean="0"/>
              <a:t>Try NOT to get personal</a:t>
            </a:r>
          </a:p>
          <a:p>
            <a:r>
              <a:rPr lang="en-US" sz="2000" dirty="0" smtClean="0"/>
              <a:t>Always look ahead</a:t>
            </a:r>
          </a:p>
          <a:p>
            <a:r>
              <a:rPr lang="en-US" sz="2000" dirty="0" smtClean="0"/>
              <a:t>Do what you can to increase enrollment and revenue in your area</a:t>
            </a:r>
          </a:p>
          <a:p>
            <a:r>
              <a:rPr lang="en-US" sz="2000" dirty="0" smtClean="0"/>
              <a:t>Have friends in all colleges and departments</a:t>
            </a:r>
          </a:p>
          <a:p>
            <a:r>
              <a:rPr lang="en-US" sz="2000" dirty="0" smtClean="0"/>
              <a:t>DON’T be AFRAID to ask for something!!! Ask for MORE than you expect!</a:t>
            </a:r>
          </a:p>
          <a:p>
            <a:r>
              <a:rPr lang="en-US" sz="2000" dirty="0" err="1" smtClean="0"/>
              <a:t>REMEMBER..no</a:t>
            </a:r>
            <a:r>
              <a:rPr lang="en-US" sz="2000" dirty="0" smtClean="0"/>
              <a:t> one is going to hand you something on a silver platter</a:t>
            </a:r>
          </a:p>
          <a:p>
            <a:r>
              <a:rPr lang="en-US" sz="2000" dirty="0" smtClean="0"/>
              <a:t>Be PLEASANT…most of the time!</a:t>
            </a:r>
            <a:endParaRPr lang="en-US" sz="2000" dirty="0"/>
          </a:p>
        </p:txBody>
      </p:sp>
    </p:spTree>
    <p:extLst>
      <p:ext uri="{BB962C8B-B14F-4D97-AF65-F5344CB8AC3E}">
        <p14:creationId xmlns:p14="http://schemas.microsoft.com/office/powerpoint/2010/main" val="190639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Closing words</a:t>
            </a:r>
            <a:endParaRPr lang="en-US" dirty="0"/>
          </a:p>
        </p:txBody>
      </p:sp>
      <p:sp>
        <p:nvSpPr>
          <p:cNvPr id="3" name="TextBox 2"/>
          <p:cNvSpPr txBox="1"/>
          <p:nvPr/>
        </p:nvSpPr>
        <p:spPr>
          <a:xfrm>
            <a:off x="685800" y="1447800"/>
            <a:ext cx="8229600" cy="2308324"/>
          </a:xfrm>
          <a:prstGeom prst="rect">
            <a:avLst/>
          </a:prstGeom>
          <a:noFill/>
        </p:spPr>
        <p:txBody>
          <a:bodyPr wrap="square" rtlCol="0">
            <a:spAutoFit/>
          </a:bodyPr>
          <a:lstStyle/>
          <a:p>
            <a:r>
              <a:rPr lang="en-US" sz="3600" dirty="0" smtClean="0"/>
              <a:t>“Be true to your self, enjoy the ride and never lose sight of the ultimate goal in higher education: making a difference in people’s lives”</a:t>
            </a:r>
            <a:endParaRPr lang="en-US" sz="3600" dirty="0"/>
          </a:p>
        </p:txBody>
      </p:sp>
      <p:sp>
        <p:nvSpPr>
          <p:cNvPr id="4" name="TextBox 3"/>
          <p:cNvSpPr txBox="1"/>
          <p:nvPr/>
        </p:nvSpPr>
        <p:spPr>
          <a:xfrm>
            <a:off x="4648200" y="4419601"/>
            <a:ext cx="4114800" cy="369332"/>
          </a:xfrm>
          <a:prstGeom prst="rect">
            <a:avLst/>
          </a:prstGeom>
          <a:noFill/>
        </p:spPr>
        <p:txBody>
          <a:bodyPr wrap="square" rtlCol="0">
            <a:spAutoFit/>
          </a:bodyPr>
          <a:lstStyle/>
          <a:p>
            <a:r>
              <a:rPr lang="en-US" dirty="0" smtClean="0"/>
              <a:t>Domenick Pinto</a:t>
            </a:r>
            <a:r>
              <a:rPr lang="en-US" smtClean="0"/>
              <a:t>, October 21 2016</a:t>
            </a:r>
            <a:endParaRPr lang="en-US" dirty="0"/>
          </a:p>
        </p:txBody>
      </p:sp>
    </p:spTree>
    <p:extLst>
      <p:ext uri="{BB962C8B-B14F-4D97-AF65-F5344CB8AC3E}">
        <p14:creationId xmlns:p14="http://schemas.microsoft.com/office/powerpoint/2010/main" val="1961867257"/>
      </p:ext>
    </p:extLst>
  </p:cSld>
  <p:clrMapOvr>
    <a:masterClrMapping/>
  </p:clrMapOvr>
  <p:transition>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12981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570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49" y="228601"/>
            <a:ext cx="8115300" cy="4368202"/>
          </a:xfrm>
        </p:spPr>
        <p:txBody>
          <a:bodyPr/>
          <a:lstStyle/>
          <a:p>
            <a:pPr marL="0" indent="0">
              <a:buNone/>
            </a:pPr>
            <a:r>
              <a:rPr lang="en-US" b="1" dirty="0" smtClean="0"/>
              <a:t>“You </a:t>
            </a:r>
            <a:r>
              <a:rPr lang="en-US" b="1" dirty="0"/>
              <a:t>are being extremely generous in offering me an orchard full of apple trees</a:t>
            </a:r>
            <a:r>
              <a:rPr lang="en-US" b="1" dirty="0" smtClean="0"/>
              <a:t>. </a:t>
            </a:r>
            <a:r>
              <a:rPr lang="en-US" b="1" dirty="0"/>
              <a:t>There are a lot of advantages to apple orchards…..think of all the pies and applesauce and baked apples you can </a:t>
            </a:r>
            <a:r>
              <a:rPr lang="en-US" b="1" dirty="0" smtClean="0"/>
              <a:t>have!</a:t>
            </a:r>
            <a:endParaRPr lang="en-US" dirty="0"/>
          </a:p>
          <a:p>
            <a:pPr marL="0" indent="0">
              <a:buNone/>
            </a:pPr>
            <a:r>
              <a:rPr lang="en-US" b="1" dirty="0" smtClean="0"/>
              <a:t>But </a:t>
            </a:r>
            <a:r>
              <a:rPr lang="en-US" b="1" dirty="0"/>
              <a:t>I really want ONE ORANGE TREE because I need  to have orange juice…I need that </a:t>
            </a:r>
            <a:r>
              <a:rPr lang="en-US" b="1" dirty="0" smtClean="0"/>
              <a:t>tree. </a:t>
            </a:r>
            <a:r>
              <a:rPr lang="en-US" b="1" dirty="0"/>
              <a:t>I would </a:t>
            </a:r>
            <a:r>
              <a:rPr lang="en-US" b="1" dirty="0" smtClean="0"/>
              <a:t>happily agree that  </a:t>
            </a:r>
            <a:r>
              <a:rPr lang="en-US" b="1" dirty="0"/>
              <a:t>you can give me fewer apple trees in exchange </a:t>
            </a:r>
            <a:r>
              <a:rPr lang="en-US" b="1" dirty="0" smtClean="0"/>
              <a:t>for that </a:t>
            </a:r>
            <a:r>
              <a:rPr lang="en-US" b="1" dirty="0"/>
              <a:t>one orange </a:t>
            </a:r>
            <a:r>
              <a:rPr lang="en-US" b="1" dirty="0" smtClean="0"/>
              <a:t>tree..</a:t>
            </a:r>
          </a:p>
          <a:p>
            <a:pPr marL="0" indent="0">
              <a:buNone/>
            </a:pPr>
            <a:r>
              <a:rPr lang="en-US" b="1" dirty="0" smtClean="0"/>
              <a:t>You see…you cannot get orange juice from an apple tree!”</a:t>
            </a:r>
            <a:endParaRPr lang="en-US" dirty="0"/>
          </a:p>
          <a:p>
            <a:endParaRPr lang="en-US" dirty="0"/>
          </a:p>
        </p:txBody>
      </p:sp>
    </p:spTree>
    <p:extLst>
      <p:ext uri="{BB962C8B-B14F-4D97-AF65-F5344CB8AC3E}">
        <p14:creationId xmlns:p14="http://schemas.microsoft.com/office/powerpoint/2010/main" val="2525639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67" y="533400"/>
            <a:ext cx="8493784" cy="2542995"/>
          </a:xfrm>
        </p:spPr>
        <p:txBody>
          <a:bodyPr>
            <a:normAutofit/>
          </a:bodyPr>
          <a:lstStyle/>
          <a:p>
            <a:pPr algn="ctr"/>
            <a:r>
              <a:rPr lang="en-US" dirty="0" smtClean="0"/>
              <a:t>Self Evaluation : How well do I communicate</a:t>
            </a:r>
            <a:endParaRPr lang="en-US" dirty="0"/>
          </a:p>
        </p:txBody>
      </p:sp>
      <p:sp>
        <p:nvSpPr>
          <p:cNvPr id="3" name="Content Placeholder 2"/>
          <p:cNvSpPr>
            <a:spLocks noGrp="1"/>
          </p:cNvSpPr>
          <p:nvPr>
            <p:ph idx="1"/>
          </p:nvPr>
        </p:nvSpPr>
        <p:spPr>
          <a:xfrm>
            <a:off x="514350" y="2133600"/>
            <a:ext cx="8115300" cy="2482611"/>
          </a:xfrm>
        </p:spPr>
        <p:txBody>
          <a:bodyPr>
            <a:noAutofit/>
          </a:bodyPr>
          <a:lstStyle/>
          <a:p>
            <a:r>
              <a:rPr lang="en-US" sz="2800" b="1" dirty="0" smtClean="0"/>
              <a:t>The previous slide is a powerful analogy that I used to try obtain a certain type of position for my department. Although the request was denied a second time (I used this analogy to ask that my request be reconsidered ..and it was)  I feel it was one of my BEST communication attempts. The request went to the dean and provost. I did not get the position requested but felt as though I was HEARD</a:t>
            </a:r>
            <a:endParaRPr lang="en-US" sz="2800" b="1" dirty="0"/>
          </a:p>
        </p:txBody>
      </p:sp>
    </p:spTree>
    <p:extLst>
      <p:ext uri="{BB962C8B-B14F-4D97-AF65-F5344CB8AC3E}">
        <p14:creationId xmlns:p14="http://schemas.microsoft.com/office/powerpoint/2010/main" val="4246569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533400"/>
            <a:ext cx="8115300" cy="4987865"/>
          </a:xfrm>
        </p:spPr>
        <p:txBody>
          <a:bodyPr/>
          <a:lstStyle/>
          <a:p>
            <a:pPr marL="0" indent="0">
              <a:buNone/>
            </a:pPr>
            <a:r>
              <a:rPr lang="en-US" dirty="0" smtClean="0"/>
              <a:t>“You have alienated the rest of the department with your meddling and destructive behaviors. </a:t>
            </a:r>
          </a:p>
          <a:p>
            <a:pPr marL="0" indent="0">
              <a:buNone/>
            </a:pPr>
            <a:r>
              <a:rPr lang="en-US" dirty="0" smtClean="0"/>
              <a:t>I have had it with you. You have now lost my support and personally I want nothing to do with you anymore…..</a:t>
            </a:r>
          </a:p>
          <a:p>
            <a:pPr marL="0" indent="0">
              <a:buNone/>
            </a:pPr>
            <a:r>
              <a:rPr lang="en-US" dirty="0" smtClean="0"/>
              <a:t>I will continue to work with you when needed but want no further contact with you unless absolutely necessary”</a:t>
            </a:r>
          </a:p>
          <a:p>
            <a:pPr marL="0" indent="0">
              <a:buNone/>
            </a:pPr>
            <a:endParaRPr lang="en-US" dirty="0"/>
          </a:p>
        </p:txBody>
      </p:sp>
    </p:spTree>
    <p:extLst>
      <p:ext uri="{BB962C8B-B14F-4D97-AF65-F5344CB8AC3E}">
        <p14:creationId xmlns:p14="http://schemas.microsoft.com/office/powerpoint/2010/main" val="2499716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533401"/>
            <a:ext cx="8115300" cy="1371600"/>
          </a:xfrm>
        </p:spPr>
        <p:txBody>
          <a:bodyPr/>
          <a:lstStyle/>
          <a:p>
            <a:pPr algn="ctr"/>
            <a:r>
              <a:rPr lang="en-US" dirty="0"/>
              <a:t>Self Evaluation : How well do I </a:t>
            </a:r>
            <a:r>
              <a:rPr lang="en-US" dirty="0" err="1" smtClean="0"/>
              <a:t>MIScommunicate</a:t>
            </a:r>
            <a:endParaRPr lang="en-US" dirty="0"/>
          </a:p>
        </p:txBody>
      </p:sp>
      <p:sp>
        <p:nvSpPr>
          <p:cNvPr id="3" name="Content Placeholder 2"/>
          <p:cNvSpPr>
            <a:spLocks noGrp="1"/>
          </p:cNvSpPr>
          <p:nvPr>
            <p:ph idx="1"/>
          </p:nvPr>
        </p:nvSpPr>
        <p:spPr>
          <a:xfrm>
            <a:off x="514350" y="1905001"/>
            <a:ext cx="8115300" cy="4313685"/>
          </a:xfrm>
        </p:spPr>
        <p:txBody>
          <a:bodyPr/>
          <a:lstStyle/>
          <a:p>
            <a:r>
              <a:rPr lang="en-US" sz="2800" dirty="0"/>
              <a:t>The previous slide is </a:t>
            </a:r>
            <a:r>
              <a:rPr lang="en-US" sz="2800" dirty="0" smtClean="0"/>
              <a:t>an example of POOR communication skills on my part. I addressed this to a faculty member with a laundry list of transgressions and sent this by EMAIL!</a:t>
            </a:r>
          </a:p>
          <a:p>
            <a:r>
              <a:rPr lang="en-US" sz="2800" dirty="0" smtClean="0"/>
              <a:t>I was angry, frustrated and tired of dealing with this individual who the rest of the department was constantly complaining about. It resulted in getting me called to the dean because the individual felt “harassed” by the email.</a:t>
            </a:r>
            <a:r>
              <a:rPr lang="en-US" dirty="0" smtClean="0"/>
              <a:t> </a:t>
            </a:r>
            <a:endParaRPr lang="en-US" dirty="0"/>
          </a:p>
        </p:txBody>
      </p:sp>
    </p:spTree>
    <p:extLst>
      <p:ext uri="{BB962C8B-B14F-4D97-AF65-F5344CB8AC3E}">
        <p14:creationId xmlns:p14="http://schemas.microsoft.com/office/powerpoint/2010/main" val="2782259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
            <a:ext cx="7848600" cy="5324535"/>
          </a:xfrm>
          <a:prstGeom prst="rect">
            <a:avLst/>
          </a:prstGeom>
        </p:spPr>
        <p:txBody>
          <a:bodyPr wrap="square">
            <a:spAutoFit/>
          </a:bodyPr>
          <a:lstStyle/>
          <a:p>
            <a:endParaRPr lang="en-US" sz="2800" b="1" dirty="0" smtClean="0"/>
          </a:p>
          <a:p>
            <a:pPr algn="ctr"/>
            <a:r>
              <a:rPr lang="en-US" sz="4400" dirty="0"/>
              <a:t>Self Evaluation : How well do I </a:t>
            </a:r>
            <a:r>
              <a:rPr lang="en-US" sz="4400" dirty="0" err="1" smtClean="0"/>
              <a:t>MIScommunicate</a:t>
            </a:r>
            <a:endParaRPr lang="en-US" sz="4400" b="1" dirty="0"/>
          </a:p>
          <a:p>
            <a:endParaRPr lang="en-US" sz="2800" b="1" dirty="0" smtClean="0"/>
          </a:p>
          <a:p>
            <a:r>
              <a:rPr lang="en-US" sz="2800" dirty="0" smtClean="0"/>
              <a:t>Although </a:t>
            </a:r>
            <a:r>
              <a:rPr lang="en-US" sz="2800" dirty="0"/>
              <a:t>the dean understood WHY I sent the email, it was pointed out that I needed to stick with facts and not editorialize….</a:t>
            </a:r>
            <a:r>
              <a:rPr lang="en-US" sz="2800" dirty="0" smtClean="0"/>
              <a:t>to </a:t>
            </a:r>
            <a:r>
              <a:rPr lang="en-US" sz="2800" dirty="0"/>
              <a:t>say the least I was embarrassed at my behavior</a:t>
            </a:r>
            <a:r>
              <a:rPr lang="en-US" sz="2800" dirty="0" smtClean="0"/>
              <a:t>..</a:t>
            </a:r>
          </a:p>
          <a:p>
            <a:r>
              <a:rPr lang="en-US" sz="2800" dirty="0" smtClean="0"/>
              <a:t>Oddly enough even though this was a very poor way of expressing myself…the situation did eventually improve considerably…</a:t>
            </a:r>
            <a:endParaRPr lang="en-US" sz="2800" dirty="0"/>
          </a:p>
        </p:txBody>
      </p:sp>
    </p:spTree>
    <p:extLst>
      <p:ext uri="{BB962C8B-B14F-4D97-AF65-F5344CB8AC3E}">
        <p14:creationId xmlns:p14="http://schemas.microsoft.com/office/powerpoint/2010/main" val="1932337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381001"/>
            <a:ext cx="8163824" cy="1219200"/>
          </a:xfrm>
        </p:spPr>
        <p:txBody>
          <a:bodyPr/>
          <a:lstStyle/>
          <a:p>
            <a:pPr algn="ctr"/>
            <a:r>
              <a:rPr lang="en-US" dirty="0" smtClean="0"/>
              <a:t>At your tables……..</a:t>
            </a:r>
            <a:endParaRPr lang="en-US" dirty="0"/>
          </a:p>
        </p:txBody>
      </p:sp>
      <p:sp>
        <p:nvSpPr>
          <p:cNvPr id="3" name="Content Placeholder 2"/>
          <p:cNvSpPr>
            <a:spLocks noGrp="1"/>
          </p:cNvSpPr>
          <p:nvPr>
            <p:ph idx="1"/>
          </p:nvPr>
        </p:nvSpPr>
        <p:spPr>
          <a:xfrm>
            <a:off x="572579" y="1600201"/>
            <a:ext cx="8115300" cy="3934002"/>
          </a:xfrm>
        </p:spPr>
        <p:txBody>
          <a:bodyPr/>
          <a:lstStyle/>
          <a:p>
            <a:r>
              <a:rPr lang="en-US" dirty="0" smtClean="0"/>
              <a:t>I have given you a copy of this scenario….</a:t>
            </a:r>
          </a:p>
          <a:p>
            <a:r>
              <a:rPr lang="en-US" dirty="0" smtClean="0"/>
              <a:t>Take 10 minutes as a group and construct an email or other means of communicating that would have been more appropriate and less threatening…. </a:t>
            </a:r>
          </a:p>
          <a:p>
            <a:r>
              <a:rPr lang="en-US" dirty="0" smtClean="0"/>
              <a:t>We will share your approaches after 10 minutes….</a:t>
            </a:r>
            <a:endParaRPr lang="en-US" dirty="0"/>
          </a:p>
        </p:txBody>
      </p:sp>
    </p:spTree>
    <p:extLst>
      <p:ext uri="{BB962C8B-B14F-4D97-AF65-F5344CB8AC3E}">
        <p14:creationId xmlns:p14="http://schemas.microsoft.com/office/powerpoint/2010/main" val="2459737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7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3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Session Description">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Cover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2035</Words>
  <Application>Microsoft Office PowerPoint</Application>
  <PresentationFormat>On-screen Show (4:3)</PresentationFormat>
  <Paragraphs>175</Paragraphs>
  <Slides>33</Slides>
  <Notes>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33</vt:i4>
      </vt:variant>
    </vt:vector>
  </HeadingPairs>
  <TitlesOfParts>
    <vt:vector size="46" baseType="lpstr">
      <vt:lpstr>ＭＳ Ｐゴシック</vt:lpstr>
      <vt:lpstr>Arial</vt:lpstr>
      <vt:lpstr>Calibri</vt:lpstr>
      <vt:lpstr>Trebuchet MS</vt:lpstr>
      <vt:lpstr>Wingdings</vt:lpstr>
      <vt:lpstr>Content</vt:lpstr>
      <vt:lpstr>14_Cues</vt:lpstr>
      <vt:lpstr>17_Cues</vt:lpstr>
      <vt:lpstr>Covers</vt:lpstr>
      <vt:lpstr>1_Cues</vt:lpstr>
      <vt:lpstr>13_Cues</vt:lpstr>
      <vt:lpstr>2_Session Description</vt:lpstr>
      <vt:lpstr>1_Covers</vt:lpstr>
      <vt:lpstr>PowerPoint Presentation</vt:lpstr>
      <vt:lpstr>PowerPoint Presentation</vt:lpstr>
      <vt:lpstr>My History</vt:lpstr>
      <vt:lpstr>PowerPoint Presentation</vt:lpstr>
      <vt:lpstr>Self Evaluation : How well do I communicate</vt:lpstr>
      <vt:lpstr>PowerPoint Presentation</vt:lpstr>
      <vt:lpstr>Self Evaluation : How well do I MIScommunicate</vt:lpstr>
      <vt:lpstr>PowerPoint Presentation</vt:lpstr>
      <vt:lpstr>At your tables……..</vt:lpstr>
      <vt:lpstr>My Communication Strengths</vt:lpstr>
      <vt:lpstr>Active listening</vt:lpstr>
      <vt:lpstr>Communication: LISTENING  Essential Skills for Chairs </vt:lpstr>
      <vt:lpstr>Receiving , Evaluating and Acting on complaints</vt:lpstr>
      <vt:lpstr>Complaints from dept members including staff</vt:lpstr>
      <vt:lpstr>Complaints from dept members including staff..cont.</vt:lpstr>
      <vt:lpstr>SCENARIO….HANDLING COMPLAINTS FROM STUDENTS</vt:lpstr>
      <vt:lpstr>Creative Thinking exercises as a way to stimulate thinking</vt:lpstr>
      <vt:lpstr>Essentials of Effective Communication</vt:lpstr>
      <vt:lpstr>PowerPoint Presentation</vt:lpstr>
      <vt:lpstr>Solving Problems …sooner rather than later</vt:lpstr>
      <vt:lpstr>Solving Problems…sooner rather  than later…cont.</vt:lpstr>
      <vt:lpstr>Setting Boundaries</vt:lpstr>
      <vt:lpstr>PowerPoint Presentation</vt:lpstr>
      <vt:lpstr>Setting Boundaries</vt:lpstr>
      <vt:lpstr>BRAINSTORMING</vt:lpstr>
      <vt:lpstr>SCENARIO FOR GROUP</vt:lpstr>
      <vt:lpstr>A look at the candidates</vt:lpstr>
      <vt:lpstr>A look at the candidates</vt:lpstr>
      <vt:lpstr>At Your Tables</vt:lpstr>
      <vt:lpstr>Domenick’s Ten (14) Rules to Navigating Academia Politically …SUPPLEMENT to Communication                                                                                 </vt:lpstr>
      <vt:lpstr>Closing words</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Tunde Brimah</dc:creator>
  <cp:lastModifiedBy>Pinto, Prof. Domenick J.</cp:lastModifiedBy>
  <cp:revision>55</cp:revision>
  <dcterms:created xsi:type="dcterms:W3CDTF">2014-10-22T18:03:26Z</dcterms:created>
  <dcterms:modified xsi:type="dcterms:W3CDTF">2016-09-18T17:17:42Z</dcterms:modified>
</cp:coreProperties>
</file>