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1" r:id="rId2"/>
    <p:sldId id="312" r:id="rId3"/>
    <p:sldId id="267" r:id="rId4"/>
    <p:sldId id="358" r:id="rId5"/>
    <p:sldId id="359" r:id="rId6"/>
    <p:sldId id="360" r:id="rId7"/>
    <p:sldId id="323" r:id="rId8"/>
    <p:sldId id="402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404" r:id="rId17"/>
    <p:sldId id="371" r:id="rId18"/>
    <p:sldId id="375" r:id="rId19"/>
    <p:sldId id="372" r:id="rId20"/>
    <p:sldId id="384" r:id="rId21"/>
    <p:sldId id="408" r:id="rId22"/>
    <p:sldId id="385" r:id="rId23"/>
    <p:sldId id="386" r:id="rId24"/>
    <p:sldId id="410" r:id="rId25"/>
    <p:sldId id="377" r:id="rId26"/>
    <p:sldId id="378" r:id="rId27"/>
    <p:sldId id="388" r:id="rId28"/>
    <p:sldId id="379" r:id="rId29"/>
    <p:sldId id="387" r:id="rId30"/>
    <p:sldId id="413" r:id="rId31"/>
    <p:sldId id="414" r:id="rId32"/>
    <p:sldId id="411" r:id="rId33"/>
    <p:sldId id="390" r:id="rId34"/>
    <p:sldId id="391" r:id="rId35"/>
    <p:sldId id="392" r:id="rId36"/>
    <p:sldId id="393" r:id="rId37"/>
    <p:sldId id="412" r:id="rId38"/>
    <p:sldId id="396" r:id="rId39"/>
    <p:sldId id="397" r:id="rId40"/>
    <p:sldId id="398" r:id="rId41"/>
    <p:sldId id="400" r:id="rId42"/>
    <p:sldId id="399" r:id="rId43"/>
    <p:sldId id="415" r:id="rId44"/>
    <p:sldId id="331" r:id="rId45"/>
    <p:sldId id="401" r:id="rId46"/>
    <p:sldId id="409" r:id="rId47"/>
    <p:sldId id="33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Pyle" initials="SP" lastIdx="5" clrIdx="0">
    <p:extLst>
      <p:ext uri="{19B8F6BF-5375-455C-9EA6-DF929625EA0E}">
        <p15:presenceInfo xmlns:p15="http://schemas.microsoft.com/office/powerpoint/2012/main" userId="S-1-5-21-1309094220-353439761-196506527-324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8287" autoAdjust="0"/>
  </p:normalViewPr>
  <p:slideViewPr>
    <p:cSldViewPr>
      <p:cViewPr varScale="1">
        <p:scale>
          <a:sx n="91" d="100"/>
          <a:sy n="91" d="100"/>
        </p:scale>
        <p:origin x="14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DF7EB-F911-4628-BFE4-08300304C330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C881051-61D2-476D-8966-284F124FAEC8}">
      <dgm:prSet phldrT="[Text]"/>
      <dgm:spPr/>
      <dgm:t>
        <a:bodyPr/>
        <a:lstStyle/>
        <a:p>
          <a:r>
            <a:rPr lang="en-US">
              <a:solidFill>
                <a:schemeClr val="bg2"/>
              </a:solidFill>
            </a:rPr>
            <a:t>Your:</a:t>
          </a:r>
          <a:endParaRPr lang="en-US" dirty="0">
            <a:solidFill>
              <a:schemeClr val="bg2"/>
            </a:solidFill>
          </a:endParaRPr>
        </a:p>
      </dgm:t>
    </dgm:pt>
    <dgm:pt modelId="{ADF96486-B25A-4B93-8277-11563425468C}" type="parTrans" cxnId="{EE9FF4D4-4410-4845-BDF7-C1A63E823A66}">
      <dgm:prSet/>
      <dgm:spPr/>
      <dgm:t>
        <a:bodyPr/>
        <a:lstStyle/>
        <a:p>
          <a:endParaRPr lang="en-US"/>
        </a:p>
      </dgm:t>
    </dgm:pt>
    <dgm:pt modelId="{02FFC730-DAE8-4E33-8316-659E91C58C11}" type="sibTrans" cxnId="{EE9FF4D4-4410-4845-BDF7-C1A63E823A66}">
      <dgm:prSet/>
      <dgm:spPr/>
      <dgm:t>
        <a:bodyPr/>
        <a:lstStyle/>
        <a:p>
          <a:endParaRPr lang="en-US"/>
        </a:p>
      </dgm:t>
    </dgm:pt>
    <dgm:pt modelId="{A3E73194-3DB5-4CF4-9C4E-179671041C8B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Name</a:t>
          </a:r>
          <a:endParaRPr lang="en-US" dirty="0">
            <a:solidFill>
              <a:schemeClr val="bg2"/>
            </a:solidFill>
          </a:endParaRPr>
        </a:p>
      </dgm:t>
    </dgm:pt>
    <dgm:pt modelId="{697CFE73-3F5F-4623-87D8-0B43B8D92B29}" type="parTrans" cxnId="{B3AFE4E4-904C-43CE-952E-0D7ABC909C70}">
      <dgm:prSet/>
      <dgm:spPr/>
      <dgm:t>
        <a:bodyPr/>
        <a:lstStyle/>
        <a:p>
          <a:endParaRPr lang="en-US"/>
        </a:p>
      </dgm:t>
    </dgm:pt>
    <dgm:pt modelId="{2086788E-9A4E-47F3-B9E9-0753990406FA}" type="sibTrans" cxnId="{B3AFE4E4-904C-43CE-952E-0D7ABC909C70}">
      <dgm:prSet/>
      <dgm:spPr/>
      <dgm:t>
        <a:bodyPr/>
        <a:lstStyle/>
        <a:p>
          <a:endParaRPr lang="en-US"/>
        </a:p>
      </dgm:t>
    </dgm:pt>
    <dgm:pt modelId="{A16AA5E2-740A-4DC8-88A5-193BFB76A2BB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Institution</a:t>
          </a:r>
          <a:endParaRPr lang="en-US" dirty="0">
            <a:solidFill>
              <a:schemeClr val="bg2"/>
            </a:solidFill>
          </a:endParaRPr>
        </a:p>
      </dgm:t>
    </dgm:pt>
    <dgm:pt modelId="{06237630-855C-48DF-9605-C11B0789E532}" type="parTrans" cxnId="{71280702-A5E4-4795-8F68-EFC90003727B}">
      <dgm:prSet/>
      <dgm:spPr/>
      <dgm:t>
        <a:bodyPr/>
        <a:lstStyle/>
        <a:p>
          <a:endParaRPr lang="en-US"/>
        </a:p>
      </dgm:t>
    </dgm:pt>
    <dgm:pt modelId="{1BCF4529-EA5E-478C-9419-139CE229D527}" type="sibTrans" cxnId="{71280702-A5E4-4795-8F68-EFC90003727B}">
      <dgm:prSet/>
      <dgm:spPr/>
      <dgm:t>
        <a:bodyPr/>
        <a:lstStyle/>
        <a:p>
          <a:endParaRPr lang="en-US"/>
        </a:p>
      </dgm:t>
    </dgm:pt>
    <dgm:pt modelId="{757F106C-EB5E-4C85-892C-15260794944D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Department</a:t>
          </a:r>
        </a:p>
      </dgm:t>
    </dgm:pt>
    <dgm:pt modelId="{F5020C54-5527-497B-9AB5-F66DD50A6604}" type="parTrans" cxnId="{8D1C9300-AC7E-474B-8D54-D4133E7EE91F}">
      <dgm:prSet/>
      <dgm:spPr/>
      <dgm:t>
        <a:bodyPr/>
        <a:lstStyle/>
        <a:p>
          <a:endParaRPr lang="en-US"/>
        </a:p>
      </dgm:t>
    </dgm:pt>
    <dgm:pt modelId="{F2B10B96-82D1-40E4-B84F-04A916199219}" type="sibTrans" cxnId="{8D1C9300-AC7E-474B-8D54-D4133E7EE91F}">
      <dgm:prSet/>
      <dgm:spPr/>
      <dgm:t>
        <a:bodyPr/>
        <a:lstStyle/>
        <a:p>
          <a:endParaRPr lang="en-US"/>
        </a:p>
      </dgm:t>
    </dgm:pt>
    <dgm:pt modelId="{0CE9B16E-DD2B-4360-9985-4A2822E7A51B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Years as a Chair</a:t>
          </a:r>
        </a:p>
      </dgm:t>
    </dgm:pt>
    <dgm:pt modelId="{92755B18-95D9-402A-B621-9E23AEFC2297}" type="parTrans" cxnId="{FC32A610-57D5-46C4-8ECD-155F0A5E4B3C}">
      <dgm:prSet/>
      <dgm:spPr/>
      <dgm:t>
        <a:bodyPr/>
        <a:lstStyle/>
        <a:p>
          <a:endParaRPr lang="en-US"/>
        </a:p>
      </dgm:t>
    </dgm:pt>
    <dgm:pt modelId="{1B431A79-C6EB-4CFF-95E2-CB41ED43E3FB}" type="sibTrans" cxnId="{FC32A610-57D5-46C4-8ECD-155F0A5E4B3C}">
      <dgm:prSet/>
      <dgm:spPr/>
      <dgm:t>
        <a:bodyPr/>
        <a:lstStyle/>
        <a:p>
          <a:endParaRPr lang="en-US"/>
        </a:p>
      </dgm:t>
    </dgm:pt>
    <dgm:pt modelId="{3FB2069B-CAFC-4265-91FE-28520A4393E4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Experience with Compliance</a:t>
          </a:r>
        </a:p>
      </dgm:t>
    </dgm:pt>
    <dgm:pt modelId="{E32C8FE0-CA82-4957-A607-DE5A2CE83F0C}" type="parTrans" cxnId="{93D36973-0486-4117-A4B5-1FF846098BE1}">
      <dgm:prSet/>
      <dgm:spPr/>
      <dgm:t>
        <a:bodyPr/>
        <a:lstStyle/>
        <a:p>
          <a:endParaRPr lang="en-US"/>
        </a:p>
      </dgm:t>
    </dgm:pt>
    <dgm:pt modelId="{6FEB004A-CCE2-4D80-8918-E51CD686BD0D}" type="sibTrans" cxnId="{93D36973-0486-4117-A4B5-1FF846098BE1}">
      <dgm:prSet/>
      <dgm:spPr/>
      <dgm:t>
        <a:bodyPr/>
        <a:lstStyle/>
        <a:p>
          <a:endParaRPr lang="en-US"/>
        </a:p>
      </dgm:t>
    </dgm:pt>
    <dgm:pt modelId="{28FBFA69-0D67-49F0-8563-E6EE09FA3835}" type="pres">
      <dgm:prSet presAssocID="{1A3DF7EB-F911-4628-BFE4-08300304C3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B2B67B-D26B-4C21-B4A8-F74663B7259C}" type="pres">
      <dgm:prSet presAssocID="{4C881051-61D2-476D-8966-284F124FAEC8}" presName="thickLine" presStyleLbl="alignNode1" presStyleIdx="0" presStyleCnt="1"/>
      <dgm:spPr/>
    </dgm:pt>
    <dgm:pt modelId="{CB7E6F0C-4062-44A7-A1AF-EE0E976C9287}" type="pres">
      <dgm:prSet presAssocID="{4C881051-61D2-476D-8966-284F124FAEC8}" presName="horz1" presStyleCnt="0"/>
      <dgm:spPr/>
    </dgm:pt>
    <dgm:pt modelId="{E70B03F2-65C3-4313-A0A6-65C497C0F49E}" type="pres">
      <dgm:prSet presAssocID="{4C881051-61D2-476D-8966-284F124FAEC8}" presName="tx1" presStyleLbl="revTx" presStyleIdx="0" presStyleCnt="6"/>
      <dgm:spPr/>
      <dgm:t>
        <a:bodyPr/>
        <a:lstStyle/>
        <a:p>
          <a:endParaRPr lang="en-US"/>
        </a:p>
      </dgm:t>
    </dgm:pt>
    <dgm:pt modelId="{E0A6D2CD-F928-47C8-91D8-1E3754D6C38E}" type="pres">
      <dgm:prSet presAssocID="{4C881051-61D2-476D-8966-284F124FAEC8}" presName="vert1" presStyleCnt="0"/>
      <dgm:spPr/>
    </dgm:pt>
    <dgm:pt modelId="{270061B3-09C2-4836-8471-27BD2D969BDA}" type="pres">
      <dgm:prSet presAssocID="{A3E73194-3DB5-4CF4-9C4E-179671041C8B}" presName="vertSpace2a" presStyleCnt="0"/>
      <dgm:spPr/>
    </dgm:pt>
    <dgm:pt modelId="{7F1CDD9E-D659-4A3C-9620-B02665BB45DF}" type="pres">
      <dgm:prSet presAssocID="{A3E73194-3DB5-4CF4-9C4E-179671041C8B}" presName="horz2" presStyleCnt="0"/>
      <dgm:spPr/>
    </dgm:pt>
    <dgm:pt modelId="{84B0185A-4FAB-4C98-8414-8F398E7EDAAC}" type="pres">
      <dgm:prSet presAssocID="{A3E73194-3DB5-4CF4-9C4E-179671041C8B}" presName="horzSpace2" presStyleCnt="0"/>
      <dgm:spPr/>
    </dgm:pt>
    <dgm:pt modelId="{4F43163F-AE29-4FB1-8CE7-9EEF92CDF97C}" type="pres">
      <dgm:prSet presAssocID="{A3E73194-3DB5-4CF4-9C4E-179671041C8B}" presName="tx2" presStyleLbl="revTx" presStyleIdx="1" presStyleCnt="6"/>
      <dgm:spPr/>
      <dgm:t>
        <a:bodyPr/>
        <a:lstStyle/>
        <a:p>
          <a:endParaRPr lang="en-US"/>
        </a:p>
      </dgm:t>
    </dgm:pt>
    <dgm:pt modelId="{9D453540-E35F-4459-8789-2B6C12A67AB7}" type="pres">
      <dgm:prSet presAssocID="{A3E73194-3DB5-4CF4-9C4E-179671041C8B}" presName="vert2" presStyleCnt="0"/>
      <dgm:spPr/>
    </dgm:pt>
    <dgm:pt modelId="{3C26E41A-6BB1-4263-A73D-8A1A65DFF1B3}" type="pres">
      <dgm:prSet presAssocID="{A3E73194-3DB5-4CF4-9C4E-179671041C8B}" presName="thinLine2b" presStyleLbl="callout" presStyleIdx="0" presStyleCnt="5"/>
      <dgm:spPr/>
    </dgm:pt>
    <dgm:pt modelId="{12BCD1B8-E5A2-4370-92C5-3CF25E49E92F}" type="pres">
      <dgm:prSet presAssocID="{A3E73194-3DB5-4CF4-9C4E-179671041C8B}" presName="vertSpace2b" presStyleCnt="0"/>
      <dgm:spPr/>
    </dgm:pt>
    <dgm:pt modelId="{29C9790F-5CE4-445B-A590-A92C0096E028}" type="pres">
      <dgm:prSet presAssocID="{A16AA5E2-740A-4DC8-88A5-193BFB76A2BB}" presName="horz2" presStyleCnt="0"/>
      <dgm:spPr/>
    </dgm:pt>
    <dgm:pt modelId="{712A45A3-62C0-4245-BC5F-162B4AD9366D}" type="pres">
      <dgm:prSet presAssocID="{A16AA5E2-740A-4DC8-88A5-193BFB76A2BB}" presName="horzSpace2" presStyleCnt="0"/>
      <dgm:spPr/>
    </dgm:pt>
    <dgm:pt modelId="{4C6A6FEA-9D1E-4030-8F3B-3E49128BB7C2}" type="pres">
      <dgm:prSet presAssocID="{A16AA5E2-740A-4DC8-88A5-193BFB76A2BB}" presName="tx2" presStyleLbl="revTx" presStyleIdx="2" presStyleCnt="6"/>
      <dgm:spPr/>
      <dgm:t>
        <a:bodyPr/>
        <a:lstStyle/>
        <a:p>
          <a:endParaRPr lang="en-US"/>
        </a:p>
      </dgm:t>
    </dgm:pt>
    <dgm:pt modelId="{E2BA5D5E-071E-4164-9BD5-AD37042D045D}" type="pres">
      <dgm:prSet presAssocID="{A16AA5E2-740A-4DC8-88A5-193BFB76A2BB}" presName="vert2" presStyleCnt="0"/>
      <dgm:spPr/>
    </dgm:pt>
    <dgm:pt modelId="{7FA43F6D-1F33-44D9-816C-19A78408250E}" type="pres">
      <dgm:prSet presAssocID="{A16AA5E2-740A-4DC8-88A5-193BFB76A2BB}" presName="thinLine2b" presStyleLbl="callout" presStyleIdx="1" presStyleCnt="5"/>
      <dgm:spPr/>
    </dgm:pt>
    <dgm:pt modelId="{71D47C12-790E-472C-9072-3AF4CFB91464}" type="pres">
      <dgm:prSet presAssocID="{A16AA5E2-740A-4DC8-88A5-193BFB76A2BB}" presName="vertSpace2b" presStyleCnt="0"/>
      <dgm:spPr/>
    </dgm:pt>
    <dgm:pt modelId="{0E6487DC-0ECA-401B-BDD5-C2D4BFA4D71A}" type="pres">
      <dgm:prSet presAssocID="{757F106C-EB5E-4C85-892C-15260794944D}" presName="horz2" presStyleCnt="0"/>
      <dgm:spPr/>
    </dgm:pt>
    <dgm:pt modelId="{A69D926E-66C1-442C-AED4-F49618B4680E}" type="pres">
      <dgm:prSet presAssocID="{757F106C-EB5E-4C85-892C-15260794944D}" presName="horzSpace2" presStyleCnt="0"/>
      <dgm:spPr/>
    </dgm:pt>
    <dgm:pt modelId="{48479AE0-BF03-4D55-91D5-201D7C7ABCE7}" type="pres">
      <dgm:prSet presAssocID="{757F106C-EB5E-4C85-892C-15260794944D}" presName="tx2" presStyleLbl="revTx" presStyleIdx="3" presStyleCnt="6"/>
      <dgm:spPr/>
      <dgm:t>
        <a:bodyPr/>
        <a:lstStyle/>
        <a:p>
          <a:endParaRPr lang="en-US"/>
        </a:p>
      </dgm:t>
    </dgm:pt>
    <dgm:pt modelId="{AB749F38-BD52-4D5F-8C1C-B64EA86C4AAA}" type="pres">
      <dgm:prSet presAssocID="{757F106C-EB5E-4C85-892C-15260794944D}" presName="vert2" presStyleCnt="0"/>
      <dgm:spPr/>
    </dgm:pt>
    <dgm:pt modelId="{1C520E5B-8BDB-402E-9AB7-8469B90EA2A3}" type="pres">
      <dgm:prSet presAssocID="{757F106C-EB5E-4C85-892C-15260794944D}" presName="thinLine2b" presStyleLbl="callout" presStyleIdx="2" presStyleCnt="5"/>
      <dgm:spPr/>
    </dgm:pt>
    <dgm:pt modelId="{D25FE314-A8BD-4DD9-8D67-776C2B7E0D65}" type="pres">
      <dgm:prSet presAssocID="{757F106C-EB5E-4C85-892C-15260794944D}" presName="vertSpace2b" presStyleCnt="0"/>
      <dgm:spPr/>
    </dgm:pt>
    <dgm:pt modelId="{30B41FA2-7ED8-4119-8063-A2050C8DB1D5}" type="pres">
      <dgm:prSet presAssocID="{0CE9B16E-DD2B-4360-9985-4A2822E7A51B}" presName="horz2" presStyleCnt="0"/>
      <dgm:spPr/>
    </dgm:pt>
    <dgm:pt modelId="{98A1BB0C-F098-491B-B47C-5C77E81B4DEE}" type="pres">
      <dgm:prSet presAssocID="{0CE9B16E-DD2B-4360-9985-4A2822E7A51B}" presName="horzSpace2" presStyleCnt="0"/>
      <dgm:spPr/>
    </dgm:pt>
    <dgm:pt modelId="{B2EB1989-861F-41E3-A264-6C361B7C0CDE}" type="pres">
      <dgm:prSet presAssocID="{0CE9B16E-DD2B-4360-9985-4A2822E7A51B}" presName="tx2" presStyleLbl="revTx" presStyleIdx="4" presStyleCnt="6"/>
      <dgm:spPr/>
      <dgm:t>
        <a:bodyPr/>
        <a:lstStyle/>
        <a:p>
          <a:endParaRPr lang="en-US"/>
        </a:p>
      </dgm:t>
    </dgm:pt>
    <dgm:pt modelId="{D8508406-6C08-45CC-B38E-030BAB465CF1}" type="pres">
      <dgm:prSet presAssocID="{0CE9B16E-DD2B-4360-9985-4A2822E7A51B}" presName="vert2" presStyleCnt="0"/>
      <dgm:spPr/>
    </dgm:pt>
    <dgm:pt modelId="{CF68A450-BF1A-4359-9788-8B0DB5399462}" type="pres">
      <dgm:prSet presAssocID="{0CE9B16E-DD2B-4360-9985-4A2822E7A51B}" presName="thinLine2b" presStyleLbl="callout" presStyleIdx="3" presStyleCnt="5"/>
      <dgm:spPr/>
    </dgm:pt>
    <dgm:pt modelId="{25A52EA1-56A0-4D14-8AB1-E75EB097B941}" type="pres">
      <dgm:prSet presAssocID="{0CE9B16E-DD2B-4360-9985-4A2822E7A51B}" presName="vertSpace2b" presStyleCnt="0"/>
      <dgm:spPr/>
    </dgm:pt>
    <dgm:pt modelId="{6AAEC934-9194-4E95-AFB3-56A89748E224}" type="pres">
      <dgm:prSet presAssocID="{3FB2069B-CAFC-4265-91FE-28520A4393E4}" presName="horz2" presStyleCnt="0"/>
      <dgm:spPr/>
    </dgm:pt>
    <dgm:pt modelId="{87A3AA5F-1F0C-4731-989A-C6E12863EB18}" type="pres">
      <dgm:prSet presAssocID="{3FB2069B-CAFC-4265-91FE-28520A4393E4}" presName="horzSpace2" presStyleCnt="0"/>
      <dgm:spPr/>
    </dgm:pt>
    <dgm:pt modelId="{1337FC0B-5C3D-4121-87F9-E3FEF207BE00}" type="pres">
      <dgm:prSet presAssocID="{3FB2069B-CAFC-4265-91FE-28520A4393E4}" presName="tx2" presStyleLbl="revTx" presStyleIdx="5" presStyleCnt="6"/>
      <dgm:spPr/>
      <dgm:t>
        <a:bodyPr/>
        <a:lstStyle/>
        <a:p>
          <a:endParaRPr lang="en-US"/>
        </a:p>
      </dgm:t>
    </dgm:pt>
    <dgm:pt modelId="{CB0C18BF-D1EE-4BDC-8D52-E553D2D22991}" type="pres">
      <dgm:prSet presAssocID="{3FB2069B-CAFC-4265-91FE-28520A4393E4}" presName="vert2" presStyleCnt="0"/>
      <dgm:spPr/>
    </dgm:pt>
    <dgm:pt modelId="{B25AE039-85D0-42ED-8FBE-3D9642BDF18E}" type="pres">
      <dgm:prSet presAssocID="{3FB2069B-CAFC-4265-91FE-28520A4393E4}" presName="thinLine2b" presStyleLbl="callout" presStyleIdx="4" presStyleCnt="5"/>
      <dgm:spPr/>
    </dgm:pt>
    <dgm:pt modelId="{D834D22D-0857-4D30-B78A-12CF5AEE00A1}" type="pres">
      <dgm:prSet presAssocID="{3FB2069B-CAFC-4265-91FE-28520A4393E4}" presName="vertSpace2b" presStyleCnt="0"/>
      <dgm:spPr/>
    </dgm:pt>
  </dgm:ptLst>
  <dgm:cxnLst>
    <dgm:cxn modelId="{A321CE82-AB92-400B-9623-EC1BFCD5F7A7}" type="presOf" srcId="{1A3DF7EB-F911-4628-BFE4-08300304C330}" destId="{28FBFA69-0D67-49F0-8563-E6EE09FA3835}" srcOrd="0" destOrd="0" presId="urn:microsoft.com/office/officeart/2008/layout/LinedList"/>
    <dgm:cxn modelId="{93D36973-0486-4117-A4B5-1FF846098BE1}" srcId="{4C881051-61D2-476D-8966-284F124FAEC8}" destId="{3FB2069B-CAFC-4265-91FE-28520A4393E4}" srcOrd="4" destOrd="0" parTransId="{E32C8FE0-CA82-4957-A607-DE5A2CE83F0C}" sibTransId="{6FEB004A-CCE2-4D80-8918-E51CD686BD0D}"/>
    <dgm:cxn modelId="{71280702-A5E4-4795-8F68-EFC90003727B}" srcId="{4C881051-61D2-476D-8966-284F124FAEC8}" destId="{A16AA5E2-740A-4DC8-88A5-193BFB76A2BB}" srcOrd="1" destOrd="0" parTransId="{06237630-855C-48DF-9605-C11B0789E532}" sibTransId="{1BCF4529-EA5E-478C-9419-139CE229D527}"/>
    <dgm:cxn modelId="{07753F28-FF72-46F3-A0C0-2509239827A1}" type="presOf" srcId="{A16AA5E2-740A-4DC8-88A5-193BFB76A2BB}" destId="{4C6A6FEA-9D1E-4030-8F3B-3E49128BB7C2}" srcOrd="0" destOrd="0" presId="urn:microsoft.com/office/officeart/2008/layout/LinedList"/>
    <dgm:cxn modelId="{8D1C9300-AC7E-474B-8D54-D4133E7EE91F}" srcId="{4C881051-61D2-476D-8966-284F124FAEC8}" destId="{757F106C-EB5E-4C85-892C-15260794944D}" srcOrd="2" destOrd="0" parTransId="{F5020C54-5527-497B-9AB5-F66DD50A6604}" sibTransId="{F2B10B96-82D1-40E4-B84F-04A916199219}"/>
    <dgm:cxn modelId="{12F3DCA7-4110-4D84-AB93-102C04060F1B}" type="presOf" srcId="{A3E73194-3DB5-4CF4-9C4E-179671041C8B}" destId="{4F43163F-AE29-4FB1-8CE7-9EEF92CDF97C}" srcOrd="0" destOrd="0" presId="urn:microsoft.com/office/officeart/2008/layout/LinedList"/>
    <dgm:cxn modelId="{6A4313BD-138A-4D9C-880A-43D4535E1642}" type="presOf" srcId="{0CE9B16E-DD2B-4360-9985-4A2822E7A51B}" destId="{B2EB1989-861F-41E3-A264-6C361B7C0CDE}" srcOrd="0" destOrd="0" presId="urn:microsoft.com/office/officeart/2008/layout/LinedList"/>
    <dgm:cxn modelId="{5E9110D8-A44E-4BF4-A053-1947282A72F2}" type="presOf" srcId="{4C881051-61D2-476D-8966-284F124FAEC8}" destId="{E70B03F2-65C3-4313-A0A6-65C497C0F49E}" srcOrd="0" destOrd="0" presId="urn:microsoft.com/office/officeart/2008/layout/LinedList"/>
    <dgm:cxn modelId="{FC32A610-57D5-46C4-8ECD-155F0A5E4B3C}" srcId="{4C881051-61D2-476D-8966-284F124FAEC8}" destId="{0CE9B16E-DD2B-4360-9985-4A2822E7A51B}" srcOrd="3" destOrd="0" parTransId="{92755B18-95D9-402A-B621-9E23AEFC2297}" sibTransId="{1B431A79-C6EB-4CFF-95E2-CB41ED43E3FB}"/>
    <dgm:cxn modelId="{1466E021-47B9-4F3B-B948-C32965D4455D}" type="presOf" srcId="{3FB2069B-CAFC-4265-91FE-28520A4393E4}" destId="{1337FC0B-5C3D-4121-87F9-E3FEF207BE00}" srcOrd="0" destOrd="0" presId="urn:microsoft.com/office/officeart/2008/layout/LinedList"/>
    <dgm:cxn modelId="{EE9FF4D4-4410-4845-BDF7-C1A63E823A66}" srcId="{1A3DF7EB-F911-4628-BFE4-08300304C330}" destId="{4C881051-61D2-476D-8966-284F124FAEC8}" srcOrd="0" destOrd="0" parTransId="{ADF96486-B25A-4B93-8277-11563425468C}" sibTransId="{02FFC730-DAE8-4E33-8316-659E91C58C11}"/>
    <dgm:cxn modelId="{CADE313B-72DE-49DE-8305-591516FFDB4B}" type="presOf" srcId="{757F106C-EB5E-4C85-892C-15260794944D}" destId="{48479AE0-BF03-4D55-91D5-201D7C7ABCE7}" srcOrd="0" destOrd="0" presId="urn:microsoft.com/office/officeart/2008/layout/LinedList"/>
    <dgm:cxn modelId="{B3AFE4E4-904C-43CE-952E-0D7ABC909C70}" srcId="{4C881051-61D2-476D-8966-284F124FAEC8}" destId="{A3E73194-3DB5-4CF4-9C4E-179671041C8B}" srcOrd="0" destOrd="0" parTransId="{697CFE73-3F5F-4623-87D8-0B43B8D92B29}" sibTransId="{2086788E-9A4E-47F3-B9E9-0753990406FA}"/>
    <dgm:cxn modelId="{A5BC0F82-BA10-4036-A498-C44DA62B0B87}" type="presParOf" srcId="{28FBFA69-0D67-49F0-8563-E6EE09FA3835}" destId="{7BB2B67B-D26B-4C21-B4A8-F74663B7259C}" srcOrd="0" destOrd="0" presId="urn:microsoft.com/office/officeart/2008/layout/LinedList"/>
    <dgm:cxn modelId="{BD61F820-1899-481D-BCD8-656B7716F8C2}" type="presParOf" srcId="{28FBFA69-0D67-49F0-8563-E6EE09FA3835}" destId="{CB7E6F0C-4062-44A7-A1AF-EE0E976C9287}" srcOrd="1" destOrd="0" presId="urn:microsoft.com/office/officeart/2008/layout/LinedList"/>
    <dgm:cxn modelId="{193CD96E-7F0A-4E36-B621-21FA2A196BB8}" type="presParOf" srcId="{CB7E6F0C-4062-44A7-A1AF-EE0E976C9287}" destId="{E70B03F2-65C3-4313-A0A6-65C497C0F49E}" srcOrd="0" destOrd="0" presId="urn:microsoft.com/office/officeart/2008/layout/LinedList"/>
    <dgm:cxn modelId="{2D438B13-94B4-4593-A940-2B4F8F19FCB0}" type="presParOf" srcId="{CB7E6F0C-4062-44A7-A1AF-EE0E976C9287}" destId="{E0A6D2CD-F928-47C8-91D8-1E3754D6C38E}" srcOrd="1" destOrd="0" presId="urn:microsoft.com/office/officeart/2008/layout/LinedList"/>
    <dgm:cxn modelId="{A1291C79-864B-4CB6-9A1F-121EA5795773}" type="presParOf" srcId="{E0A6D2CD-F928-47C8-91D8-1E3754D6C38E}" destId="{270061B3-09C2-4836-8471-27BD2D969BDA}" srcOrd="0" destOrd="0" presId="urn:microsoft.com/office/officeart/2008/layout/LinedList"/>
    <dgm:cxn modelId="{1746725E-F85E-44A0-AEDA-6C05F3ABCE71}" type="presParOf" srcId="{E0A6D2CD-F928-47C8-91D8-1E3754D6C38E}" destId="{7F1CDD9E-D659-4A3C-9620-B02665BB45DF}" srcOrd="1" destOrd="0" presId="urn:microsoft.com/office/officeart/2008/layout/LinedList"/>
    <dgm:cxn modelId="{5AABD33A-8299-4D82-88BB-CBF076A6C5CC}" type="presParOf" srcId="{7F1CDD9E-D659-4A3C-9620-B02665BB45DF}" destId="{84B0185A-4FAB-4C98-8414-8F398E7EDAAC}" srcOrd="0" destOrd="0" presId="urn:microsoft.com/office/officeart/2008/layout/LinedList"/>
    <dgm:cxn modelId="{A2F78431-0BF7-417A-9B0B-61E611F67DDA}" type="presParOf" srcId="{7F1CDD9E-D659-4A3C-9620-B02665BB45DF}" destId="{4F43163F-AE29-4FB1-8CE7-9EEF92CDF97C}" srcOrd="1" destOrd="0" presId="urn:microsoft.com/office/officeart/2008/layout/LinedList"/>
    <dgm:cxn modelId="{172848AB-A086-4E4A-B04E-8112D94C1132}" type="presParOf" srcId="{7F1CDD9E-D659-4A3C-9620-B02665BB45DF}" destId="{9D453540-E35F-4459-8789-2B6C12A67AB7}" srcOrd="2" destOrd="0" presId="urn:microsoft.com/office/officeart/2008/layout/LinedList"/>
    <dgm:cxn modelId="{17C871EF-86A2-4E5C-98A8-9DEB18017AD1}" type="presParOf" srcId="{E0A6D2CD-F928-47C8-91D8-1E3754D6C38E}" destId="{3C26E41A-6BB1-4263-A73D-8A1A65DFF1B3}" srcOrd="2" destOrd="0" presId="urn:microsoft.com/office/officeart/2008/layout/LinedList"/>
    <dgm:cxn modelId="{42D63FB8-DE2B-465F-B8AA-B0D0124DF243}" type="presParOf" srcId="{E0A6D2CD-F928-47C8-91D8-1E3754D6C38E}" destId="{12BCD1B8-E5A2-4370-92C5-3CF25E49E92F}" srcOrd="3" destOrd="0" presId="urn:microsoft.com/office/officeart/2008/layout/LinedList"/>
    <dgm:cxn modelId="{2935F357-5E54-46D0-82CB-32CB5240EB99}" type="presParOf" srcId="{E0A6D2CD-F928-47C8-91D8-1E3754D6C38E}" destId="{29C9790F-5CE4-445B-A590-A92C0096E028}" srcOrd="4" destOrd="0" presId="urn:microsoft.com/office/officeart/2008/layout/LinedList"/>
    <dgm:cxn modelId="{A6D70903-6966-4832-9531-37734114D558}" type="presParOf" srcId="{29C9790F-5CE4-445B-A590-A92C0096E028}" destId="{712A45A3-62C0-4245-BC5F-162B4AD9366D}" srcOrd="0" destOrd="0" presId="urn:microsoft.com/office/officeart/2008/layout/LinedList"/>
    <dgm:cxn modelId="{6B375A15-0B0C-4F00-BE82-1AE14E4609AA}" type="presParOf" srcId="{29C9790F-5CE4-445B-A590-A92C0096E028}" destId="{4C6A6FEA-9D1E-4030-8F3B-3E49128BB7C2}" srcOrd="1" destOrd="0" presId="urn:microsoft.com/office/officeart/2008/layout/LinedList"/>
    <dgm:cxn modelId="{E837CE3A-5983-4E17-96F7-D465F5152CF2}" type="presParOf" srcId="{29C9790F-5CE4-445B-A590-A92C0096E028}" destId="{E2BA5D5E-071E-4164-9BD5-AD37042D045D}" srcOrd="2" destOrd="0" presId="urn:microsoft.com/office/officeart/2008/layout/LinedList"/>
    <dgm:cxn modelId="{2FB345A1-E4E7-4F7D-88D4-FD703D11ABFD}" type="presParOf" srcId="{E0A6D2CD-F928-47C8-91D8-1E3754D6C38E}" destId="{7FA43F6D-1F33-44D9-816C-19A78408250E}" srcOrd="5" destOrd="0" presId="urn:microsoft.com/office/officeart/2008/layout/LinedList"/>
    <dgm:cxn modelId="{022A8C0D-5FB2-4A7F-AF90-4F94FB101283}" type="presParOf" srcId="{E0A6D2CD-F928-47C8-91D8-1E3754D6C38E}" destId="{71D47C12-790E-472C-9072-3AF4CFB91464}" srcOrd="6" destOrd="0" presId="urn:microsoft.com/office/officeart/2008/layout/LinedList"/>
    <dgm:cxn modelId="{77FF6B7C-F3DF-4951-AC84-51C2E0C94CDE}" type="presParOf" srcId="{E0A6D2CD-F928-47C8-91D8-1E3754D6C38E}" destId="{0E6487DC-0ECA-401B-BDD5-C2D4BFA4D71A}" srcOrd="7" destOrd="0" presId="urn:microsoft.com/office/officeart/2008/layout/LinedList"/>
    <dgm:cxn modelId="{AF142E23-E773-4848-9539-8A280DDA58D2}" type="presParOf" srcId="{0E6487DC-0ECA-401B-BDD5-C2D4BFA4D71A}" destId="{A69D926E-66C1-442C-AED4-F49618B4680E}" srcOrd="0" destOrd="0" presId="urn:microsoft.com/office/officeart/2008/layout/LinedList"/>
    <dgm:cxn modelId="{575920BA-1E71-4D5C-B0A3-497AD5E9DC90}" type="presParOf" srcId="{0E6487DC-0ECA-401B-BDD5-C2D4BFA4D71A}" destId="{48479AE0-BF03-4D55-91D5-201D7C7ABCE7}" srcOrd="1" destOrd="0" presId="urn:microsoft.com/office/officeart/2008/layout/LinedList"/>
    <dgm:cxn modelId="{D4500C49-6FAE-4501-9003-000474A9DEB2}" type="presParOf" srcId="{0E6487DC-0ECA-401B-BDD5-C2D4BFA4D71A}" destId="{AB749F38-BD52-4D5F-8C1C-B64EA86C4AAA}" srcOrd="2" destOrd="0" presId="urn:microsoft.com/office/officeart/2008/layout/LinedList"/>
    <dgm:cxn modelId="{949A1E10-8B1C-49A0-AA17-BB13DC5BC3A7}" type="presParOf" srcId="{E0A6D2CD-F928-47C8-91D8-1E3754D6C38E}" destId="{1C520E5B-8BDB-402E-9AB7-8469B90EA2A3}" srcOrd="8" destOrd="0" presId="urn:microsoft.com/office/officeart/2008/layout/LinedList"/>
    <dgm:cxn modelId="{415CF20B-6B67-4EA6-B863-F1972B7CC16D}" type="presParOf" srcId="{E0A6D2CD-F928-47C8-91D8-1E3754D6C38E}" destId="{D25FE314-A8BD-4DD9-8D67-776C2B7E0D65}" srcOrd="9" destOrd="0" presId="urn:microsoft.com/office/officeart/2008/layout/LinedList"/>
    <dgm:cxn modelId="{76DA7C70-7309-42A7-B556-DAE072DB3D33}" type="presParOf" srcId="{E0A6D2CD-F928-47C8-91D8-1E3754D6C38E}" destId="{30B41FA2-7ED8-4119-8063-A2050C8DB1D5}" srcOrd="10" destOrd="0" presId="urn:microsoft.com/office/officeart/2008/layout/LinedList"/>
    <dgm:cxn modelId="{225B4DF6-01A9-4743-A405-B8FB10CD689C}" type="presParOf" srcId="{30B41FA2-7ED8-4119-8063-A2050C8DB1D5}" destId="{98A1BB0C-F098-491B-B47C-5C77E81B4DEE}" srcOrd="0" destOrd="0" presId="urn:microsoft.com/office/officeart/2008/layout/LinedList"/>
    <dgm:cxn modelId="{87686425-3D04-4423-873B-F428FE73F682}" type="presParOf" srcId="{30B41FA2-7ED8-4119-8063-A2050C8DB1D5}" destId="{B2EB1989-861F-41E3-A264-6C361B7C0CDE}" srcOrd="1" destOrd="0" presId="urn:microsoft.com/office/officeart/2008/layout/LinedList"/>
    <dgm:cxn modelId="{82FC7865-A66F-4381-91E7-79530F1F9E6F}" type="presParOf" srcId="{30B41FA2-7ED8-4119-8063-A2050C8DB1D5}" destId="{D8508406-6C08-45CC-B38E-030BAB465CF1}" srcOrd="2" destOrd="0" presId="urn:microsoft.com/office/officeart/2008/layout/LinedList"/>
    <dgm:cxn modelId="{B4313C85-574E-4E10-87A8-DB597D7A7ED8}" type="presParOf" srcId="{E0A6D2CD-F928-47C8-91D8-1E3754D6C38E}" destId="{CF68A450-BF1A-4359-9788-8B0DB5399462}" srcOrd="11" destOrd="0" presId="urn:microsoft.com/office/officeart/2008/layout/LinedList"/>
    <dgm:cxn modelId="{43C0A8C9-7E39-4341-A4FB-029EC68C5FD3}" type="presParOf" srcId="{E0A6D2CD-F928-47C8-91D8-1E3754D6C38E}" destId="{25A52EA1-56A0-4D14-8AB1-E75EB097B941}" srcOrd="12" destOrd="0" presId="urn:microsoft.com/office/officeart/2008/layout/LinedList"/>
    <dgm:cxn modelId="{27D507D9-D199-461B-ACD5-821DDA143E2E}" type="presParOf" srcId="{E0A6D2CD-F928-47C8-91D8-1E3754D6C38E}" destId="{6AAEC934-9194-4E95-AFB3-56A89748E224}" srcOrd="13" destOrd="0" presId="urn:microsoft.com/office/officeart/2008/layout/LinedList"/>
    <dgm:cxn modelId="{7A55840C-E1D3-4C33-85C9-85B8BB489BAC}" type="presParOf" srcId="{6AAEC934-9194-4E95-AFB3-56A89748E224}" destId="{87A3AA5F-1F0C-4731-989A-C6E12863EB18}" srcOrd="0" destOrd="0" presId="urn:microsoft.com/office/officeart/2008/layout/LinedList"/>
    <dgm:cxn modelId="{546AC1EC-398F-4DD3-917D-C2E5C87E5343}" type="presParOf" srcId="{6AAEC934-9194-4E95-AFB3-56A89748E224}" destId="{1337FC0B-5C3D-4121-87F9-E3FEF207BE00}" srcOrd="1" destOrd="0" presId="urn:microsoft.com/office/officeart/2008/layout/LinedList"/>
    <dgm:cxn modelId="{7EDA0433-5D68-4695-9175-3B18F764F8B1}" type="presParOf" srcId="{6AAEC934-9194-4E95-AFB3-56A89748E224}" destId="{CB0C18BF-D1EE-4BDC-8D52-E553D2D22991}" srcOrd="2" destOrd="0" presId="urn:microsoft.com/office/officeart/2008/layout/LinedList"/>
    <dgm:cxn modelId="{FA05BBA8-A2B1-41F4-AE9F-B434A8581E15}" type="presParOf" srcId="{E0A6D2CD-F928-47C8-91D8-1E3754D6C38E}" destId="{B25AE039-85D0-42ED-8FBE-3D9642BDF18E}" srcOrd="14" destOrd="0" presId="urn:microsoft.com/office/officeart/2008/layout/LinedList"/>
    <dgm:cxn modelId="{CB126507-9395-402D-BA6A-AE7DAA2FEBC2}" type="presParOf" srcId="{E0A6D2CD-F928-47C8-91D8-1E3754D6C38E}" destId="{D834D22D-0857-4D30-B78A-12CF5AEE00A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2B67B-D26B-4C21-B4A8-F74663B7259C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B03F2-65C3-4313-A0A6-65C497C0F49E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chemeClr val="bg2"/>
              </a:solidFill>
            </a:rPr>
            <a:t>Your: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0" y="0"/>
        <a:ext cx="1219200" cy="4064000"/>
      </dsp:txXfrm>
    </dsp:sp>
    <dsp:sp modelId="{4F43163F-AE29-4FB1-8CE7-9EEF92CDF97C}">
      <dsp:nvSpPr>
        <dsp:cNvPr id="0" name=""/>
        <dsp:cNvSpPr/>
      </dsp:nvSpPr>
      <dsp:spPr>
        <a:xfrm>
          <a:off x="1310640" y="38298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>
              <a:solidFill>
                <a:schemeClr val="bg2"/>
              </a:solidFill>
            </a:rPr>
            <a:t>Name</a:t>
          </a:r>
          <a:endParaRPr lang="en-US" sz="3100" kern="1200" dirty="0">
            <a:solidFill>
              <a:schemeClr val="bg2"/>
            </a:solidFill>
          </a:endParaRPr>
        </a:p>
      </dsp:txBody>
      <dsp:txXfrm>
        <a:off x="1310640" y="38298"/>
        <a:ext cx="4785360" cy="765968"/>
      </dsp:txXfrm>
    </dsp:sp>
    <dsp:sp modelId="{3C26E41A-6BB1-4263-A73D-8A1A65DFF1B3}">
      <dsp:nvSpPr>
        <dsp:cNvPr id="0" name=""/>
        <dsp:cNvSpPr/>
      </dsp:nvSpPr>
      <dsp:spPr>
        <a:xfrm>
          <a:off x="1219200" y="804267"/>
          <a:ext cx="4876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A6FEA-9D1E-4030-8F3B-3E49128BB7C2}">
      <dsp:nvSpPr>
        <dsp:cNvPr id="0" name=""/>
        <dsp:cNvSpPr/>
      </dsp:nvSpPr>
      <dsp:spPr>
        <a:xfrm>
          <a:off x="1310640" y="842565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>
              <a:solidFill>
                <a:schemeClr val="bg2"/>
              </a:solidFill>
            </a:rPr>
            <a:t>Institution</a:t>
          </a:r>
          <a:endParaRPr lang="en-US" sz="3100" kern="1200" dirty="0">
            <a:solidFill>
              <a:schemeClr val="bg2"/>
            </a:solidFill>
          </a:endParaRPr>
        </a:p>
      </dsp:txBody>
      <dsp:txXfrm>
        <a:off x="1310640" y="842565"/>
        <a:ext cx="4785360" cy="765968"/>
      </dsp:txXfrm>
    </dsp:sp>
    <dsp:sp modelId="{7FA43F6D-1F33-44D9-816C-19A78408250E}">
      <dsp:nvSpPr>
        <dsp:cNvPr id="0" name=""/>
        <dsp:cNvSpPr/>
      </dsp:nvSpPr>
      <dsp:spPr>
        <a:xfrm>
          <a:off x="1219200" y="1608534"/>
          <a:ext cx="4876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79AE0-BF03-4D55-91D5-201D7C7ABCE7}">
      <dsp:nvSpPr>
        <dsp:cNvPr id="0" name=""/>
        <dsp:cNvSpPr/>
      </dsp:nvSpPr>
      <dsp:spPr>
        <a:xfrm>
          <a:off x="1310640" y="1646832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2"/>
              </a:solidFill>
            </a:rPr>
            <a:t>Department</a:t>
          </a:r>
        </a:p>
      </dsp:txBody>
      <dsp:txXfrm>
        <a:off x="1310640" y="1646832"/>
        <a:ext cx="4785360" cy="765968"/>
      </dsp:txXfrm>
    </dsp:sp>
    <dsp:sp modelId="{1C520E5B-8BDB-402E-9AB7-8469B90EA2A3}">
      <dsp:nvSpPr>
        <dsp:cNvPr id="0" name=""/>
        <dsp:cNvSpPr/>
      </dsp:nvSpPr>
      <dsp:spPr>
        <a:xfrm>
          <a:off x="1219200" y="2412801"/>
          <a:ext cx="4876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B1989-861F-41E3-A264-6C361B7C0CDE}">
      <dsp:nvSpPr>
        <dsp:cNvPr id="0" name=""/>
        <dsp:cNvSpPr/>
      </dsp:nvSpPr>
      <dsp:spPr>
        <a:xfrm>
          <a:off x="1310640" y="2451099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2"/>
              </a:solidFill>
            </a:rPr>
            <a:t>Years as a Chair</a:t>
          </a:r>
        </a:p>
      </dsp:txBody>
      <dsp:txXfrm>
        <a:off x="1310640" y="2451099"/>
        <a:ext cx="4785360" cy="765968"/>
      </dsp:txXfrm>
    </dsp:sp>
    <dsp:sp modelId="{CF68A450-BF1A-4359-9788-8B0DB5399462}">
      <dsp:nvSpPr>
        <dsp:cNvPr id="0" name=""/>
        <dsp:cNvSpPr/>
      </dsp:nvSpPr>
      <dsp:spPr>
        <a:xfrm>
          <a:off x="1219200" y="3217068"/>
          <a:ext cx="4876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7FC0B-5C3D-4121-87F9-E3FEF207BE00}">
      <dsp:nvSpPr>
        <dsp:cNvPr id="0" name=""/>
        <dsp:cNvSpPr/>
      </dsp:nvSpPr>
      <dsp:spPr>
        <a:xfrm>
          <a:off x="1310640" y="3255367"/>
          <a:ext cx="478536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2"/>
              </a:solidFill>
            </a:rPr>
            <a:t>Experience with Compliance</a:t>
          </a:r>
        </a:p>
      </dsp:txBody>
      <dsp:txXfrm>
        <a:off x="1310640" y="3255367"/>
        <a:ext cx="4785360" cy="765968"/>
      </dsp:txXfrm>
    </dsp:sp>
    <dsp:sp modelId="{B25AE039-85D0-42ED-8FBE-3D9642BDF18E}">
      <dsp:nvSpPr>
        <dsp:cNvPr id="0" name=""/>
        <dsp:cNvSpPr/>
      </dsp:nvSpPr>
      <dsp:spPr>
        <a:xfrm>
          <a:off x="1219200" y="4021335"/>
          <a:ext cx="4876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A10DA-533F-4C96-AA66-F9AB01F81B1A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61B1C-7CC3-4738-A871-0DEA2797B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arranging participants at this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2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Chair is often the one who the faculty member turns to so knowing how to convey the compliance process is critical.  Your role is to support faculty.</a:t>
            </a:r>
          </a:p>
          <a:p>
            <a:r>
              <a:rPr lang="en-US" dirty="0"/>
              <a:t>b. You cannot protect someone under investigation, but you can help them</a:t>
            </a:r>
          </a:p>
          <a:p>
            <a:r>
              <a:rPr lang="en-US" dirty="0"/>
              <a:t>c. Everyone is a member of the community until they are not</a:t>
            </a:r>
          </a:p>
          <a:p>
            <a:r>
              <a:rPr lang="en-US" dirty="0"/>
              <a:t>d. “Am I in trouble?” – not until we find out</a:t>
            </a:r>
          </a:p>
          <a:p>
            <a:r>
              <a:rPr lang="en-US" dirty="0"/>
              <a:t>e. “Every case gets looked at, not just you”</a:t>
            </a:r>
          </a:p>
          <a:p>
            <a:r>
              <a:rPr lang="en-US" dirty="0"/>
              <a:t>f. This might not be a big deal to you as a Chair, but it is a BIG deal to your faculty member</a:t>
            </a:r>
          </a:p>
          <a:p>
            <a:r>
              <a:rPr lang="en-US" dirty="0"/>
              <a:t>g. Be respectful to keep the process as human as possible</a:t>
            </a:r>
          </a:p>
          <a:p>
            <a:r>
              <a:rPr lang="en-US" dirty="0"/>
              <a:t>h. Don’t forget that we need to reintroduce the person who is found not responsible (we don’t do guilt in this process)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we need more training?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we need more training?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Stephen – Has been a</a:t>
            </a:r>
            <a:r>
              <a:rPr lang="en-US" baseline="0" dirty="0"/>
              <a:t> non-compliance liaison for 15 years at Johnson &amp; Wales and a department chair for 20 years.</a:t>
            </a:r>
          </a:p>
          <a:p>
            <a:r>
              <a:rPr lang="en-US" baseline="0" dirty="0"/>
              <a:t>Dave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1AB40-52BE-4951-9540-7240F8E62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 response 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Chair is often the one who the faculty member turns to so knowing how to convey the compliance process is critical.  Your role is to support faculty.</a:t>
            </a:r>
          </a:p>
          <a:p>
            <a:r>
              <a:rPr lang="en-US" dirty="0"/>
              <a:t>b. You cannot protect someone under investigation, but you can help them</a:t>
            </a:r>
          </a:p>
          <a:p>
            <a:r>
              <a:rPr lang="en-US" dirty="0"/>
              <a:t>c. Everyone is a member of the community until they are not</a:t>
            </a:r>
          </a:p>
          <a:p>
            <a:r>
              <a:rPr lang="en-US" dirty="0"/>
              <a:t>d. “Am I in trouble?” – not until we find out</a:t>
            </a:r>
          </a:p>
          <a:p>
            <a:r>
              <a:rPr lang="en-US" dirty="0"/>
              <a:t>e. “Every case gets looked at, not just you”</a:t>
            </a:r>
          </a:p>
          <a:p>
            <a:r>
              <a:rPr lang="en-US" dirty="0"/>
              <a:t>f. This might not be a big deal to you as a Chair, but it is a BIG deal to your faculty member</a:t>
            </a:r>
          </a:p>
          <a:p>
            <a:r>
              <a:rPr lang="en-US" dirty="0"/>
              <a:t>g. Be respectful to keep the process as human as possible</a:t>
            </a:r>
          </a:p>
          <a:p>
            <a:r>
              <a:rPr lang="en-US" dirty="0"/>
              <a:t>h. Don’t forget that we need to reintroduce the person who is found not responsible (we don’t do guilt in this process)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Chair is often the one who the faculty member turns to so knowing how to convey the compliance process is critical.  Your role is to support faculty.</a:t>
            </a:r>
          </a:p>
          <a:p>
            <a:r>
              <a:rPr lang="en-US" dirty="0"/>
              <a:t>b. You cannot protect someone under investigation, but you can help them</a:t>
            </a:r>
          </a:p>
          <a:p>
            <a:r>
              <a:rPr lang="en-US" dirty="0"/>
              <a:t>c. Everyone is a member of the community until they are not</a:t>
            </a:r>
          </a:p>
          <a:p>
            <a:r>
              <a:rPr lang="en-US" dirty="0"/>
              <a:t>d. “Am I in trouble?” – not until we find out</a:t>
            </a:r>
          </a:p>
          <a:p>
            <a:r>
              <a:rPr lang="en-US" dirty="0"/>
              <a:t>e. “Every case gets looked at, not just you”</a:t>
            </a:r>
          </a:p>
          <a:p>
            <a:r>
              <a:rPr lang="en-US" dirty="0"/>
              <a:t>f. This might not be a big deal to you as a Chair, but it is a BIG deal to your faculty member</a:t>
            </a:r>
          </a:p>
          <a:p>
            <a:r>
              <a:rPr lang="en-US" dirty="0"/>
              <a:t>g. Be respectful to keep the process as human as possible</a:t>
            </a:r>
          </a:p>
          <a:p>
            <a:r>
              <a:rPr lang="en-US" dirty="0"/>
              <a:t>h. Don’t forget that we need to reintroduce the person who is found not responsible (we don’t do guilt in this process)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1B1C-7CC3-4738-A871-0DEA2797B0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6339396"/>
            <a:ext cx="2357437" cy="4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3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4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562" y="5853298"/>
            <a:ext cx="2428875" cy="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97FA-569D-43FB-A7A5-C77DDB9E404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48D-4D43-439B-BCE6-60BD926E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7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640"/>
            <a:ext cx="7772400" cy="3481759"/>
          </a:xfrm>
        </p:spPr>
        <p:txBody>
          <a:bodyPr>
            <a:noAutofit/>
          </a:bodyPr>
          <a:lstStyle/>
          <a:p>
            <a:r>
              <a:rPr lang="en-US" b="1" dirty="0"/>
              <a:t>Title IX, the </a:t>
            </a:r>
            <a:r>
              <a:rPr lang="en-US" b="1" dirty="0" err="1"/>
              <a:t>Clery</a:t>
            </a:r>
            <a:r>
              <a:rPr lang="en-US" b="1" dirty="0"/>
              <a:t> Act and VAWA: </a:t>
            </a:r>
            <a:r>
              <a:rPr lang="en-US" sz="4000" dirty="0"/>
              <a:t>What the Department Chair </a:t>
            </a:r>
            <a:br>
              <a:rPr lang="en-US" sz="4000" dirty="0"/>
            </a:br>
            <a:r>
              <a:rPr lang="en-US" sz="4000" dirty="0"/>
              <a:t>Needs to Know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s://conferences.k-state.edu/academicchairpersons/files/2015/09/Vertoh-Logo-2l5wk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300462"/>
            <a:ext cx="129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14550" y="4621805"/>
            <a:ext cx="4914900" cy="166739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i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Academic Chairpersons Conference</a:t>
            </a:r>
          </a:p>
          <a:p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Orlando, Florida, February 15, 2018</a:t>
            </a:r>
          </a:p>
        </p:txBody>
      </p:sp>
    </p:spTree>
    <p:extLst>
      <p:ext uri="{BB962C8B-B14F-4D97-AF65-F5344CB8AC3E}">
        <p14:creationId xmlns:p14="http://schemas.microsoft.com/office/powerpoint/2010/main" val="19126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3F88-D341-4B34-88F6-57CF782B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320D-B922-4A99-BC21-F0F375236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Matter Experts</a:t>
            </a:r>
          </a:p>
          <a:p>
            <a:endParaRPr lang="en-US" dirty="0"/>
          </a:p>
          <a:p>
            <a:r>
              <a:rPr lang="en-US" dirty="0"/>
              <a:t>Responses (ongoing)</a:t>
            </a:r>
          </a:p>
          <a:p>
            <a:pPr marL="457200" lvl="1" indent="0">
              <a:buNone/>
            </a:pPr>
            <a:r>
              <a:rPr lang="en-US" dirty="0"/>
              <a:t>n = 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37A1D-4E11-4FB4-B497-30BE8587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33800"/>
            <a:ext cx="5343525" cy="19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8D6-3F11-4A15-A92F-D012FB61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Caveats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107432-A493-40E8-8FC5-8486B334E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219200"/>
            <a:ext cx="4495800" cy="4492023"/>
          </a:xfrm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C4016C4A-EAEA-417A-B915-F85E16081223}"/>
              </a:ext>
            </a:extLst>
          </p:cNvPr>
          <p:cNvSpPr/>
          <p:nvPr/>
        </p:nvSpPr>
        <p:spPr>
          <a:xfrm>
            <a:off x="2324100" y="1265238"/>
            <a:ext cx="4495800" cy="4373562"/>
          </a:xfrm>
          <a:prstGeom prst="noSmoking">
            <a:avLst>
              <a:gd name="adj" fmla="val 85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3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8D6-3F11-4A15-A92F-D012FB61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Caveats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619E-398F-458D-9EBB-1D757634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Justice System and Title IX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State Laws, Title IX, </a:t>
            </a:r>
            <a:r>
              <a:rPr lang="en-US" dirty="0" err="1"/>
              <a:t>Clery</a:t>
            </a:r>
            <a:r>
              <a:rPr lang="en-US" dirty="0"/>
              <a:t> Act, and VAWA </a:t>
            </a:r>
          </a:p>
          <a:p>
            <a:pPr lvl="1"/>
            <a:r>
              <a:rPr lang="en-US" dirty="0"/>
              <a:t>Differences by State</a:t>
            </a:r>
          </a:p>
          <a:p>
            <a:pPr lvl="1"/>
            <a:r>
              <a:rPr lang="en-US" dirty="0"/>
              <a:t>Institutional discretion</a:t>
            </a:r>
          </a:p>
          <a:p>
            <a:pPr lvl="2"/>
            <a:r>
              <a:rPr lang="en-US" dirty="0"/>
              <a:t>Review with your institution</a:t>
            </a:r>
          </a:p>
        </p:txBody>
      </p:sp>
    </p:spTree>
    <p:extLst>
      <p:ext uri="{BB962C8B-B14F-4D97-AF65-F5344CB8AC3E}">
        <p14:creationId xmlns:p14="http://schemas.microsoft.com/office/powerpoint/2010/main" val="2928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8D6-3F11-4A15-A92F-D012FB61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Caveats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619E-398F-458D-9EBB-1D757634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Administration Discretion</a:t>
            </a:r>
          </a:p>
          <a:p>
            <a:pPr lvl="1"/>
            <a:r>
              <a:rPr lang="en-US" dirty="0"/>
              <a:t>Bush Administration</a:t>
            </a:r>
          </a:p>
          <a:p>
            <a:pPr lvl="2"/>
            <a:r>
              <a:rPr lang="en-US" dirty="0"/>
              <a:t>Clear and Convincing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Obama Administration</a:t>
            </a:r>
          </a:p>
          <a:p>
            <a:pPr lvl="2"/>
            <a:r>
              <a:rPr lang="en-US" dirty="0"/>
              <a:t>Preponderance of Proof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Trump Administration</a:t>
            </a:r>
          </a:p>
          <a:p>
            <a:pPr lvl="2"/>
            <a:r>
              <a:rPr lang="en-US" dirty="0"/>
              <a:t>Preponderance of Proof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Clear and Convincing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23D9B1-B1D7-4F43-B0BD-4EFE27CAEDDD}"/>
              </a:ext>
            </a:extLst>
          </p:cNvPr>
          <p:cNvGrpSpPr/>
          <p:nvPr/>
        </p:nvGrpSpPr>
        <p:grpSpPr>
          <a:xfrm>
            <a:off x="5334000" y="1424754"/>
            <a:ext cx="3507742" cy="3278982"/>
            <a:chOff x="5334000" y="1293018"/>
            <a:chExt cx="3507742" cy="32789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2CC8F-91CB-416D-89C7-7E5259DF5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293018"/>
              <a:ext cx="3507742" cy="26340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BEF75C-C7F1-4D86-989F-39B043E75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9" r="45885"/>
            <a:stretch/>
          </p:blipFill>
          <p:spPr>
            <a:xfrm>
              <a:off x="5334000" y="3927109"/>
              <a:ext cx="3507742" cy="644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0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8D6-3F11-4A15-A92F-D012FB61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Caveats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619E-398F-458D-9EBB-1D757634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Prudent Professional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Informed</a:t>
            </a:r>
          </a:p>
          <a:p>
            <a:pPr lvl="1"/>
            <a:r>
              <a:rPr lang="en-US" dirty="0"/>
              <a:t>Knowledgeable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93262-096A-4BE2-A2FE-B683E065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603500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8D6-3F11-4A15-A92F-D012FB61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 Compliance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619E-398F-458D-9EBB-1D757634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has been trained in Title IX/</a:t>
            </a:r>
            <a:r>
              <a:rPr lang="en-US" dirty="0" err="1"/>
              <a:t>Clery</a:t>
            </a:r>
            <a:r>
              <a:rPr lang="en-US" dirty="0"/>
              <a:t>  Compliance as a member of academia?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Who has been trained in Compliance, specifically in their role as an Academic Chair?</a:t>
            </a:r>
          </a:p>
        </p:txBody>
      </p:sp>
    </p:spTree>
    <p:extLst>
      <p:ext uri="{BB962C8B-B14F-4D97-AF65-F5344CB8AC3E}">
        <p14:creationId xmlns:p14="http://schemas.microsoft.com/office/powerpoint/2010/main" val="419711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8D6-3F11-4A15-A92F-D012FB61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 Compliance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619E-398F-458D-9EBB-1D757634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research found:</a:t>
            </a:r>
          </a:p>
          <a:p>
            <a:pPr lvl="1"/>
            <a:r>
              <a:rPr lang="en-US" dirty="0"/>
              <a:t>90% of institutions include Department Chairs as part of the compliance efforts.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dirty="0"/>
              <a:t>70% of institutions do not have trainings or materials specifically for Department Chairs.</a:t>
            </a:r>
          </a:p>
          <a:p>
            <a:pPr lvl="1"/>
            <a:endParaRPr lang="en-US" sz="1800" dirty="0"/>
          </a:p>
          <a:p>
            <a:pPr lvl="1"/>
            <a:r>
              <a:rPr lang="en-US" dirty="0"/>
              <a:t>44% of Department Chairs will be involved at some point in their tenure.</a:t>
            </a:r>
          </a:p>
        </p:txBody>
      </p:sp>
    </p:spTree>
    <p:extLst>
      <p:ext uri="{BB962C8B-B14F-4D97-AF65-F5344CB8AC3E}">
        <p14:creationId xmlns:p14="http://schemas.microsoft.com/office/powerpoint/2010/main" val="283001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38350" y="2700582"/>
            <a:ext cx="5676900" cy="1143000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Foundational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609600"/>
            <a:ext cx="72390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obligation to protect learning environment.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to take action (when directed).</a:t>
            </a:r>
            <a:endParaRPr lang="en-US" sz="11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often in the middle.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responsible for department.</a:t>
            </a:r>
          </a:p>
        </p:txBody>
      </p:sp>
    </p:spTree>
    <p:extLst>
      <p:ext uri="{BB962C8B-B14F-4D97-AF65-F5344CB8AC3E}">
        <p14:creationId xmlns:p14="http://schemas.microsoft.com/office/powerpoint/2010/main" val="131743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–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Scenario #1 – student comes to you and complains their faculty member is using sexualized language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all the time in class.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78A45-F422-4DDB-8380-D79205BF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90851"/>
            <a:ext cx="3970866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–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Is this a Compliance Issue?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Do you need to respond to this situation?</a:t>
            </a:r>
          </a:p>
          <a:p>
            <a:pPr lvl="1"/>
            <a:r>
              <a:rPr lang="en-US" dirty="0"/>
              <a:t>What do you do next?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do you do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you do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CD7F2-36D5-444B-9008-729504B7A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E3E24-D3C9-45E9-B1F4-10109E7F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/>
              <a:t>Interactive Workshop</a:t>
            </a:r>
          </a:p>
          <a:p>
            <a:endParaRPr lang="en-US" dirty="0"/>
          </a:p>
          <a:p>
            <a:r>
              <a:rPr lang="en-US" dirty="0"/>
              <a:t>Highlight best practices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Review research findings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145ACD-6662-48DA-BDC6-29A9449328BF}"/>
              </a:ext>
            </a:extLst>
          </p:cNvPr>
          <p:cNvSpPr txBox="1">
            <a:spLocks/>
          </p:cNvSpPr>
          <p:nvPr/>
        </p:nvSpPr>
        <p:spPr>
          <a:xfrm>
            <a:off x="685800" y="99640"/>
            <a:ext cx="7772400" cy="3481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Title IX, the </a:t>
            </a:r>
            <a:r>
              <a:rPr lang="en-US" b="1" dirty="0" err="1"/>
              <a:t>Clery</a:t>
            </a:r>
            <a:r>
              <a:rPr lang="en-US" b="1" dirty="0"/>
              <a:t> Act and VAWA: </a:t>
            </a:r>
            <a:r>
              <a:rPr lang="en-US" sz="4000" dirty="0"/>
              <a:t>What the Department Chair </a:t>
            </a:r>
            <a:br>
              <a:rPr lang="en-US" sz="4000" dirty="0"/>
            </a:br>
            <a:r>
              <a:rPr lang="en-US" sz="4000" dirty="0"/>
              <a:t>Needs to Know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1304E-95F7-4517-BCB2-93A94660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13" y="2819400"/>
            <a:ext cx="3392687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–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Answers</a:t>
            </a:r>
          </a:p>
          <a:p>
            <a:pPr lvl="1"/>
            <a:r>
              <a:rPr lang="en-US" dirty="0"/>
              <a:t>Is this a Compliance Issue?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Yes, we get federal funding so we must respond.</a:t>
            </a:r>
          </a:p>
          <a:p>
            <a:pPr lvl="1"/>
            <a:r>
              <a:rPr lang="en-US" dirty="0"/>
              <a:t>What do you do next?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We report this to our Title IX Compliance Officer.</a:t>
            </a:r>
          </a:p>
          <a:p>
            <a:pPr lvl="1"/>
            <a:r>
              <a:rPr lang="en-US" dirty="0"/>
              <a:t>When do you do it?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As soon as possible.</a:t>
            </a:r>
          </a:p>
          <a:p>
            <a:pPr lvl="1"/>
            <a:r>
              <a:rPr lang="en-US" dirty="0"/>
              <a:t>How do you do it?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Phone call, email, or direct conversation.</a:t>
            </a:r>
          </a:p>
        </p:txBody>
      </p:sp>
    </p:spTree>
    <p:extLst>
      <p:ext uri="{BB962C8B-B14F-4D97-AF65-F5344CB8AC3E}">
        <p14:creationId xmlns:p14="http://schemas.microsoft.com/office/powerpoint/2010/main" val="153743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–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Our Research Found: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100% of the time Chairs are considered Mandatory Reporters/Responsible Employees.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95% of the time for Faculty.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90% of the for Department Staff.</a:t>
            </a:r>
          </a:p>
        </p:txBody>
      </p:sp>
    </p:spTree>
    <p:extLst>
      <p:ext uri="{BB962C8B-B14F-4D97-AF65-F5344CB8AC3E}">
        <p14:creationId xmlns:p14="http://schemas.microsoft.com/office/powerpoint/2010/main" val="83356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–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Talking Points</a:t>
            </a:r>
          </a:p>
          <a:p>
            <a:pPr lvl="1"/>
            <a:r>
              <a:rPr lang="en-US" dirty="0"/>
              <a:t>How does an investigation work?</a:t>
            </a:r>
          </a:p>
          <a:p>
            <a:pPr lvl="2"/>
            <a:r>
              <a:rPr lang="en-US" dirty="0"/>
              <a:t>Incident reported</a:t>
            </a:r>
          </a:p>
          <a:p>
            <a:pPr lvl="2"/>
            <a:r>
              <a:rPr lang="en-US" dirty="0"/>
              <a:t>Investigative</a:t>
            </a:r>
          </a:p>
          <a:p>
            <a:pPr lvl="2"/>
            <a:r>
              <a:rPr lang="en-US" dirty="0"/>
              <a:t>Write investigation report</a:t>
            </a:r>
          </a:p>
          <a:p>
            <a:pPr lvl="2"/>
            <a:r>
              <a:rPr lang="en-US" dirty="0"/>
              <a:t>Decision made</a:t>
            </a:r>
          </a:p>
          <a:p>
            <a:pPr lvl="2"/>
            <a:r>
              <a:rPr lang="en-US" dirty="0"/>
              <a:t>Issue sanction</a:t>
            </a:r>
          </a:p>
          <a:p>
            <a:pPr lvl="2"/>
            <a:r>
              <a:rPr lang="en-US" dirty="0"/>
              <a:t>Finish and close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26317-4EF0-4DE6-8ED2-E9AF6874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13" l="2667" r="98667">
                        <a14:foregroundMark x1="20000" y1="23899" x2="66000" y2="84277"/>
                        <a14:foregroundMark x1="72000" y1="20755" x2="74000" y2="84906"/>
                        <a14:foregroundMark x1="15333" y1="80503" x2="66667" y2="89937"/>
                        <a14:foregroundMark x1="42667" y1="22642" x2="42667" y2="22642"/>
                        <a14:foregroundMark x1="51333" y1="22642" x2="51333" y2="22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2895600"/>
            <a:ext cx="2495550" cy="26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7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 – 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Points</a:t>
            </a:r>
          </a:p>
          <a:p>
            <a:pPr lvl="1"/>
            <a:r>
              <a:rPr lang="en-US" dirty="0"/>
              <a:t>Investigation Outcome Goals</a:t>
            </a:r>
          </a:p>
          <a:p>
            <a:pPr lvl="2"/>
            <a:r>
              <a:rPr lang="en-US" dirty="0"/>
              <a:t>Determine what happened.</a:t>
            </a:r>
          </a:p>
          <a:p>
            <a:pPr lvl="2"/>
            <a:r>
              <a:rPr lang="en-US" dirty="0"/>
              <a:t>Address and stop activity which is leading to report.</a:t>
            </a:r>
          </a:p>
          <a:p>
            <a:pPr lvl="2"/>
            <a:r>
              <a:rPr lang="en-US" dirty="0"/>
              <a:t>Provide support to all parties and address effect of behavior.</a:t>
            </a:r>
          </a:p>
          <a:p>
            <a:pPr lvl="2"/>
            <a:r>
              <a:rPr lang="en-US" dirty="0"/>
              <a:t>Ensure issue is not systematic.</a:t>
            </a:r>
          </a:p>
          <a:p>
            <a:pPr lvl="2"/>
            <a:r>
              <a:rPr lang="en-US" dirty="0"/>
              <a:t>Manage potential for retaliation.</a:t>
            </a:r>
          </a:p>
        </p:txBody>
      </p:sp>
    </p:spTree>
    <p:extLst>
      <p:ext uri="{BB962C8B-B14F-4D97-AF65-F5344CB8AC3E}">
        <p14:creationId xmlns:p14="http://schemas.microsoft.com/office/powerpoint/2010/main" val="288934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38350" y="2700582"/>
            <a:ext cx="5676900" cy="1143000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Foundational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609600"/>
            <a:ext cx="72390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obligation to protect learning environment.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to take action (when directed).</a:t>
            </a:r>
            <a:endParaRPr lang="en-US" sz="11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often in the middle.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responsible for department.</a:t>
            </a:r>
          </a:p>
        </p:txBody>
      </p:sp>
    </p:spTree>
    <p:extLst>
      <p:ext uri="{BB962C8B-B14F-4D97-AF65-F5344CB8AC3E}">
        <p14:creationId xmlns:p14="http://schemas.microsoft.com/office/powerpoint/2010/main" val="3495902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Scenario #2 – You have just been notified that a faculty member within your department is under investigation by your Title IX Office.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Asked to arrange a meeting between:</a:t>
            </a:r>
          </a:p>
          <a:p>
            <a:pPr lvl="1"/>
            <a:r>
              <a:rPr lang="en-US" dirty="0"/>
              <a:t>Yourself,</a:t>
            </a:r>
          </a:p>
          <a:p>
            <a:pPr lvl="1"/>
            <a:r>
              <a:rPr lang="en-US" dirty="0"/>
              <a:t>The Title IX Office investigator and</a:t>
            </a:r>
          </a:p>
          <a:p>
            <a:pPr lvl="1"/>
            <a:r>
              <a:rPr lang="en-US" dirty="0"/>
              <a:t>The faculty member.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08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What do you do next?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do you do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you do it?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C1832F-509D-427B-9E78-0177A2E1F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" b="99771" l="0" r="99844">
                        <a14:foregroundMark x1="14844" y1="6346" x2="14844" y2="6346"/>
                        <a14:foregroundMark x1="82813" y1="6193" x2="82813" y2="6193"/>
                        <a14:foregroundMark x1="76250" y1="91743" x2="76250" y2="91743"/>
                        <a14:foregroundMark x1="69844" y1="95260" x2="69844" y2="95260"/>
                        <a14:foregroundMark x1="87188" y1="94037" x2="87188" y2="94037"/>
                        <a14:foregroundMark x1="32813" y1="92355" x2="32813" y2="92355"/>
                        <a14:foregroundMark x1="13594" y1="92661" x2="13594" y2="92661"/>
                        <a14:foregroundMark x1="22500" y1="95260" x2="22500" y2="95260"/>
                        <a14:foregroundMark x1="48125" y1="93272" x2="48125" y2="93272"/>
                        <a14:foregroundMark x1="2813" y1="62156" x2="2813" y2="62156"/>
                        <a14:foregroundMark x1="3750" y1="42431" x2="3750" y2="42431"/>
                        <a14:foregroundMark x1="96094" y1="36544" x2="96094" y2="36544"/>
                        <a14:foregroundMark x1="96094" y1="56651" x2="96094" y2="56651"/>
                        <a14:foregroundMark x1="59688" y1="9939" x2="59688" y2="9939"/>
                        <a14:foregroundMark x1="39844" y1="2676" x2="39844" y2="2676"/>
                        <a14:foregroundMark x1="59375" y1="2676" x2="59375" y2="2676"/>
                        <a14:foregroundMark x1="17344" y1="9786" x2="17344" y2="9786"/>
                        <a14:foregroundMark x1="24063" y1="10092" x2="24063" y2="10092"/>
                        <a14:foregroundMark x1="24375" y1="9939" x2="25625" y2="9939"/>
                        <a14:foregroundMark x1="39219" y1="10245" x2="40156" y2="10398"/>
                        <a14:foregroundMark x1="69531" y1="5428" x2="84063" y2="8410"/>
                        <a14:foregroundMark x1="97031" y1="16896" x2="96094" y2="89908"/>
                        <a14:foregroundMark x1="92969" y1="90367" x2="12031" y2="96024"/>
                        <a14:foregroundMark x1="3438" y1="82569" x2="4063" y2="73471"/>
                        <a14:foregroundMark x1="2813" y1="16284" x2="2813" y2="72401"/>
                        <a14:backgroundMark x1="2500" y1="2064" x2="2500" y2="2064"/>
                        <a14:backgroundMark x1="97656" y1="2064" x2="97656" y2="2064"/>
                        <a14:backgroundMark x1="97031" y1="98394" x2="97031" y2="98394"/>
                        <a14:backgroundMark x1="2500" y1="98242" x2="2500" y2="98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04" y="1600201"/>
            <a:ext cx="17896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What do you do next?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This is likely a big deal to others.  Support, not protect.</a:t>
            </a:r>
          </a:p>
          <a:p>
            <a:pPr lvl="1"/>
            <a:r>
              <a:rPr lang="en-US" dirty="0"/>
              <a:t>When do you do it?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What is the harm in delay?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What is the benefit of delay?</a:t>
            </a:r>
          </a:p>
          <a:p>
            <a:pPr lvl="1"/>
            <a:r>
              <a:rPr lang="en-US" dirty="0"/>
              <a:t>How do you do it?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In writing, personally, timely?</a:t>
            </a:r>
          </a:p>
        </p:txBody>
      </p:sp>
    </p:spTree>
    <p:extLst>
      <p:ext uri="{BB962C8B-B14F-4D97-AF65-F5344CB8AC3E}">
        <p14:creationId xmlns:p14="http://schemas.microsoft.com/office/powerpoint/2010/main" val="420142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Points</a:t>
            </a:r>
          </a:p>
          <a:p>
            <a:pPr lvl="1"/>
            <a:r>
              <a:rPr lang="en-US" dirty="0"/>
              <a:t>Support, not protect</a:t>
            </a:r>
          </a:p>
          <a:p>
            <a:pPr lvl="1"/>
            <a:r>
              <a:rPr lang="en-US" dirty="0"/>
              <a:t>Community member</a:t>
            </a:r>
          </a:p>
          <a:p>
            <a:pPr lvl="1"/>
            <a:r>
              <a:rPr lang="en-US" dirty="0"/>
              <a:t>Not in trouble</a:t>
            </a:r>
          </a:p>
          <a:p>
            <a:pPr lvl="1"/>
            <a:r>
              <a:rPr lang="en-US" dirty="0"/>
              <a:t>Big deal to others</a:t>
            </a:r>
          </a:p>
          <a:p>
            <a:pPr lvl="1"/>
            <a:r>
              <a:rPr lang="en-US" dirty="0"/>
              <a:t>Be respectful</a:t>
            </a:r>
          </a:p>
          <a:p>
            <a:pPr lvl="1"/>
            <a:r>
              <a:rPr lang="en-US" dirty="0"/>
              <a:t>Support and protect those not responsible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BAD1B-DE38-44AB-B937-99AC19EC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13" l="2667" r="98667">
                        <a14:foregroundMark x1="20000" y1="23899" x2="66000" y2="84277"/>
                        <a14:foregroundMark x1="72000" y1="20755" x2="74000" y2="84906"/>
                        <a14:foregroundMark x1="15333" y1="80503" x2="66667" y2="89937"/>
                        <a14:foregroundMark x1="42667" y1="22642" x2="42667" y2="22642"/>
                        <a14:foregroundMark x1="51333" y1="22642" x2="51333" y2="22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1828800"/>
            <a:ext cx="2495550" cy="26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53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Research Found:</a:t>
            </a:r>
          </a:p>
          <a:p>
            <a:pPr lvl="1"/>
            <a:r>
              <a:rPr lang="en-US" dirty="0"/>
              <a:t>45% of the time Department Chairs are included in Compliance Investigations involving their Faculty and Staff.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70% of institutions notify Department Chairs when their Faculty or Staff are under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3939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9342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707" y="1219200"/>
            <a:ext cx="7351986" cy="4769068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Pyle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MS, CHE</a:t>
            </a:r>
          </a:p>
          <a:p>
            <a:pPr lvl="1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Professor, College of Hospitality Management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Johnson &amp; Wales University – Denver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Line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PhD, MPH, LMSW</a:t>
            </a:r>
          </a:p>
          <a:p>
            <a:pPr lvl="1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Professor,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A.T. Still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D9317-899D-42F6-B637-C6ACF214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124200"/>
            <a:ext cx="4620337" cy="23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5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Research Found:</a:t>
            </a:r>
          </a:p>
          <a:p>
            <a:pPr lvl="1"/>
            <a:r>
              <a:rPr lang="en-US" dirty="0"/>
              <a:t>Department Chairs are representatives in the investigation of Faculty and Staff:</a:t>
            </a:r>
          </a:p>
        </p:txBody>
      </p:sp>
      <p:pic>
        <p:nvPicPr>
          <p:cNvPr id="4" name="Picture 3" descr="chart2124530700.png">
            <a:extLst>
              <a:ext uri="{FF2B5EF4-FFF2-40B4-BE49-F238E27FC236}">
                <a16:creationId xmlns:a16="http://schemas.microsoft.com/office/drawing/2014/main" id="{8919F44C-16E9-4801-9D74-D6CF3FF8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6" y="3124200"/>
            <a:ext cx="5388428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9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Research Found:</a:t>
            </a:r>
          </a:p>
          <a:p>
            <a:pPr lvl="1"/>
            <a:r>
              <a:rPr lang="en-US" dirty="0"/>
              <a:t>Department Chairs implement outcomes with Faculty and Staff:</a:t>
            </a:r>
          </a:p>
        </p:txBody>
      </p:sp>
      <p:pic>
        <p:nvPicPr>
          <p:cNvPr id="5" name="Picture 4" descr="chart2124531020.png">
            <a:extLst>
              <a:ext uri="{FF2B5EF4-FFF2-40B4-BE49-F238E27FC236}">
                <a16:creationId xmlns:a16="http://schemas.microsoft.com/office/drawing/2014/main" id="{614063B1-424D-445D-8B87-1C957FAA9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6" y="3124200"/>
            <a:ext cx="5388428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19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38350" y="2700582"/>
            <a:ext cx="5676900" cy="1143000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Foundational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609600"/>
            <a:ext cx="72390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obligation to protect learning environment.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to take action (when directed).</a:t>
            </a:r>
            <a:endParaRPr lang="en-US" sz="11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often in the middle.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responsible for department.</a:t>
            </a:r>
          </a:p>
        </p:txBody>
      </p:sp>
    </p:spTree>
    <p:extLst>
      <p:ext uri="{BB962C8B-B14F-4D97-AF65-F5344CB8AC3E}">
        <p14:creationId xmlns:p14="http://schemas.microsoft.com/office/powerpoint/2010/main" val="515138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3 -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 #3 – The Compliance Office calls one of your faculty members and asks that they allow a student who missed their final to retake it and update the grade.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97FB0-81DF-4634-AE21-7EE8348F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2866848" cy="1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87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3 -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What do you do next?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do you do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you do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44C41-9256-4AAE-B350-139F8F8D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2734916"/>
            <a:ext cx="3733800" cy="27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5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3 -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Title IX Office is in charge.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If request is reasonable, there is no choice.</a:t>
            </a:r>
          </a:p>
          <a:p>
            <a:pPr lvl="1"/>
            <a:r>
              <a:rPr lang="en-US" dirty="0"/>
              <a:t>Reasons may be confidential.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It is not about faculty or class.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It is about the situation or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61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3 -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Points</a:t>
            </a:r>
          </a:p>
          <a:p>
            <a:pPr lvl="1"/>
            <a:r>
              <a:rPr lang="en-US" dirty="0"/>
              <a:t>Do not “overhelp.”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Be part of the solution.</a:t>
            </a:r>
          </a:p>
          <a:p>
            <a:pPr lvl="1"/>
            <a:r>
              <a:rPr lang="en-US" dirty="0"/>
              <a:t>Be respectful.</a:t>
            </a:r>
          </a:p>
          <a:p>
            <a:pPr lvl="1"/>
            <a:r>
              <a:rPr lang="en-US" dirty="0"/>
              <a:t>Manage potential for </a:t>
            </a:r>
            <a:br>
              <a:rPr lang="en-US" dirty="0"/>
            </a:br>
            <a:r>
              <a:rPr lang="en-US" dirty="0"/>
              <a:t>retaliation.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455B4-B155-47BF-9997-280B3B92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34231"/>
            <a:ext cx="3845240" cy="30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4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38350" y="2700582"/>
            <a:ext cx="5676900" cy="1143000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Foundational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609600"/>
            <a:ext cx="72390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obligation to protect learning environment.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to take action (when directed).</a:t>
            </a:r>
            <a:endParaRPr lang="en-US" sz="11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often in the middle.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responsible for department.</a:t>
            </a:r>
          </a:p>
        </p:txBody>
      </p:sp>
    </p:spTree>
    <p:extLst>
      <p:ext uri="{BB962C8B-B14F-4D97-AF65-F5344CB8AC3E}">
        <p14:creationId xmlns:p14="http://schemas.microsoft.com/office/powerpoint/2010/main" val="691741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4 – Distance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 #4 – An online student who lives in another state (1000 miles away) reports they need an extension due to a domestic violence situation.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F3A52-BFFD-4973-86F8-3998AE64E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333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1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4 – Distance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What do you do next?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do you do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you do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6942E-C5D0-4BD1-95DC-AA4ECE54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59" y="1922872"/>
            <a:ext cx="3804541" cy="30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3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1156-193E-4024-A3E2-0B613FCD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C7E7-2055-4F8B-B0A9-DB33B13EB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Matthias </a:t>
            </a:r>
            <a:r>
              <a:rPr lang="en-US" dirty="0" err="1"/>
              <a:t>Rubekeil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bg2"/>
                </a:solidFill>
              </a:rPr>
              <a:t>Title IX, Non-discrimination Coordinator, Johnson &amp; Wales University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E09EA-26CA-4F75-B5DD-BFAD4A7F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Elizabeth Canning,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/>
                </a:solidFill>
              </a:rPr>
              <a:t>Director-Institutional Equity/Title IX Coordinator, Community College of Rhode Island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5EE71-25F1-44F4-A3C1-6BFA78E36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5638800" y="2895240"/>
            <a:ext cx="2057400" cy="2921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F0BF7-7CC0-464E-B9CE-C4105510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26" y="2895240"/>
            <a:ext cx="2309348" cy="28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9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4 – Distance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What do you do next?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What is your policy for on campus student?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What are the interstate “counseling” laws?</a:t>
            </a:r>
          </a:p>
          <a:p>
            <a:pPr lvl="1"/>
            <a:r>
              <a:rPr lang="en-US" dirty="0"/>
              <a:t>When do you do it?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Are your instructors aware of the policy?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Have you contacted the Compliance Office?</a:t>
            </a:r>
          </a:p>
          <a:p>
            <a:pPr lvl="1"/>
            <a:r>
              <a:rPr lang="en-US" dirty="0"/>
              <a:t>How do you do it?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In person, remote video conference, contact local experts?</a:t>
            </a:r>
          </a:p>
        </p:txBody>
      </p:sp>
    </p:spTree>
    <p:extLst>
      <p:ext uri="{BB962C8B-B14F-4D97-AF65-F5344CB8AC3E}">
        <p14:creationId xmlns:p14="http://schemas.microsoft.com/office/powerpoint/2010/main" val="1867411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4 – Distance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Research Found:</a:t>
            </a:r>
          </a:p>
          <a:p>
            <a:pPr lvl="1"/>
            <a:r>
              <a:rPr lang="en-US" dirty="0"/>
              <a:t>85% of institutions do not have training Specific for Distance Education.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60% of institutions have not had an issue yet.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60% of institutions believe online compliance issues will increase.</a:t>
            </a:r>
          </a:p>
        </p:txBody>
      </p:sp>
    </p:spTree>
    <p:extLst>
      <p:ext uri="{BB962C8B-B14F-4D97-AF65-F5344CB8AC3E}">
        <p14:creationId xmlns:p14="http://schemas.microsoft.com/office/powerpoint/2010/main" val="1197764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4 – Distance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Points</a:t>
            </a:r>
          </a:p>
          <a:p>
            <a:pPr lvl="1"/>
            <a:r>
              <a:rPr lang="en-US" dirty="0"/>
              <a:t>Distance education students should get the same services provided to campus students.</a:t>
            </a:r>
          </a:p>
          <a:p>
            <a:pPr lvl="1"/>
            <a:r>
              <a:rPr lang="en-US" dirty="0"/>
              <a:t>Some states have employment obligations which might apply to students.</a:t>
            </a:r>
          </a:p>
          <a:p>
            <a:pPr lvl="1"/>
            <a:r>
              <a:rPr lang="en-US" dirty="0"/>
              <a:t>A policy should be in place to address this issue.</a:t>
            </a:r>
          </a:p>
          <a:p>
            <a:pPr lvl="1"/>
            <a:r>
              <a:rPr lang="en-US" dirty="0"/>
              <a:t>This policy should be part of instructor training.</a:t>
            </a:r>
          </a:p>
          <a:p>
            <a:pPr lvl="1"/>
            <a:r>
              <a:rPr lang="en-US" dirty="0"/>
              <a:t>Educate Compliance Officers on pedagogy.</a:t>
            </a:r>
          </a:p>
        </p:txBody>
      </p:sp>
    </p:spTree>
    <p:extLst>
      <p:ext uri="{BB962C8B-B14F-4D97-AF65-F5344CB8AC3E}">
        <p14:creationId xmlns:p14="http://schemas.microsoft.com/office/powerpoint/2010/main" val="685012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3A7-2B78-4111-AEFC-ACFB0204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38350" y="2700582"/>
            <a:ext cx="5676900" cy="1143000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Foundational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6B48-0E98-45CE-9E81-D9364BF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609600"/>
            <a:ext cx="72390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obligation to protect learning environment.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have to take action (when directed).</a:t>
            </a:r>
            <a:endParaRPr lang="en-US" sz="11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often in the middle.</a:t>
            </a:r>
            <a:r>
              <a:rPr lang="en-US" sz="1800" dirty="0">
                <a:solidFill>
                  <a:schemeClr val="bg2"/>
                </a:solidFill>
              </a:rPr>
              <a:t/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Chairs are responsible for department.</a:t>
            </a:r>
          </a:p>
        </p:txBody>
      </p:sp>
    </p:spTree>
    <p:extLst>
      <p:ext uri="{BB962C8B-B14F-4D97-AF65-F5344CB8AC3E}">
        <p14:creationId xmlns:p14="http://schemas.microsoft.com/office/powerpoint/2010/main" val="3248165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F985-29F4-41BF-9F08-72261E47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Training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472B-E701-4CD3-ABC9-416C431F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been asked by Human Resources for input on a new training specifically for Department Chairs in Title IX Compliance.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 What should be included?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8572C-5C68-47A8-9549-0854F089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81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0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F985-29F4-41BF-9F08-72261E47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Training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472B-E701-4CD3-ABC9-416C431F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Research Shows:</a:t>
            </a:r>
          </a:p>
          <a:p>
            <a:pPr lvl="1"/>
            <a:r>
              <a:rPr lang="en-US" dirty="0"/>
              <a:t>Title IX Compliance Officers biggest concerns regarding Department Chairs.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59345-4FE4-49A9-ADAD-63CE9349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6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EE06-5DFE-4FC5-8D2B-0BF9F700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Training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3CA3-AFE0-4608-92ED-C1CB1563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Research Shows:</a:t>
            </a:r>
          </a:p>
          <a:p>
            <a:pPr lvl="1"/>
            <a:r>
              <a:rPr lang="en-US" dirty="0"/>
              <a:t>Title IX Compliance Officers think these should be included in Department Chair trainings.</a:t>
            </a:r>
          </a:p>
          <a:p>
            <a:endParaRPr lang="en-US" dirty="0"/>
          </a:p>
        </p:txBody>
      </p:sp>
      <p:pic>
        <p:nvPicPr>
          <p:cNvPr id="4" name="Picture 3" descr="chart2124530510.png">
            <a:extLst>
              <a:ext uri="{FF2B5EF4-FFF2-40B4-BE49-F238E27FC236}">
                <a16:creationId xmlns:a16="http://schemas.microsoft.com/office/drawing/2014/main" id="{D4135063-599E-41B4-9E20-9454A84A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86" y="3124200"/>
            <a:ext cx="538842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3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712B-E684-4DA3-8676-C3A2D7F5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Takeaways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A3E6F3-8D27-4651-8ACC-578195B5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349" y="1572465"/>
            <a:ext cx="4005301" cy="37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E8C4-639B-49DF-AC35-8393A25D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are: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291D7-97FA-44C6-AEFE-21773D8E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8" y="2286000"/>
            <a:ext cx="5334000" cy="2980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47B22-9748-42DE-B157-53705FB25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1000"/>
            <a:ext cx="4343400" cy="2523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4CDAE-E431-4A61-9874-7CBA41096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738" y="2743200"/>
            <a:ext cx="2932730" cy="31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E8C4-639B-49DF-AC35-8393A25D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C06560-9C44-40D9-A4D8-1BB98AAAF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583592"/>
              </p:ext>
            </p:extLst>
          </p:nvPr>
        </p:nvGraphicFramePr>
        <p:xfrm>
          <a:off x="2743200" y="14285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C19F458-3B1A-428F-9024-478F84252A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473"/>
            <a:ext cx="3429000" cy="32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327A-F90C-4634-B252-A2E8AAB73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4 Scenarios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15 minutes each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Work together</a:t>
            </a:r>
          </a:p>
          <a:p>
            <a:pPr lvl="1"/>
            <a:r>
              <a:rPr lang="en-US" sz="2400" kern="1200" dirty="0">
                <a:effectLst/>
                <a:latin typeface="+mn-lt"/>
                <a:ea typeface="+mn-ea"/>
                <a:cs typeface="+mn-cs"/>
              </a:rPr>
              <a:t>Answer questions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Discuss </a:t>
            </a:r>
            <a:r>
              <a:rPr lang="en-US" sz="2400" dirty="0"/>
              <a:t>with group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Collectively Reflect </a:t>
            </a:r>
          </a:p>
          <a:p>
            <a:pPr marL="457200" lvl="1" indent="0">
              <a:buNone/>
            </a:pPr>
            <a:endParaRPr lang="en-US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Refer to handout for details and questions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513467-E3DE-4560-BD9B-6E2B1935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Workshop 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FC64DF-D940-42FD-BEF2-6BD869127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410075" cy="23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327A-F90C-4634-B252-A2E8AAB73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Research Questions:</a:t>
            </a:r>
          </a:p>
          <a:p>
            <a:pPr lvl="1"/>
            <a:r>
              <a:rPr lang="en-US" dirty="0"/>
              <a:t>What is the Department Chair’s role in the compliance effort?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 impact does distance education have on the Title IX and </a:t>
            </a:r>
            <a:r>
              <a:rPr lang="en-US" dirty="0" err="1"/>
              <a:t>Clery</a:t>
            </a:r>
            <a:r>
              <a:rPr lang="en-US" dirty="0"/>
              <a:t> Act Compliance?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513467-E3DE-4560-BD9B-6E2B1935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Mixed Methods Research</a:t>
            </a:r>
          </a:p>
        </p:txBody>
      </p:sp>
    </p:spTree>
    <p:extLst>
      <p:ext uri="{BB962C8B-B14F-4D97-AF65-F5344CB8AC3E}">
        <p14:creationId xmlns:p14="http://schemas.microsoft.com/office/powerpoint/2010/main" val="306245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327A-F90C-4634-B252-A2E8AAB73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Interview of Subject Matter Expert</a:t>
            </a:r>
          </a:p>
          <a:p>
            <a:pPr lvl="1"/>
            <a:r>
              <a:rPr lang="en-US" sz="2400" dirty="0"/>
              <a:t>Compliance Officers </a:t>
            </a:r>
            <a:endParaRPr lang="en-US" sz="2400" kern="1200" dirty="0"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400" kern="1200" dirty="0">
                <a:effectLst/>
                <a:latin typeface="+mn-lt"/>
                <a:ea typeface="+mn-ea"/>
                <a:cs typeface="+mn-cs"/>
              </a:rPr>
              <a:t>Title IX Lawyers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dirty="0"/>
          </a:p>
          <a:p>
            <a:r>
              <a:rPr lang="en-US" sz="2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Online Survey of </a:t>
            </a:r>
            <a:r>
              <a:rPr lang="en-US" sz="2800" dirty="0">
                <a:solidFill>
                  <a:schemeClr val="bg1"/>
                </a:solidFill>
              </a:rPr>
              <a:t>Compliance Officers</a:t>
            </a:r>
          </a:p>
          <a:p>
            <a:pPr lvl="1"/>
            <a:r>
              <a:rPr lang="en-US" sz="2400" kern="1200" dirty="0">
                <a:effectLst/>
                <a:latin typeface="+mn-lt"/>
                <a:ea typeface="+mn-ea"/>
                <a:cs typeface="+mn-cs"/>
              </a:rPr>
              <a:t>Focus on role of Chairs in their Compliance efforts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Focus on the implications of Distance Education on Compliance efforts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513467-E3DE-4560-BD9B-6E2B1935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Mixed Methods Research</a:t>
            </a:r>
          </a:p>
        </p:txBody>
      </p:sp>
    </p:spTree>
    <p:extLst>
      <p:ext uri="{BB962C8B-B14F-4D97-AF65-F5344CB8AC3E}">
        <p14:creationId xmlns:p14="http://schemas.microsoft.com/office/powerpoint/2010/main" val="6534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1712</Words>
  <Application>Microsoft Office PowerPoint</Application>
  <PresentationFormat>On-screen Show (4:3)</PresentationFormat>
  <Paragraphs>307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Title IX, the Clery Act and VAWA: What the Department Chair  Needs to Know</vt:lpstr>
      <vt:lpstr>PowerPoint Presentation</vt:lpstr>
      <vt:lpstr>Presenters</vt:lpstr>
      <vt:lpstr>Thanks to:</vt:lpstr>
      <vt:lpstr>What are:</vt:lpstr>
      <vt:lpstr>Who are you:</vt:lpstr>
      <vt:lpstr>Workshop Design</vt:lpstr>
      <vt:lpstr>Mixed Methods Research</vt:lpstr>
      <vt:lpstr>Mixed Methods Research</vt:lpstr>
      <vt:lpstr>Study Details</vt:lpstr>
      <vt:lpstr>Workshop Caveats</vt:lpstr>
      <vt:lpstr>Workshop Caveats</vt:lpstr>
      <vt:lpstr>Workshop Caveats</vt:lpstr>
      <vt:lpstr>Workshop Caveats</vt:lpstr>
      <vt:lpstr>Title IX Compliance Experience</vt:lpstr>
      <vt:lpstr>Title IX Compliance Experience</vt:lpstr>
      <vt:lpstr>Foundational Thoughts</vt:lpstr>
      <vt:lpstr>Scenario 1 – The Report</vt:lpstr>
      <vt:lpstr>Scenario 1 – The Report</vt:lpstr>
      <vt:lpstr>Scenario 1 – The Report</vt:lpstr>
      <vt:lpstr>Scenario 1 – The Report</vt:lpstr>
      <vt:lpstr>Scenario 1 – The Report</vt:lpstr>
      <vt:lpstr>Scenario 1 – The Report</vt:lpstr>
      <vt:lpstr>Foundational Thoughts</vt:lpstr>
      <vt:lpstr>Scenario 2 – The Call</vt:lpstr>
      <vt:lpstr>Scenario 2 – The Call</vt:lpstr>
      <vt:lpstr>Scenario 2 – The Call</vt:lpstr>
      <vt:lpstr>Scenario 2 – The Call</vt:lpstr>
      <vt:lpstr>Scenario 2 – The Call</vt:lpstr>
      <vt:lpstr>Scenario 2 – The Call</vt:lpstr>
      <vt:lpstr>Scenario 2 – The Call</vt:lpstr>
      <vt:lpstr>Foundational Thoughts</vt:lpstr>
      <vt:lpstr>Scenario 3 - Accommodations</vt:lpstr>
      <vt:lpstr>Scenario 3 - Accommodations</vt:lpstr>
      <vt:lpstr>Scenario 3 - Accommodations</vt:lpstr>
      <vt:lpstr>Scenario 3 - Accommodations</vt:lpstr>
      <vt:lpstr>Foundational Thoughts</vt:lpstr>
      <vt:lpstr>Scenario 4 – Distance Ed</vt:lpstr>
      <vt:lpstr>Scenario 4 – Distance Ed</vt:lpstr>
      <vt:lpstr>Scenario 4 – Distance Ed</vt:lpstr>
      <vt:lpstr>Scenario 4 – Distance Ed</vt:lpstr>
      <vt:lpstr>Scenario 4 – Distance Ed</vt:lpstr>
      <vt:lpstr>Foundational Thoughts</vt:lpstr>
      <vt:lpstr>Chair Training Exercise</vt:lpstr>
      <vt:lpstr>Chair Training Exercise</vt:lpstr>
      <vt:lpstr>Chair Training Exercise</vt:lpstr>
      <vt:lpstr>Workshop Takeaways</vt:lpstr>
    </vt:vector>
  </TitlesOfParts>
  <Company>ATSU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Aesha Turner</dc:creator>
  <cp:lastModifiedBy>Stephen Pyle</cp:lastModifiedBy>
  <cp:revision>288</cp:revision>
  <dcterms:created xsi:type="dcterms:W3CDTF">2014-10-21T16:23:33Z</dcterms:created>
  <dcterms:modified xsi:type="dcterms:W3CDTF">2018-02-26T18:17:10Z</dcterms:modified>
</cp:coreProperties>
</file>