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72" r:id="rId15"/>
    <p:sldId id="273" r:id="rId16"/>
    <p:sldId id="274" r:id="rId17"/>
    <p:sldId id="268" r:id="rId18"/>
    <p:sldId id="270" r:id="rId19"/>
    <p:sldId id="271" r:id="rId20"/>
    <p:sldId id="26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/>
    <p:restoredTop sz="94643"/>
  </p:normalViewPr>
  <p:slideViewPr>
    <p:cSldViewPr snapToGrid="0" snapToObjects="1">
      <p:cViewPr>
        <p:scale>
          <a:sx n="129" d="100"/>
          <a:sy n="129" d="100"/>
        </p:scale>
        <p:origin x="1024" y="-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Saturday, December 2,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Saturday, December 2,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Saturday, December 2,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Saturday, December 2,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Saturday, December 2,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Saturday, December 2,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Saturday, December 2, 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Saturday, December 2, 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Saturday, December 2, 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Saturday, December 2,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Saturday, December 2,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Saturday, December 2,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Working with a Unionized faculty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Hamilton</a:t>
            </a:r>
          </a:p>
          <a:p>
            <a:r>
              <a:rPr lang="en-US" dirty="0" smtClean="0"/>
              <a:t>Park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244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Supervising the Faculty 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Become familiar with how the institution’s legal advisor prefers to proceed on CBA issues</a:t>
            </a:r>
          </a:p>
          <a:p>
            <a:pPr lvl="1"/>
            <a:r>
              <a:rPr lang="en-US" dirty="0" smtClean="0"/>
              <a:t>Learn who should be contacted should a problem arise</a:t>
            </a:r>
          </a:p>
          <a:p>
            <a:pPr lvl="1"/>
            <a:r>
              <a:rPr lang="en-US" dirty="0" smtClean="0"/>
              <a:t>Learn who to go to for advice</a:t>
            </a:r>
          </a:p>
          <a:p>
            <a:pPr lvl="1"/>
            <a:r>
              <a:rPr lang="en-US" dirty="0" smtClean="0"/>
              <a:t>Ensure that the Associate Dean or Dean is informed of all developments or issues that may arise</a:t>
            </a:r>
          </a:p>
          <a:p>
            <a:r>
              <a:rPr lang="en-US" dirty="0"/>
              <a:t>Do not fear the union, just respect its presence</a:t>
            </a:r>
          </a:p>
          <a:p>
            <a:pPr lvl="1"/>
            <a:r>
              <a:rPr lang="en-US" dirty="0"/>
              <a:t>Understand that whether or not you agree or disagree with having a union it is there and you will have good success if you learn to work with the union instead of against it.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764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Supervision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sure that expectations for performance are clear and understood by the affected parties.</a:t>
            </a:r>
          </a:p>
          <a:p>
            <a:pPr lvl="1"/>
            <a:r>
              <a:rPr lang="en-US" dirty="0" smtClean="0"/>
              <a:t>Written communication is preferred but verbal communication can be acceptable if notes are created with the date and time of the conversation</a:t>
            </a:r>
          </a:p>
          <a:p>
            <a:pPr lvl="1"/>
            <a:r>
              <a:rPr lang="en-US" dirty="0" smtClean="0"/>
              <a:t>Make a notation that expectations were provided and understood</a:t>
            </a:r>
          </a:p>
          <a:p>
            <a:pPr lvl="2"/>
            <a:r>
              <a:rPr lang="en-US" dirty="0" smtClean="0"/>
              <a:t>If the communication is written you may have the faculty member sign or initial it and then provide them with a copy</a:t>
            </a:r>
          </a:p>
          <a:p>
            <a:pPr lvl="2"/>
            <a:r>
              <a:rPr lang="en-US" dirty="0" smtClean="0"/>
              <a:t>This step is usually not necessary if the expectation is contained in a formal university document such as a faculty performance development plan since all parties involved should receive a copy of the plan</a:t>
            </a:r>
          </a:p>
          <a:p>
            <a:r>
              <a:rPr lang="en-US" dirty="0" smtClean="0"/>
              <a:t>Keep a “tickle file” where notes or documentation can be placed and accessed for future needs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784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Supervision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not “gunnysack” issues</a:t>
            </a:r>
          </a:p>
          <a:p>
            <a:pPr lvl="1"/>
            <a:r>
              <a:rPr lang="en-US" dirty="0" smtClean="0"/>
              <a:t>In other words, do not save up items and then confront the faculty member later with multiple issues</a:t>
            </a:r>
          </a:p>
          <a:p>
            <a:pPr lvl="1"/>
            <a:r>
              <a:rPr lang="en-US" dirty="0" smtClean="0"/>
              <a:t>Address positive and negative behavior at the time it occurs and bring it to the faculty member’s attention</a:t>
            </a:r>
          </a:p>
          <a:p>
            <a:r>
              <a:rPr lang="en-US" dirty="0"/>
              <a:t>Schedule monthly or quarterly progress discussions with your faculty members</a:t>
            </a:r>
          </a:p>
          <a:p>
            <a:pPr lvl="1"/>
            <a:r>
              <a:rPr lang="en-US" dirty="0"/>
              <a:t>Helps to address issues early or reinforce positive progress</a:t>
            </a:r>
          </a:p>
          <a:p>
            <a:pPr lvl="1"/>
            <a:r>
              <a:rPr lang="en-US" dirty="0"/>
              <a:t>Good use of due process </a:t>
            </a:r>
            <a:r>
              <a:rPr lang="en-US" dirty="0" smtClean="0"/>
              <a:t>model</a:t>
            </a:r>
          </a:p>
          <a:p>
            <a:r>
              <a:rPr lang="en-US" dirty="0" smtClean="0"/>
              <a:t>Develop active listening skills</a:t>
            </a:r>
          </a:p>
          <a:p>
            <a:pPr lvl="1"/>
            <a:r>
              <a:rPr lang="en-US" dirty="0" smtClean="0"/>
              <a:t>Many issues can be diffused by listening to concerns and problems voiced by the faculty member</a:t>
            </a:r>
          </a:p>
        </p:txBody>
      </p:sp>
    </p:spTree>
    <p:extLst>
      <p:ext uri="{BB962C8B-B14F-4D97-AF65-F5344CB8AC3E}">
        <p14:creationId xmlns:p14="http://schemas.microsoft.com/office/powerpoint/2010/main" val="2478374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Supervision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ever hesitate to ask questions or seek further clarification from the Dean, Legal Advisor, or Union officer if you are unclear about something</a:t>
            </a:r>
          </a:p>
          <a:p>
            <a:pPr lvl="1"/>
            <a:r>
              <a:rPr lang="en-US" dirty="0" smtClean="0"/>
              <a:t>Use the appropriate process established by your university</a:t>
            </a:r>
          </a:p>
          <a:p>
            <a:pPr lvl="1"/>
            <a:r>
              <a:rPr lang="en-US" dirty="0" smtClean="0"/>
              <a:t>It is better to ask than to make a mistake that will cause more work and bad feelings for all involved</a:t>
            </a:r>
          </a:p>
        </p:txBody>
      </p:sp>
    </p:spTree>
    <p:extLst>
      <p:ext uri="{BB962C8B-B14F-4D97-AF65-F5344CB8AC3E}">
        <p14:creationId xmlns:p14="http://schemas.microsoft.com/office/powerpoint/2010/main" val="3891526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to Address Conflict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Separate the person from the problem</a:t>
            </a:r>
          </a:p>
          <a:p>
            <a:pPr lvl="1"/>
            <a:r>
              <a:rPr lang="en-US" dirty="0"/>
              <a:t>Often we tie our feelings toward the person with the issue at hand</a:t>
            </a:r>
          </a:p>
          <a:p>
            <a:pPr lvl="1"/>
            <a:r>
              <a:rPr lang="en-US" dirty="0"/>
              <a:t>Clouds our ability to understand the elements of the problem</a:t>
            </a:r>
          </a:p>
          <a:p>
            <a:pPr lvl="1"/>
            <a:r>
              <a:rPr lang="en-US" dirty="0"/>
              <a:t>Focus on what is being said and ask probing questions to obtain more specific information about the problem</a:t>
            </a:r>
          </a:p>
          <a:p>
            <a:pPr lvl="1"/>
            <a:r>
              <a:rPr lang="en-US" dirty="0"/>
              <a:t>Look for common purpose to encourage problem </a:t>
            </a:r>
            <a:r>
              <a:rPr lang="en-US" dirty="0" smtClean="0"/>
              <a:t>solving</a:t>
            </a:r>
          </a:p>
          <a:p>
            <a:pPr lvl="1"/>
            <a:r>
              <a:rPr lang="en-US" dirty="0" smtClean="0"/>
              <a:t>Work to protect the dignity of the other person during the conversation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030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to Address Conflict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Listen actively</a:t>
            </a:r>
          </a:p>
          <a:p>
            <a:pPr lvl="1"/>
            <a:r>
              <a:rPr lang="en-US" dirty="0"/>
              <a:t>This can be difficult but it can be learned</a:t>
            </a:r>
          </a:p>
          <a:p>
            <a:pPr lvl="2"/>
            <a:r>
              <a:rPr lang="en-US" dirty="0"/>
              <a:t>Often difficult because of tying the person with the problem, so this is a good technique to use to separate the person from the problem</a:t>
            </a:r>
          </a:p>
          <a:p>
            <a:pPr lvl="1"/>
            <a:r>
              <a:rPr lang="en-US" dirty="0"/>
              <a:t>When people are upset and are telling you what they are mad about we often spend time trying to craft our response to them</a:t>
            </a:r>
          </a:p>
          <a:p>
            <a:pPr lvl="1"/>
            <a:r>
              <a:rPr lang="en-US" dirty="0"/>
              <a:t>Often this response is our defense of ourselves or our actions and often our response just fuels the problem and escalates the conflict </a:t>
            </a:r>
          </a:p>
          <a:p>
            <a:pPr lvl="1"/>
            <a:r>
              <a:rPr lang="en-US" dirty="0"/>
              <a:t>Try this instead, when someone </a:t>
            </a:r>
            <a:r>
              <a:rPr lang="en-US" dirty="0" smtClean="0"/>
              <a:t>becomes agitated, after they finish their statement respond with, </a:t>
            </a:r>
            <a:r>
              <a:rPr lang="en-US" dirty="0"/>
              <a:t>“This issue really seems to bother you. Tell me more about why it is so upsetting.”</a:t>
            </a:r>
          </a:p>
          <a:p>
            <a:pPr lvl="1"/>
            <a:r>
              <a:rPr lang="en-US" dirty="0"/>
              <a:t>Paraphrase back to make sure you understood what the other person said.</a:t>
            </a:r>
          </a:p>
          <a:p>
            <a:pPr lvl="1"/>
            <a:r>
              <a:rPr lang="en-US" dirty="0"/>
              <a:t>Listen to what is really being </a:t>
            </a:r>
            <a:r>
              <a:rPr lang="en-US" dirty="0" smtClean="0"/>
              <a:t>said</a:t>
            </a:r>
          </a:p>
        </p:txBody>
      </p:sp>
    </p:spTree>
    <p:extLst>
      <p:ext uri="{BB962C8B-B14F-4D97-AF65-F5344CB8AC3E}">
        <p14:creationId xmlns:p14="http://schemas.microsoft.com/office/powerpoint/2010/main" val="1161330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to Address Conflict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0" lvl="2">
              <a:buSzPct val="85000"/>
            </a:pPr>
            <a:r>
              <a:rPr lang="en-US" dirty="0"/>
              <a:t>Conflicts are usually handled on the </a:t>
            </a:r>
            <a:r>
              <a:rPr lang="en-US" i="1" dirty="0"/>
              <a:t>topic </a:t>
            </a:r>
            <a:r>
              <a:rPr lang="en-US" dirty="0"/>
              <a:t>level but they can actually </a:t>
            </a:r>
            <a:r>
              <a:rPr lang="en-US" dirty="0" smtClean="0"/>
              <a:t>involve </a:t>
            </a:r>
            <a:r>
              <a:rPr lang="en-US" dirty="0"/>
              <a:t>(and usually </a:t>
            </a:r>
            <a:r>
              <a:rPr lang="en-US" dirty="0" smtClean="0"/>
              <a:t>do) </a:t>
            </a:r>
            <a:r>
              <a:rPr lang="en-US" i="1" dirty="0" smtClean="0"/>
              <a:t>relational, </a:t>
            </a:r>
            <a:r>
              <a:rPr lang="en-US" i="1" dirty="0"/>
              <a:t>identity, </a:t>
            </a:r>
            <a:r>
              <a:rPr lang="en-US" dirty="0"/>
              <a:t>or </a:t>
            </a:r>
            <a:r>
              <a:rPr lang="en-US" i="1" dirty="0"/>
              <a:t>process</a:t>
            </a:r>
            <a:endParaRPr lang="en-US" dirty="0"/>
          </a:p>
          <a:p>
            <a:pPr lvl="1"/>
            <a:r>
              <a:rPr lang="en-US" dirty="0" smtClean="0"/>
              <a:t>Topic: “What does each person want?”</a:t>
            </a:r>
          </a:p>
          <a:p>
            <a:pPr lvl="2"/>
            <a:r>
              <a:rPr lang="en-US" dirty="0" smtClean="0"/>
              <a:t>What to do, what decisions to make, where to go, how to allocate resources, or other </a:t>
            </a:r>
            <a:r>
              <a:rPr lang="en-US" dirty="0" err="1" smtClean="0"/>
              <a:t>objectifiable</a:t>
            </a:r>
            <a:r>
              <a:rPr lang="en-US" dirty="0" smtClean="0"/>
              <a:t> issues</a:t>
            </a:r>
          </a:p>
          <a:p>
            <a:pPr lvl="1"/>
            <a:r>
              <a:rPr lang="en-US" dirty="0" smtClean="0"/>
              <a:t>Relational: “</a:t>
            </a:r>
            <a:r>
              <a:rPr lang="en-US" i="1" dirty="0" smtClean="0"/>
              <a:t>Who are we </a:t>
            </a:r>
            <a:r>
              <a:rPr lang="en-US" dirty="0" smtClean="0"/>
              <a:t>to each other?”</a:t>
            </a:r>
          </a:p>
          <a:p>
            <a:pPr lvl="2"/>
            <a:r>
              <a:rPr lang="en-US" dirty="0" smtClean="0"/>
              <a:t>Define how each party wants to be treated by the other and the amount of interdependence they desire</a:t>
            </a:r>
          </a:p>
          <a:p>
            <a:pPr lvl="1"/>
            <a:r>
              <a:rPr lang="en-US" dirty="0" smtClean="0"/>
              <a:t>Identity: “</a:t>
            </a:r>
            <a:r>
              <a:rPr lang="en-US" i="1" dirty="0" smtClean="0"/>
              <a:t>Who am I </a:t>
            </a:r>
            <a:r>
              <a:rPr lang="en-US" dirty="0" smtClean="0"/>
              <a:t>in this interaction?”</a:t>
            </a:r>
          </a:p>
          <a:p>
            <a:pPr lvl="2"/>
            <a:r>
              <a:rPr lang="en-US" dirty="0" smtClean="0"/>
              <a:t>How may my self-identity be protected or repaired in this particular conflict. In each conflict interaction, individuals either save face or </a:t>
            </a:r>
            <a:r>
              <a:rPr lang="en-US" dirty="0" err="1" smtClean="0"/>
              <a:t>loase</a:t>
            </a:r>
            <a:r>
              <a:rPr lang="en-US" dirty="0" smtClean="0"/>
              <a:t> or damage face</a:t>
            </a:r>
          </a:p>
          <a:p>
            <a:pPr lvl="1"/>
            <a:r>
              <a:rPr lang="en-US" dirty="0" smtClean="0"/>
              <a:t>Process</a:t>
            </a:r>
          </a:p>
          <a:p>
            <a:pPr lvl="2"/>
            <a:r>
              <a:rPr lang="en-US" dirty="0" smtClean="0"/>
              <a:t>“</a:t>
            </a:r>
            <a:r>
              <a:rPr lang="en-US" i="1" dirty="0" smtClean="0"/>
              <a:t>What communication process </a:t>
            </a:r>
            <a:r>
              <a:rPr lang="en-US" dirty="0" smtClean="0"/>
              <a:t>will be used?”</a:t>
            </a:r>
          </a:p>
          <a:p>
            <a:pPr lvl="3"/>
            <a:r>
              <a:rPr lang="en-US" dirty="0" smtClean="0"/>
              <a:t>How will a conflict be formally or informally conducted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7400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Park University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relationship between the Faculty Federation </a:t>
            </a:r>
            <a:r>
              <a:rPr lang="en-US" dirty="0"/>
              <a:t>(</a:t>
            </a:r>
            <a:r>
              <a:rPr lang="en-US" dirty="0" smtClean="0"/>
              <a:t>union) has been collegial and takes a partnership approach to addressing identified problems</a:t>
            </a:r>
          </a:p>
          <a:p>
            <a:r>
              <a:rPr lang="en-US" dirty="0" smtClean="0"/>
              <a:t>Department Chairpersons serve an important role because they are at a level where many working condition issues may arise and they can identify problems or potential problem and pass that information to the appropriate person</a:t>
            </a:r>
          </a:p>
          <a:p>
            <a:r>
              <a:rPr lang="en-US" dirty="0" smtClean="0"/>
              <a:t>Points of contact have been established so </a:t>
            </a:r>
            <a:r>
              <a:rPr lang="en-US" dirty="0"/>
              <a:t>D</a:t>
            </a:r>
            <a:r>
              <a:rPr lang="en-US" dirty="0" smtClean="0"/>
              <a:t>epartment Chairpersons better know who to contact with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972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discussions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Activity #1 </a:t>
            </a:r>
            <a:r>
              <a:rPr lang="mr-IN" dirty="0" smtClean="0"/>
              <a:t>–</a:t>
            </a:r>
            <a:r>
              <a:rPr lang="en-US" dirty="0" smtClean="0"/>
              <a:t> Unsatisfactory Evaluation</a:t>
            </a:r>
          </a:p>
          <a:p>
            <a:endParaRPr lang="en-US" dirty="0"/>
          </a:p>
          <a:p>
            <a:r>
              <a:rPr lang="en-US" dirty="0" smtClean="0"/>
              <a:t>Activity #2 </a:t>
            </a:r>
            <a:r>
              <a:rPr lang="mr-IN" dirty="0" smtClean="0"/>
              <a:t>–</a:t>
            </a:r>
            <a:r>
              <a:rPr lang="en-US" dirty="0" smtClean="0"/>
              <a:t> Having the crucial conversation about evaluation</a:t>
            </a:r>
          </a:p>
          <a:p>
            <a:endParaRPr lang="en-US" dirty="0" smtClean="0"/>
          </a:p>
          <a:p>
            <a:r>
              <a:rPr lang="en-US" dirty="0" smtClean="0"/>
              <a:t>Questions, discussion, and sharing of experiences from workshop participants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388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Suggested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Hicks, D. (2011). </a:t>
            </a:r>
            <a:r>
              <a:rPr lang="en-US" i="1" dirty="0" smtClean="0"/>
              <a:t>Dignity: Its essential role in resolving 	conflict. </a:t>
            </a:r>
            <a:r>
              <a:rPr lang="en-US" dirty="0" smtClean="0"/>
              <a:t>New Haven, CT: Yale University Press.</a:t>
            </a:r>
          </a:p>
          <a:p>
            <a:r>
              <a:rPr lang="en-US" dirty="0" err="1" smtClean="0"/>
              <a:t>Hocker</a:t>
            </a:r>
            <a:r>
              <a:rPr lang="en-US" dirty="0" smtClean="0"/>
              <a:t>, J.L. &amp; Wilmot, W.W. (2014). </a:t>
            </a:r>
            <a:r>
              <a:rPr lang="en-US" i="1" dirty="0" smtClean="0"/>
              <a:t>Interpersonal Conflict, </a:t>
            </a:r>
            <a:r>
              <a:rPr lang="en-US" dirty="0" smtClean="0"/>
              <a:t>9</a:t>
            </a:r>
            <a:r>
              <a:rPr lang="en-US" baseline="30000" dirty="0" smtClean="0"/>
              <a:t>th</a:t>
            </a:r>
            <a:r>
              <a:rPr lang="en-US" dirty="0" smtClean="0"/>
              <a:t> 	ed., New York, NY: McGraw-Hill.</a:t>
            </a:r>
          </a:p>
          <a:p>
            <a:r>
              <a:rPr lang="en-US" dirty="0" smtClean="0"/>
              <a:t>Patterson, K., </a:t>
            </a:r>
            <a:r>
              <a:rPr lang="en-US" dirty="0" err="1" smtClean="0"/>
              <a:t>Grenny</a:t>
            </a:r>
            <a:r>
              <a:rPr lang="en-US" dirty="0" smtClean="0"/>
              <a:t>, J., McMillan, R., </a:t>
            </a:r>
            <a:r>
              <a:rPr lang="en-US" dirty="0"/>
              <a:t>and </a:t>
            </a:r>
            <a:r>
              <a:rPr lang="en-US" dirty="0" err="1" smtClean="0"/>
              <a:t>Switzler</a:t>
            </a:r>
            <a:r>
              <a:rPr lang="en-US" dirty="0" smtClean="0"/>
              <a:t>, A. 	(</a:t>
            </a:r>
            <a:r>
              <a:rPr lang="en-US" dirty="0"/>
              <a:t>2011</a:t>
            </a:r>
            <a:r>
              <a:rPr lang="en-US" dirty="0" smtClean="0"/>
              <a:t>). </a:t>
            </a:r>
            <a:r>
              <a:rPr lang="en-US" i="1" dirty="0" smtClean="0"/>
              <a:t>Crucial conversations</a:t>
            </a:r>
            <a:r>
              <a:rPr lang="en-US" i="1" dirty="0"/>
              <a:t>: Tools for </a:t>
            </a:r>
            <a:r>
              <a:rPr lang="en-US" i="1" dirty="0" smtClean="0"/>
              <a:t>talking when 	stakes </a:t>
            </a:r>
            <a:r>
              <a:rPr lang="en-US" i="1" dirty="0"/>
              <a:t>are </a:t>
            </a:r>
            <a:r>
              <a:rPr lang="en-US" i="1" dirty="0" smtClean="0"/>
              <a:t>high</a:t>
            </a:r>
            <a:r>
              <a:rPr lang="en-US" i="1" dirty="0"/>
              <a:t>, </a:t>
            </a:r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ed., </a:t>
            </a:r>
            <a:r>
              <a:rPr lang="en-US" dirty="0" smtClean="0"/>
              <a:t>New York, NY: McGraw-Hill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Patterson, K., </a:t>
            </a:r>
            <a:r>
              <a:rPr lang="en-US" dirty="0" err="1" smtClean="0"/>
              <a:t>Grenny</a:t>
            </a:r>
            <a:r>
              <a:rPr lang="en-US" dirty="0" smtClean="0"/>
              <a:t>, J., McMillan, R., &amp; </a:t>
            </a:r>
            <a:r>
              <a:rPr lang="en-US" dirty="0" err="1" smtClean="0"/>
              <a:t>Switzler</a:t>
            </a:r>
            <a:r>
              <a:rPr lang="en-US" dirty="0" smtClean="0"/>
              <a:t>, A. &amp; 	</a:t>
            </a:r>
            <a:r>
              <a:rPr lang="en-US" dirty="0" err="1" smtClean="0"/>
              <a:t>Maxfield</a:t>
            </a:r>
            <a:r>
              <a:rPr lang="en-US" dirty="0" smtClean="0"/>
              <a:t>, D. (2013). </a:t>
            </a:r>
            <a:r>
              <a:rPr lang="en-US" i="1" dirty="0" smtClean="0"/>
              <a:t>Crucial accountability: </a:t>
            </a:r>
            <a:r>
              <a:rPr lang="en-US" i="1" dirty="0"/>
              <a:t>Tools for </a:t>
            </a:r>
            <a:r>
              <a:rPr lang="en-US" i="1" dirty="0" smtClean="0"/>
              <a:t>	resolving </a:t>
            </a:r>
            <a:r>
              <a:rPr lang="en-US" i="1" dirty="0"/>
              <a:t>v</a:t>
            </a:r>
            <a:r>
              <a:rPr lang="en-US" i="1" dirty="0" smtClean="0"/>
              <a:t>iolated </a:t>
            </a:r>
            <a:r>
              <a:rPr lang="en-US" i="1" dirty="0"/>
              <a:t>e</a:t>
            </a:r>
            <a:r>
              <a:rPr lang="en-US" i="1" dirty="0" smtClean="0"/>
              <a:t>xpectations</a:t>
            </a:r>
            <a:r>
              <a:rPr lang="en-US" i="1" dirty="0"/>
              <a:t>, </a:t>
            </a:r>
            <a:r>
              <a:rPr lang="en-US" i="1" dirty="0" smtClean="0"/>
              <a:t>broken 	commitments</a:t>
            </a:r>
            <a:r>
              <a:rPr lang="en-US" i="1" dirty="0"/>
              <a:t>, and </a:t>
            </a:r>
            <a:r>
              <a:rPr lang="en-US" i="1" dirty="0" smtClean="0"/>
              <a:t>bad behavior, 2</a:t>
            </a:r>
            <a:r>
              <a:rPr lang="en-US" i="1" baseline="30000" dirty="0" smtClean="0"/>
              <a:t>nd</a:t>
            </a:r>
            <a:r>
              <a:rPr lang="en-US" i="1" dirty="0" smtClean="0"/>
              <a:t> ed., </a:t>
            </a:r>
            <a:r>
              <a:rPr lang="en-US" dirty="0" smtClean="0"/>
              <a:t>New York, 	NY: McGraw-Hill.</a:t>
            </a:r>
            <a:endParaRPr lang="en-US" dirty="0"/>
          </a:p>
          <a:p>
            <a:r>
              <a:rPr lang="en-US" dirty="0" smtClean="0"/>
              <a:t>Stone, D., Patton, B., </a:t>
            </a:r>
            <a:r>
              <a:rPr lang="en-US" dirty="0"/>
              <a:t>and </a:t>
            </a:r>
            <a:r>
              <a:rPr lang="en-US" dirty="0" err="1" smtClean="0"/>
              <a:t>Heen</a:t>
            </a:r>
            <a:r>
              <a:rPr lang="en-US" dirty="0" smtClean="0"/>
              <a:t>, S. </a:t>
            </a:r>
            <a:r>
              <a:rPr lang="en-US" dirty="0"/>
              <a:t>(2010). </a:t>
            </a:r>
            <a:r>
              <a:rPr lang="en-US" i="1" dirty="0"/>
              <a:t>Difficult </a:t>
            </a:r>
            <a:r>
              <a:rPr lang="en-US" i="1" dirty="0" smtClean="0"/>
              <a:t>	conversations</a:t>
            </a:r>
            <a:r>
              <a:rPr lang="en-US" i="1" dirty="0"/>
              <a:t>: How to </a:t>
            </a:r>
            <a:r>
              <a:rPr lang="en-US" i="1" dirty="0" smtClean="0"/>
              <a:t>discuss </a:t>
            </a:r>
            <a:r>
              <a:rPr lang="en-US" i="1" dirty="0"/>
              <a:t>w</a:t>
            </a:r>
            <a:r>
              <a:rPr lang="en-US" i="1" dirty="0" smtClean="0"/>
              <a:t>hat </a:t>
            </a:r>
            <a:r>
              <a:rPr lang="en-US" i="1" dirty="0"/>
              <a:t>m</a:t>
            </a:r>
            <a:r>
              <a:rPr lang="en-US" i="1" dirty="0" smtClean="0"/>
              <a:t>atters most</a:t>
            </a:r>
            <a:r>
              <a:rPr lang="en-US" i="1" dirty="0"/>
              <a:t>. </a:t>
            </a:r>
            <a:r>
              <a:rPr lang="en-US" i="1" dirty="0" smtClean="0"/>
              <a:t>New 	York, NY: </a:t>
            </a:r>
            <a:r>
              <a:rPr lang="en-US" dirty="0" smtClean="0"/>
              <a:t>Penguin 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79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basic union terminology</a:t>
            </a:r>
          </a:p>
          <a:p>
            <a:r>
              <a:rPr lang="en-US" dirty="0" smtClean="0"/>
              <a:t>Discuss due process methods of supervising faculty members </a:t>
            </a:r>
          </a:p>
          <a:p>
            <a:r>
              <a:rPr lang="en-US" dirty="0" smtClean="0"/>
              <a:t>Examine various techniques for addressing interpersonal conflict </a:t>
            </a:r>
          </a:p>
          <a:p>
            <a:r>
              <a:rPr lang="en-US" dirty="0" smtClean="0"/>
              <a:t>Utilize interpersonal conflict skills in a tabletop exercise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4715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John Hamilton</a:t>
            </a:r>
          </a:p>
          <a:p>
            <a:pPr marL="0" indent="0" algn="ctr">
              <a:buNone/>
            </a:pPr>
            <a:r>
              <a:rPr lang="en-US" dirty="0" smtClean="0"/>
              <a:t>Associate Professor and Chairperson of Criminal Justice</a:t>
            </a:r>
          </a:p>
          <a:p>
            <a:pPr marL="0" indent="0" algn="ctr">
              <a:buNone/>
            </a:pPr>
            <a:r>
              <a:rPr lang="en-US" dirty="0" smtClean="0"/>
              <a:t>Park University</a:t>
            </a:r>
          </a:p>
          <a:p>
            <a:pPr marL="0" indent="0" algn="ctr">
              <a:buNone/>
            </a:pPr>
            <a:r>
              <a:rPr lang="en-US" dirty="0" smtClean="0"/>
              <a:t>8700 N.W. River Park Dr.</a:t>
            </a:r>
          </a:p>
          <a:p>
            <a:pPr marL="0" indent="0" algn="ctr">
              <a:buNone/>
            </a:pPr>
            <a:r>
              <a:rPr lang="en-US" dirty="0" smtClean="0"/>
              <a:t>Parkville, MO  64152</a:t>
            </a:r>
          </a:p>
          <a:p>
            <a:pPr marL="0" indent="0" algn="ctr">
              <a:buNone/>
            </a:pPr>
            <a:r>
              <a:rPr lang="en-US" dirty="0" err="1" smtClean="0"/>
              <a:t>john.hamilton@park.edu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076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Supervising faculty members who are members of a union or recognized representative group can be a challenging experience</a:t>
            </a:r>
          </a:p>
          <a:p>
            <a:r>
              <a:rPr lang="en-US" dirty="0" smtClean="0"/>
              <a:t>It can also be a positive experience if approached correctly</a:t>
            </a:r>
          </a:p>
          <a:p>
            <a:r>
              <a:rPr lang="en-US" dirty="0" smtClean="0"/>
              <a:t>The presence of a Collective Bargaining Agreement establishes some clear work rules about which the Chair as first line supervisor needs to be aware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245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Union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union or group represents the faculty in basic employee benefits issues such as salary, working conditions, faculty rights and obligations, insurance, grievances, professional development, and facilities and support.</a:t>
            </a:r>
          </a:p>
          <a:p>
            <a:pPr lvl="1"/>
            <a:r>
              <a:rPr lang="en-US" dirty="0" smtClean="0"/>
              <a:t>The above list is not all inclusive and other items may be negotiated by the union</a:t>
            </a:r>
          </a:p>
          <a:p>
            <a:r>
              <a:rPr lang="en-US" dirty="0" smtClean="0"/>
              <a:t>The process of collective bargaining bring both the university and the union together for discussion about the specific agreement that will be crafted.</a:t>
            </a:r>
          </a:p>
          <a:p>
            <a:pPr lvl="1"/>
            <a:r>
              <a:rPr lang="en-US" dirty="0" smtClean="0"/>
              <a:t>The document is the Collective Bargaining Agreement and it becomes the governing document that both sides use in settling disputes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865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Union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Bargaining Unit </a:t>
            </a:r>
            <a:r>
              <a:rPr lang="mr-IN" dirty="0" smtClean="0"/>
              <a:t>–</a:t>
            </a:r>
            <a:r>
              <a:rPr lang="en-US" dirty="0" smtClean="0"/>
              <a:t> the group represented by the union. Usually defined in the CBA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.g., full-time faculty members or adjunct faculty members</a:t>
            </a:r>
          </a:p>
          <a:p>
            <a:pPr lvl="2"/>
            <a:r>
              <a:rPr lang="en-US" dirty="0" smtClean="0"/>
              <a:t>In most cases the union will represent the Bargaining </a:t>
            </a:r>
            <a:r>
              <a:rPr lang="en-US" dirty="0"/>
              <a:t>U</a:t>
            </a:r>
            <a:r>
              <a:rPr lang="en-US" dirty="0" smtClean="0"/>
              <a:t>nit and members of the Bargaining Unit may or may not be members of the union.</a:t>
            </a:r>
          </a:p>
          <a:p>
            <a:pPr lvl="2"/>
            <a:r>
              <a:rPr lang="en-US" dirty="0" smtClean="0"/>
              <a:t>If the union has been voted to be the representative body for the group it represents, all members of the Bargaining Unit are represented by the union</a:t>
            </a:r>
          </a:p>
          <a:p>
            <a:pPr lvl="1"/>
            <a:r>
              <a:rPr lang="en-US" dirty="0" smtClean="0"/>
              <a:t>Right to Work state </a:t>
            </a:r>
            <a:r>
              <a:rPr lang="mr-IN" dirty="0" smtClean="0"/>
              <a:t>–</a:t>
            </a:r>
            <a:r>
              <a:rPr lang="en-US" dirty="0" smtClean="0"/>
              <a:t> states where the members of the Bargaining Unit who are not paid members of the union are not forced to pay fees for some union services they receive</a:t>
            </a:r>
          </a:p>
          <a:p>
            <a:pPr lvl="1"/>
            <a:r>
              <a:rPr lang="en-US" dirty="0" smtClean="0"/>
              <a:t>In most cases, there will be members of the Bargaining Unit who are not paid members of the union. The CBA will cover these members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082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Supervising the Faculty 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main item to remember is that documentation is extremely important </a:t>
            </a:r>
          </a:p>
          <a:p>
            <a:pPr lvl="1"/>
            <a:r>
              <a:rPr lang="en-US" dirty="0" smtClean="0"/>
              <a:t>Positive and negative items will need to have supporting documentation </a:t>
            </a:r>
          </a:p>
          <a:p>
            <a:r>
              <a:rPr lang="en-US" dirty="0" smtClean="0"/>
              <a:t>The guiding principle for the union will be due process</a:t>
            </a:r>
          </a:p>
          <a:p>
            <a:pPr lvl="1"/>
            <a:r>
              <a:rPr lang="en-US" dirty="0" smtClean="0"/>
              <a:t>This is nothing to fear, it just ensures that the member has an opportunity to share his or her version of any events that might be under review</a:t>
            </a:r>
          </a:p>
          <a:p>
            <a:pPr lvl="1"/>
            <a:r>
              <a:rPr lang="en-US" dirty="0" smtClean="0"/>
              <a:t>This is where documentation will be important for the Chairperson</a:t>
            </a:r>
          </a:p>
          <a:p>
            <a:pPr lvl="1"/>
            <a:r>
              <a:rPr lang="en-US" dirty="0" smtClean="0"/>
              <a:t>Thorough documentation can prevent grievances in many cases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389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Supervising the Faculty 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important for the Chairperson to be familiar with the portions of the CBA that directly affect department operations</a:t>
            </a:r>
          </a:p>
          <a:p>
            <a:pPr lvl="1"/>
            <a:r>
              <a:rPr lang="en-US" dirty="0" smtClean="0"/>
              <a:t>In general, these portions would include academic freedom, teaching assignments, officer hours requirements, grievance process, professional development, and the performance evaluation process</a:t>
            </a:r>
          </a:p>
          <a:p>
            <a:pPr lvl="1"/>
            <a:r>
              <a:rPr lang="en-US" dirty="0" smtClean="0"/>
              <a:t>While many Bargaining Unit members will be familiar with information contained in these sections, many members may not have not read the CBA and are unfamiliar with its contents. </a:t>
            </a:r>
          </a:p>
          <a:p>
            <a:pPr lvl="2"/>
            <a:r>
              <a:rPr lang="en-US" dirty="0" smtClean="0"/>
              <a:t>These members will rely on the Chairperson for guidance which is why it is important that the Chairperson has a working knowledge of the CBA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128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Supervising the Faculty 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Should a dispute arise that might have a negative affect on the status of the faculty member, the faculty member may elect to have a representative accompany them to any meetings with the Chairperson where the dispute will be discussed.</a:t>
            </a:r>
          </a:p>
          <a:p>
            <a:pPr lvl="1"/>
            <a:r>
              <a:rPr lang="en-US" dirty="0" smtClean="0"/>
              <a:t>The Chairperson should understand that this is part of the union representation process and it is not a negative reflection on the performance of the the Chairperson</a:t>
            </a:r>
          </a:p>
          <a:p>
            <a:pPr lvl="1"/>
            <a:r>
              <a:rPr lang="en-US" b="1" dirty="0"/>
              <a:t>National Labor Relations Board v. J. Weingarten, Inc.</a:t>
            </a:r>
            <a:r>
              <a:rPr lang="en-US" dirty="0"/>
              <a:t> (“Weingarten”) gave employees the right to ask for a representative to be present at a disciplinary meeting with an employer.</a:t>
            </a:r>
            <a:endParaRPr lang="en-US" dirty="0" smtClean="0"/>
          </a:p>
          <a:p>
            <a:r>
              <a:rPr lang="en-US" dirty="0" smtClean="0"/>
              <a:t>During a meeting of this nature it is important that the Chairperson provide a straightforward explanation of the issue as well as any supporting documentation that is being used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957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Supervising the Faculty 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When meeting with a faculty member regarding a performance issue the Chairperson should refrain from accusatory statements or becoming argumentative</a:t>
            </a:r>
          </a:p>
          <a:p>
            <a:r>
              <a:rPr lang="en-US" dirty="0" smtClean="0"/>
              <a:t>Allow the faculty member to have an opportunity to present his or her side of the issue at hand prior to rendering a final decision on your course of action</a:t>
            </a:r>
          </a:p>
          <a:p>
            <a:pPr lvl="1"/>
            <a:r>
              <a:rPr lang="en-US" dirty="0" smtClean="0"/>
              <a:t>Use follow up questions to ensure that the correct issue is understood</a:t>
            </a:r>
          </a:p>
          <a:p>
            <a:r>
              <a:rPr lang="en-US" dirty="0" smtClean="0"/>
              <a:t>If the faculty member chooses, a grievance may be filed according to the parameters established by the CBA</a:t>
            </a:r>
          </a:p>
          <a:p>
            <a:pPr lvl="1"/>
            <a:r>
              <a:rPr lang="en-US" dirty="0" smtClean="0"/>
              <a:t>Should a grievance hearing be scheduled, the Chairperson may be called on to present the documentation used during the meeting with the faculty member </a:t>
            </a:r>
          </a:p>
          <a:p>
            <a:pPr lvl="1"/>
            <a:r>
              <a:rPr lang="en-US" dirty="0" smtClean="0"/>
              <a:t>This is why it is important to keep accurate</a:t>
            </a:r>
            <a:r>
              <a:rPr lang="en-US" dirty="0"/>
              <a:t> </a:t>
            </a:r>
            <a:r>
              <a:rPr lang="en-US" dirty="0" smtClean="0"/>
              <a:t>and objective records, both positive and negative</a:t>
            </a:r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3105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463</TotalTime>
  <Words>1597</Words>
  <Application>Microsoft Macintosh PowerPoint</Application>
  <PresentationFormat>On-screen Show (4:3)</PresentationFormat>
  <Paragraphs>130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Mangal</vt:lpstr>
      <vt:lpstr>Arial</vt:lpstr>
      <vt:lpstr>Clarity</vt:lpstr>
      <vt:lpstr>Working with a Unionized faculty</vt:lpstr>
      <vt:lpstr>Objectives</vt:lpstr>
      <vt:lpstr>Introduction</vt:lpstr>
      <vt:lpstr>Union Basics</vt:lpstr>
      <vt:lpstr>Union Basics</vt:lpstr>
      <vt:lpstr>Supervising the Faculty Member</vt:lpstr>
      <vt:lpstr>Supervising the Faculty Member</vt:lpstr>
      <vt:lpstr>Supervising the Faculty Member</vt:lpstr>
      <vt:lpstr>Supervising the Faculty Member</vt:lpstr>
      <vt:lpstr>Supervising the Faculty Member</vt:lpstr>
      <vt:lpstr>Supervision Tips</vt:lpstr>
      <vt:lpstr>Supervision Tips</vt:lpstr>
      <vt:lpstr>Supervision Tips</vt:lpstr>
      <vt:lpstr>Techniques to Address Conflict</vt:lpstr>
      <vt:lpstr>Techniques to Address Conflict</vt:lpstr>
      <vt:lpstr>Techniques to Address Conflict</vt:lpstr>
      <vt:lpstr>Park University</vt:lpstr>
      <vt:lpstr>Table discussions</vt:lpstr>
      <vt:lpstr>Suggested Resources</vt:lpstr>
      <vt:lpstr>Contact Information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with a Unionized faculty</dc:title>
  <dc:creator>John Hamilton</dc:creator>
  <cp:lastModifiedBy>Hamilton, John</cp:lastModifiedBy>
  <cp:revision>45</cp:revision>
  <dcterms:created xsi:type="dcterms:W3CDTF">2017-07-18T01:03:07Z</dcterms:created>
  <dcterms:modified xsi:type="dcterms:W3CDTF">2017-12-03T05:14:30Z</dcterms:modified>
</cp:coreProperties>
</file>