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256" r:id="rId2"/>
    <p:sldId id="257" r:id="rId3"/>
    <p:sldId id="266" r:id="rId4"/>
    <p:sldId id="267" r:id="rId5"/>
    <p:sldId id="268" r:id="rId6"/>
    <p:sldId id="259" r:id="rId7"/>
    <p:sldId id="261" r:id="rId8"/>
    <p:sldId id="262" r:id="rId9"/>
    <p:sldId id="258" r:id="rId10"/>
    <p:sldId id="263" r:id="rId11"/>
    <p:sldId id="264" r:id="rId12"/>
    <p:sldId id="290" r:id="rId13"/>
    <p:sldId id="265" r:id="rId14"/>
    <p:sldId id="303" r:id="rId15"/>
    <p:sldId id="269" r:id="rId16"/>
    <p:sldId id="270" r:id="rId17"/>
    <p:sldId id="271" r:id="rId18"/>
    <p:sldId id="312" r:id="rId19"/>
    <p:sldId id="272" r:id="rId20"/>
    <p:sldId id="275" r:id="rId21"/>
    <p:sldId id="276" r:id="rId22"/>
    <p:sldId id="278" r:id="rId23"/>
    <p:sldId id="279" r:id="rId24"/>
    <p:sldId id="313" r:id="rId25"/>
    <p:sldId id="273" r:id="rId26"/>
    <p:sldId id="274" r:id="rId27"/>
    <p:sldId id="280" r:id="rId28"/>
    <p:sldId id="281" r:id="rId29"/>
    <p:sldId id="282" r:id="rId30"/>
    <p:sldId id="283" r:id="rId31"/>
    <p:sldId id="284" r:id="rId32"/>
    <p:sldId id="285" r:id="rId33"/>
    <p:sldId id="286" r:id="rId34"/>
    <p:sldId id="315" r:id="rId35"/>
    <p:sldId id="287" r:id="rId36"/>
    <p:sldId id="288" r:id="rId37"/>
    <p:sldId id="289" r:id="rId38"/>
    <p:sldId id="304" r:id="rId39"/>
    <p:sldId id="277" r:id="rId40"/>
    <p:sldId id="317" r:id="rId41"/>
    <p:sldId id="291" r:id="rId42"/>
    <p:sldId id="302" r:id="rId43"/>
    <p:sldId id="293" r:id="rId44"/>
    <p:sldId id="295" r:id="rId45"/>
    <p:sldId id="296" r:id="rId46"/>
    <p:sldId id="298" r:id="rId47"/>
    <p:sldId id="299" r:id="rId48"/>
    <p:sldId id="300" r:id="rId49"/>
    <p:sldId id="305" r:id="rId50"/>
    <p:sldId id="306" r:id="rId51"/>
    <p:sldId id="307" r:id="rId52"/>
    <p:sldId id="308" r:id="rId53"/>
    <p:sldId id="316" r:id="rId54"/>
    <p:sldId id="309" r:id="rId55"/>
    <p:sldId id="311"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67518" autoAdjust="0"/>
  </p:normalViewPr>
  <p:slideViewPr>
    <p:cSldViewPr>
      <p:cViewPr varScale="1">
        <p:scale>
          <a:sx n="71" d="100"/>
          <a:sy n="71" d="100"/>
        </p:scale>
        <p:origin x="16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F14D1-5313-482C-A120-C07BD5914D19}" type="doc">
      <dgm:prSet loTypeId="urn:microsoft.com/office/officeart/2005/8/layout/pyramid2" loCatId="pyramid" qsTypeId="urn:microsoft.com/office/officeart/2005/8/quickstyle/simple1" qsCatId="simple" csTypeId="urn:microsoft.com/office/officeart/2005/8/colors/accent1_2" csCatId="accent1" phldr="1"/>
      <dgm:spPr/>
    </dgm:pt>
    <dgm:pt modelId="{62A750D4-57E1-499D-B7FF-62106ABD0C0B}">
      <dgm:prSet phldrT="[Text]"/>
      <dgm:spPr/>
      <dgm:t>
        <a:bodyPr/>
        <a:lstStyle/>
        <a:p>
          <a:r>
            <a:rPr lang="en-US" dirty="0" smtClean="0"/>
            <a:t>Program Competencies &amp; ATSU CPAs</a:t>
          </a:r>
          <a:endParaRPr lang="en-US" dirty="0"/>
        </a:p>
      </dgm:t>
    </dgm:pt>
    <dgm:pt modelId="{3989712F-7940-4416-8BD4-6A7353A23A78}" type="parTrans" cxnId="{5CAD3289-017D-44F3-B014-4B08A2F6516F}">
      <dgm:prSet/>
      <dgm:spPr/>
      <dgm:t>
        <a:bodyPr/>
        <a:lstStyle/>
        <a:p>
          <a:endParaRPr lang="en-US"/>
        </a:p>
      </dgm:t>
    </dgm:pt>
    <dgm:pt modelId="{8EE4262C-AEF7-4CE9-B265-872173B66166}" type="sibTrans" cxnId="{5CAD3289-017D-44F3-B014-4B08A2F6516F}">
      <dgm:prSet/>
      <dgm:spPr/>
      <dgm:t>
        <a:bodyPr/>
        <a:lstStyle/>
        <a:p>
          <a:endParaRPr lang="en-US"/>
        </a:p>
      </dgm:t>
    </dgm:pt>
    <dgm:pt modelId="{62A7BACB-BFB1-41A3-B92F-B17F189072A8}">
      <dgm:prSet phldrT="[Text]"/>
      <dgm:spPr/>
      <dgm:t>
        <a:bodyPr/>
        <a:lstStyle/>
        <a:p>
          <a:r>
            <a:rPr lang="en-US" dirty="0" smtClean="0"/>
            <a:t>Course Competencies</a:t>
          </a:r>
          <a:endParaRPr lang="en-US" dirty="0"/>
        </a:p>
      </dgm:t>
    </dgm:pt>
    <dgm:pt modelId="{6449276F-DA13-43F8-8020-BA734D493B01}" type="parTrans" cxnId="{99C9C70E-E951-441C-9822-B7ACCE03E901}">
      <dgm:prSet/>
      <dgm:spPr/>
      <dgm:t>
        <a:bodyPr/>
        <a:lstStyle/>
        <a:p>
          <a:endParaRPr lang="en-US"/>
        </a:p>
      </dgm:t>
    </dgm:pt>
    <dgm:pt modelId="{C02A0CD3-9DA5-473A-A761-F00D309E0662}" type="sibTrans" cxnId="{99C9C70E-E951-441C-9822-B7ACCE03E901}">
      <dgm:prSet/>
      <dgm:spPr/>
      <dgm:t>
        <a:bodyPr/>
        <a:lstStyle/>
        <a:p>
          <a:endParaRPr lang="en-US"/>
        </a:p>
      </dgm:t>
    </dgm:pt>
    <dgm:pt modelId="{54CE450E-C2C4-4D8C-8D91-91EF7C9E83BF}">
      <dgm:prSet phldrT="[Text]"/>
      <dgm:spPr/>
      <dgm:t>
        <a:bodyPr/>
        <a:lstStyle/>
        <a:p>
          <a:r>
            <a:rPr lang="en-US" dirty="0" smtClean="0"/>
            <a:t>Learning Objectives</a:t>
          </a:r>
          <a:endParaRPr lang="en-US" dirty="0"/>
        </a:p>
      </dgm:t>
    </dgm:pt>
    <dgm:pt modelId="{327819D4-0B6C-462C-B17A-184B2CBF2608}" type="parTrans" cxnId="{9AD907E7-1E5E-436E-8CA1-7CB2B52C5617}">
      <dgm:prSet/>
      <dgm:spPr/>
      <dgm:t>
        <a:bodyPr/>
        <a:lstStyle/>
        <a:p>
          <a:endParaRPr lang="en-US"/>
        </a:p>
      </dgm:t>
    </dgm:pt>
    <dgm:pt modelId="{C860BD3D-CEBD-40CF-A934-B93023AA7623}" type="sibTrans" cxnId="{9AD907E7-1E5E-436E-8CA1-7CB2B52C5617}">
      <dgm:prSet/>
      <dgm:spPr/>
      <dgm:t>
        <a:bodyPr/>
        <a:lstStyle/>
        <a:p>
          <a:endParaRPr lang="en-US"/>
        </a:p>
      </dgm:t>
    </dgm:pt>
    <dgm:pt modelId="{089419BA-EC0B-4809-9B7B-73B49D9BE7D9}">
      <dgm:prSet phldrT="[Text]"/>
      <dgm:spPr/>
      <dgm:t>
        <a:bodyPr/>
        <a:lstStyle/>
        <a:p>
          <a:r>
            <a:rPr lang="en-US" dirty="0" smtClean="0"/>
            <a:t>Graded assessments</a:t>
          </a:r>
          <a:endParaRPr lang="en-US" dirty="0"/>
        </a:p>
      </dgm:t>
    </dgm:pt>
    <dgm:pt modelId="{0F809C2E-7837-4C28-9E2B-E11B46B4BAB5}" type="parTrans" cxnId="{03BC44ED-ADF2-416F-8301-9D2FF31A8C60}">
      <dgm:prSet/>
      <dgm:spPr/>
      <dgm:t>
        <a:bodyPr/>
        <a:lstStyle/>
        <a:p>
          <a:endParaRPr lang="en-US"/>
        </a:p>
      </dgm:t>
    </dgm:pt>
    <dgm:pt modelId="{529F5DE1-C9B0-420F-BE5A-36AECABE5EF8}" type="sibTrans" cxnId="{03BC44ED-ADF2-416F-8301-9D2FF31A8C60}">
      <dgm:prSet/>
      <dgm:spPr/>
      <dgm:t>
        <a:bodyPr/>
        <a:lstStyle/>
        <a:p>
          <a:endParaRPr lang="en-US"/>
        </a:p>
      </dgm:t>
    </dgm:pt>
    <dgm:pt modelId="{22A730C9-D635-4B2F-B5E1-AD0B06297EFB}" type="pres">
      <dgm:prSet presAssocID="{570F14D1-5313-482C-A120-C07BD5914D19}" presName="compositeShape" presStyleCnt="0">
        <dgm:presLayoutVars>
          <dgm:dir/>
          <dgm:resizeHandles/>
        </dgm:presLayoutVars>
      </dgm:prSet>
      <dgm:spPr/>
    </dgm:pt>
    <dgm:pt modelId="{2E65CD7B-618F-47D9-889F-5A9AC446DBB5}" type="pres">
      <dgm:prSet presAssocID="{570F14D1-5313-482C-A120-C07BD5914D19}" presName="pyramid" presStyleLbl="node1" presStyleIdx="0" presStyleCnt="1"/>
      <dgm:spPr/>
    </dgm:pt>
    <dgm:pt modelId="{1A7F9B53-5242-426F-B602-52DB85DDB07E}" type="pres">
      <dgm:prSet presAssocID="{570F14D1-5313-482C-A120-C07BD5914D19}" presName="theList" presStyleCnt="0"/>
      <dgm:spPr/>
    </dgm:pt>
    <dgm:pt modelId="{3DABD189-533D-4C5D-8B44-49AD40153421}" type="pres">
      <dgm:prSet presAssocID="{62A750D4-57E1-499D-B7FF-62106ABD0C0B}" presName="aNode" presStyleLbl="fgAcc1" presStyleIdx="0" presStyleCnt="4" custLinFactY="87940" custLinFactNeighborX="15385" custLinFactNeighborY="100000">
        <dgm:presLayoutVars>
          <dgm:bulletEnabled val="1"/>
        </dgm:presLayoutVars>
      </dgm:prSet>
      <dgm:spPr/>
      <dgm:t>
        <a:bodyPr/>
        <a:lstStyle/>
        <a:p>
          <a:endParaRPr lang="en-US"/>
        </a:p>
      </dgm:t>
    </dgm:pt>
    <dgm:pt modelId="{4D57B62E-05F6-4EE2-BFC7-28505F65F48C}" type="pres">
      <dgm:prSet presAssocID="{62A750D4-57E1-499D-B7FF-62106ABD0C0B}" presName="aSpace" presStyleCnt="0"/>
      <dgm:spPr/>
    </dgm:pt>
    <dgm:pt modelId="{2AC8927B-AF41-4DB0-BB77-F3EDBAA96F2E}" type="pres">
      <dgm:prSet presAssocID="{62A7BACB-BFB1-41A3-B92F-B17F189072A8}" presName="aNode" presStyleLbl="fgAcc1" presStyleIdx="1" presStyleCnt="4" custLinFactY="87940" custLinFactNeighborX="15385" custLinFactNeighborY="100000">
        <dgm:presLayoutVars>
          <dgm:bulletEnabled val="1"/>
        </dgm:presLayoutVars>
      </dgm:prSet>
      <dgm:spPr/>
      <dgm:t>
        <a:bodyPr/>
        <a:lstStyle/>
        <a:p>
          <a:endParaRPr lang="en-US"/>
        </a:p>
      </dgm:t>
    </dgm:pt>
    <dgm:pt modelId="{5B5C07C0-FFD5-4AA7-8FF0-AC6E7327A247}" type="pres">
      <dgm:prSet presAssocID="{62A7BACB-BFB1-41A3-B92F-B17F189072A8}" presName="aSpace" presStyleCnt="0"/>
      <dgm:spPr/>
    </dgm:pt>
    <dgm:pt modelId="{D63822EF-A427-4DFD-999D-91BDCA7AA59E}" type="pres">
      <dgm:prSet presAssocID="{54CE450E-C2C4-4D8C-8D91-91EF7C9E83BF}" presName="aNode" presStyleLbl="fgAcc1" presStyleIdx="2" presStyleCnt="4" custLinFactY="87940" custLinFactNeighborX="15385" custLinFactNeighborY="100000">
        <dgm:presLayoutVars>
          <dgm:bulletEnabled val="1"/>
        </dgm:presLayoutVars>
      </dgm:prSet>
      <dgm:spPr/>
      <dgm:t>
        <a:bodyPr/>
        <a:lstStyle/>
        <a:p>
          <a:endParaRPr lang="en-US"/>
        </a:p>
      </dgm:t>
    </dgm:pt>
    <dgm:pt modelId="{BC64D019-CB9F-4A41-B85A-D4A0C58C3CB6}" type="pres">
      <dgm:prSet presAssocID="{54CE450E-C2C4-4D8C-8D91-91EF7C9E83BF}" presName="aSpace" presStyleCnt="0"/>
      <dgm:spPr/>
    </dgm:pt>
    <dgm:pt modelId="{F752D338-9792-416F-BC57-BF6D60708356}" type="pres">
      <dgm:prSet presAssocID="{089419BA-EC0B-4809-9B7B-73B49D9BE7D9}" presName="aNode" presStyleLbl="fgAcc1" presStyleIdx="3" presStyleCnt="4" custLinFactNeighborX="-98077" custLinFactNeighborY="-96482">
        <dgm:presLayoutVars>
          <dgm:bulletEnabled val="1"/>
        </dgm:presLayoutVars>
      </dgm:prSet>
      <dgm:spPr/>
      <dgm:t>
        <a:bodyPr/>
        <a:lstStyle/>
        <a:p>
          <a:endParaRPr lang="en-US"/>
        </a:p>
      </dgm:t>
    </dgm:pt>
    <dgm:pt modelId="{81779A17-9E4A-4BAE-BA70-014340E6B7FB}" type="pres">
      <dgm:prSet presAssocID="{089419BA-EC0B-4809-9B7B-73B49D9BE7D9}" presName="aSpace" presStyleCnt="0"/>
      <dgm:spPr/>
    </dgm:pt>
  </dgm:ptLst>
  <dgm:cxnLst>
    <dgm:cxn modelId="{9AD907E7-1E5E-436E-8CA1-7CB2B52C5617}" srcId="{570F14D1-5313-482C-A120-C07BD5914D19}" destId="{54CE450E-C2C4-4D8C-8D91-91EF7C9E83BF}" srcOrd="2" destOrd="0" parTransId="{327819D4-0B6C-462C-B17A-184B2CBF2608}" sibTransId="{C860BD3D-CEBD-40CF-A934-B93023AA7623}"/>
    <dgm:cxn modelId="{1C2F8300-3E4C-41FB-8F35-520D0AEC3258}" type="presOf" srcId="{570F14D1-5313-482C-A120-C07BD5914D19}" destId="{22A730C9-D635-4B2F-B5E1-AD0B06297EFB}" srcOrd="0" destOrd="0" presId="urn:microsoft.com/office/officeart/2005/8/layout/pyramid2"/>
    <dgm:cxn modelId="{5FDB6D6F-6298-46AE-9326-7F593EE51DC2}" type="presOf" srcId="{54CE450E-C2C4-4D8C-8D91-91EF7C9E83BF}" destId="{D63822EF-A427-4DFD-999D-91BDCA7AA59E}" srcOrd="0" destOrd="0" presId="urn:microsoft.com/office/officeart/2005/8/layout/pyramid2"/>
    <dgm:cxn modelId="{C6989AD5-088F-471E-8CA9-D3165E9F5102}" type="presOf" srcId="{62A750D4-57E1-499D-B7FF-62106ABD0C0B}" destId="{3DABD189-533D-4C5D-8B44-49AD40153421}" srcOrd="0" destOrd="0" presId="urn:microsoft.com/office/officeart/2005/8/layout/pyramid2"/>
    <dgm:cxn modelId="{59A0EAA1-B1A9-445A-86DD-4149DDA6E4F6}" type="presOf" srcId="{62A7BACB-BFB1-41A3-B92F-B17F189072A8}" destId="{2AC8927B-AF41-4DB0-BB77-F3EDBAA96F2E}" srcOrd="0" destOrd="0" presId="urn:microsoft.com/office/officeart/2005/8/layout/pyramid2"/>
    <dgm:cxn modelId="{BE164903-D705-45B5-BD47-6CDCFA15629D}" type="presOf" srcId="{089419BA-EC0B-4809-9B7B-73B49D9BE7D9}" destId="{F752D338-9792-416F-BC57-BF6D60708356}" srcOrd="0" destOrd="0" presId="urn:microsoft.com/office/officeart/2005/8/layout/pyramid2"/>
    <dgm:cxn modelId="{03BC44ED-ADF2-416F-8301-9D2FF31A8C60}" srcId="{570F14D1-5313-482C-A120-C07BD5914D19}" destId="{089419BA-EC0B-4809-9B7B-73B49D9BE7D9}" srcOrd="3" destOrd="0" parTransId="{0F809C2E-7837-4C28-9E2B-E11B46B4BAB5}" sibTransId="{529F5DE1-C9B0-420F-BE5A-36AECABE5EF8}"/>
    <dgm:cxn modelId="{5CAD3289-017D-44F3-B014-4B08A2F6516F}" srcId="{570F14D1-5313-482C-A120-C07BD5914D19}" destId="{62A750D4-57E1-499D-B7FF-62106ABD0C0B}" srcOrd="0" destOrd="0" parTransId="{3989712F-7940-4416-8BD4-6A7353A23A78}" sibTransId="{8EE4262C-AEF7-4CE9-B265-872173B66166}"/>
    <dgm:cxn modelId="{99C9C70E-E951-441C-9822-B7ACCE03E901}" srcId="{570F14D1-5313-482C-A120-C07BD5914D19}" destId="{62A7BACB-BFB1-41A3-B92F-B17F189072A8}" srcOrd="1" destOrd="0" parTransId="{6449276F-DA13-43F8-8020-BA734D493B01}" sibTransId="{C02A0CD3-9DA5-473A-A761-F00D309E0662}"/>
    <dgm:cxn modelId="{34F3A4C8-0A36-42C8-ACC0-F60814728DA1}" type="presParOf" srcId="{22A730C9-D635-4B2F-B5E1-AD0B06297EFB}" destId="{2E65CD7B-618F-47D9-889F-5A9AC446DBB5}" srcOrd="0" destOrd="0" presId="urn:microsoft.com/office/officeart/2005/8/layout/pyramid2"/>
    <dgm:cxn modelId="{59953BFD-DF87-43F8-855F-AF35594BC6DB}" type="presParOf" srcId="{22A730C9-D635-4B2F-B5E1-AD0B06297EFB}" destId="{1A7F9B53-5242-426F-B602-52DB85DDB07E}" srcOrd="1" destOrd="0" presId="urn:microsoft.com/office/officeart/2005/8/layout/pyramid2"/>
    <dgm:cxn modelId="{2F01FE83-ABEE-45C0-B3BB-6C91C921010D}" type="presParOf" srcId="{1A7F9B53-5242-426F-B602-52DB85DDB07E}" destId="{3DABD189-533D-4C5D-8B44-49AD40153421}" srcOrd="0" destOrd="0" presId="urn:microsoft.com/office/officeart/2005/8/layout/pyramid2"/>
    <dgm:cxn modelId="{CF481372-F609-42CC-B9CF-E7F44D781CB0}" type="presParOf" srcId="{1A7F9B53-5242-426F-B602-52DB85DDB07E}" destId="{4D57B62E-05F6-4EE2-BFC7-28505F65F48C}" srcOrd="1" destOrd="0" presId="urn:microsoft.com/office/officeart/2005/8/layout/pyramid2"/>
    <dgm:cxn modelId="{458B1DC3-2128-4949-85C5-2640E04D09ED}" type="presParOf" srcId="{1A7F9B53-5242-426F-B602-52DB85DDB07E}" destId="{2AC8927B-AF41-4DB0-BB77-F3EDBAA96F2E}" srcOrd="2" destOrd="0" presId="urn:microsoft.com/office/officeart/2005/8/layout/pyramid2"/>
    <dgm:cxn modelId="{F03401B5-97E7-475E-9D72-0BC9CA2995B9}" type="presParOf" srcId="{1A7F9B53-5242-426F-B602-52DB85DDB07E}" destId="{5B5C07C0-FFD5-4AA7-8FF0-AC6E7327A247}" srcOrd="3" destOrd="0" presId="urn:microsoft.com/office/officeart/2005/8/layout/pyramid2"/>
    <dgm:cxn modelId="{1035D270-30EF-4AA1-B7D2-C4009E4DED58}" type="presParOf" srcId="{1A7F9B53-5242-426F-B602-52DB85DDB07E}" destId="{D63822EF-A427-4DFD-999D-91BDCA7AA59E}" srcOrd="4" destOrd="0" presId="urn:microsoft.com/office/officeart/2005/8/layout/pyramid2"/>
    <dgm:cxn modelId="{45737A2D-3C43-4CF0-822E-A5C884262558}" type="presParOf" srcId="{1A7F9B53-5242-426F-B602-52DB85DDB07E}" destId="{BC64D019-CB9F-4A41-B85A-D4A0C58C3CB6}" srcOrd="5" destOrd="0" presId="urn:microsoft.com/office/officeart/2005/8/layout/pyramid2"/>
    <dgm:cxn modelId="{E2408189-06CE-4B08-A018-B8492A49DA47}" type="presParOf" srcId="{1A7F9B53-5242-426F-B602-52DB85DDB07E}" destId="{F752D338-9792-416F-BC57-BF6D60708356}" srcOrd="6" destOrd="0" presId="urn:microsoft.com/office/officeart/2005/8/layout/pyramid2"/>
    <dgm:cxn modelId="{79D26E33-4C5C-4BF6-A3F2-2B8F812561E9}" type="presParOf" srcId="{1A7F9B53-5242-426F-B602-52DB85DDB07E}" destId="{81779A17-9E4A-4BAE-BA70-014340E6B7F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F14D1-5313-482C-A120-C07BD5914D19}" type="doc">
      <dgm:prSet loTypeId="urn:microsoft.com/office/officeart/2005/8/layout/pyramid2" loCatId="pyramid" qsTypeId="urn:microsoft.com/office/officeart/2005/8/quickstyle/simple1" qsCatId="simple" csTypeId="urn:microsoft.com/office/officeart/2005/8/colors/accent1_2" csCatId="accent1" phldr="1"/>
      <dgm:spPr/>
    </dgm:pt>
    <dgm:pt modelId="{62A750D4-57E1-499D-B7FF-62106ABD0C0B}">
      <dgm:prSet phldrT="[Text]"/>
      <dgm:spPr/>
      <dgm:t>
        <a:bodyPr/>
        <a:lstStyle/>
        <a:p>
          <a:r>
            <a:rPr lang="en-US" dirty="0" smtClean="0"/>
            <a:t>Program Competencies &amp; ATSU CPAs</a:t>
          </a:r>
          <a:endParaRPr lang="en-US" dirty="0"/>
        </a:p>
      </dgm:t>
    </dgm:pt>
    <dgm:pt modelId="{3989712F-7940-4416-8BD4-6A7353A23A78}" type="parTrans" cxnId="{5CAD3289-017D-44F3-B014-4B08A2F6516F}">
      <dgm:prSet/>
      <dgm:spPr/>
      <dgm:t>
        <a:bodyPr/>
        <a:lstStyle/>
        <a:p>
          <a:endParaRPr lang="en-US"/>
        </a:p>
      </dgm:t>
    </dgm:pt>
    <dgm:pt modelId="{8EE4262C-AEF7-4CE9-B265-872173B66166}" type="sibTrans" cxnId="{5CAD3289-017D-44F3-B014-4B08A2F6516F}">
      <dgm:prSet/>
      <dgm:spPr/>
      <dgm:t>
        <a:bodyPr/>
        <a:lstStyle/>
        <a:p>
          <a:endParaRPr lang="en-US"/>
        </a:p>
      </dgm:t>
    </dgm:pt>
    <dgm:pt modelId="{62A7BACB-BFB1-41A3-B92F-B17F189072A8}">
      <dgm:prSet phldrT="[Text]"/>
      <dgm:spPr/>
      <dgm:t>
        <a:bodyPr/>
        <a:lstStyle/>
        <a:p>
          <a:r>
            <a:rPr lang="en-US" dirty="0" smtClean="0"/>
            <a:t>Course Competencies</a:t>
          </a:r>
          <a:endParaRPr lang="en-US" dirty="0"/>
        </a:p>
      </dgm:t>
    </dgm:pt>
    <dgm:pt modelId="{6449276F-DA13-43F8-8020-BA734D493B01}" type="parTrans" cxnId="{99C9C70E-E951-441C-9822-B7ACCE03E901}">
      <dgm:prSet/>
      <dgm:spPr/>
      <dgm:t>
        <a:bodyPr/>
        <a:lstStyle/>
        <a:p>
          <a:endParaRPr lang="en-US"/>
        </a:p>
      </dgm:t>
    </dgm:pt>
    <dgm:pt modelId="{C02A0CD3-9DA5-473A-A761-F00D309E0662}" type="sibTrans" cxnId="{99C9C70E-E951-441C-9822-B7ACCE03E901}">
      <dgm:prSet/>
      <dgm:spPr/>
      <dgm:t>
        <a:bodyPr/>
        <a:lstStyle/>
        <a:p>
          <a:endParaRPr lang="en-US"/>
        </a:p>
      </dgm:t>
    </dgm:pt>
    <dgm:pt modelId="{54CE450E-C2C4-4D8C-8D91-91EF7C9E83BF}">
      <dgm:prSet phldrT="[Text]"/>
      <dgm:spPr/>
      <dgm:t>
        <a:bodyPr/>
        <a:lstStyle/>
        <a:p>
          <a:r>
            <a:rPr lang="en-US" dirty="0" smtClean="0"/>
            <a:t>Learning Objectives</a:t>
          </a:r>
          <a:endParaRPr lang="en-US" dirty="0"/>
        </a:p>
      </dgm:t>
    </dgm:pt>
    <dgm:pt modelId="{327819D4-0B6C-462C-B17A-184B2CBF2608}" type="parTrans" cxnId="{9AD907E7-1E5E-436E-8CA1-7CB2B52C5617}">
      <dgm:prSet/>
      <dgm:spPr/>
      <dgm:t>
        <a:bodyPr/>
        <a:lstStyle/>
        <a:p>
          <a:endParaRPr lang="en-US"/>
        </a:p>
      </dgm:t>
    </dgm:pt>
    <dgm:pt modelId="{C860BD3D-CEBD-40CF-A934-B93023AA7623}" type="sibTrans" cxnId="{9AD907E7-1E5E-436E-8CA1-7CB2B52C5617}">
      <dgm:prSet/>
      <dgm:spPr/>
      <dgm:t>
        <a:bodyPr/>
        <a:lstStyle/>
        <a:p>
          <a:endParaRPr lang="en-US"/>
        </a:p>
      </dgm:t>
    </dgm:pt>
    <dgm:pt modelId="{089419BA-EC0B-4809-9B7B-73B49D9BE7D9}">
      <dgm:prSet phldrT="[Text]"/>
      <dgm:spPr/>
      <dgm:t>
        <a:bodyPr/>
        <a:lstStyle/>
        <a:p>
          <a:r>
            <a:rPr lang="en-US" dirty="0" smtClean="0"/>
            <a:t>Graded assessments</a:t>
          </a:r>
          <a:endParaRPr lang="en-US" dirty="0"/>
        </a:p>
      </dgm:t>
    </dgm:pt>
    <dgm:pt modelId="{0F809C2E-7837-4C28-9E2B-E11B46B4BAB5}" type="parTrans" cxnId="{03BC44ED-ADF2-416F-8301-9D2FF31A8C60}">
      <dgm:prSet/>
      <dgm:spPr/>
      <dgm:t>
        <a:bodyPr/>
        <a:lstStyle/>
        <a:p>
          <a:endParaRPr lang="en-US"/>
        </a:p>
      </dgm:t>
    </dgm:pt>
    <dgm:pt modelId="{529F5DE1-C9B0-420F-BE5A-36AECABE5EF8}" type="sibTrans" cxnId="{03BC44ED-ADF2-416F-8301-9D2FF31A8C60}">
      <dgm:prSet/>
      <dgm:spPr/>
      <dgm:t>
        <a:bodyPr/>
        <a:lstStyle/>
        <a:p>
          <a:endParaRPr lang="en-US"/>
        </a:p>
      </dgm:t>
    </dgm:pt>
    <dgm:pt modelId="{22A730C9-D635-4B2F-B5E1-AD0B06297EFB}" type="pres">
      <dgm:prSet presAssocID="{570F14D1-5313-482C-A120-C07BD5914D19}" presName="compositeShape" presStyleCnt="0">
        <dgm:presLayoutVars>
          <dgm:dir/>
          <dgm:resizeHandles/>
        </dgm:presLayoutVars>
      </dgm:prSet>
      <dgm:spPr/>
    </dgm:pt>
    <dgm:pt modelId="{2E65CD7B-618F-47D9-889F-5A9AC446DBB5}" type="pres">
      <dgm:prSet presAssocID="{570F14D1-5313-482C-A120-C07BD5914D19}" presName="pyramid" presStyleLbl="node1" presStyleIdx="0" presStyleCnt="1"/>
      <dgm:spPr/>
    </dgm:pt>
    <dgm:pt modelId="{1A7F9B53-5242-426F-B602-52DB85DDB07E}" type="pres">
      <dgm:prSet presAssocID="{570F14D1-5313-482C-A120-C07BD5914D19}" presName="theList" presStyleCnt="0"/>
      <dgm:spPr/>
    </dgm:pt>
    <dgm:pt modelId="{3DABD189-533D-4C5D-8B44-49AD40153421}" type="pres">
      <dgm:prSet presAssocID="{62A750D4-57E1-499D-B7FF-62106ABD0C0B}" presName="aNode" presStyleLbl="fgAcc1" presStyleIdx="0" presStyleCnt="4" custLinFactY="87940" custLinFactNeighborX="15385" custLinFactNeighborY="100000">
        <dgm:presLayoutVars>
          <dgm:bulletEnabled val="1"/>
        </dgm:presLayoutVars>
      </dgm:prSet>
      <dgm:spPr/>
      <dgm:t>
        <a:bodyPr/>
        <a:lstStyle/>
        <a:p>
          <a:endParaRPr lang="en-US"/>
        </a:p>
      </dgm:t>
    </dgm:pt>
    <dgm:pt modelId="{4D57B62E-05F6-4EE2-BFC7-28505F65F48C}" type="pres">
      <dgm:prSet presAssocID="{62A750D4-57E1-499D-B7FF-62106ABD0C0B}" presName="aSpace" presStyleCnt="0"/>
      <dgm:spPr/>
    </dgm:pt>
    <dgm:pt modelId="{2AC8927B-AF41-4DB0-BB77-F3EDBAA96F2E}" type="pres">
      <dgm:prSet presAssocID="{62A7BACB-BFB1-41A3-B92F-B17F189072A8}" presName="aNode" presStyleLbl="fgAcc1" presStyleIdx="1" presStyleCnt="4" custLinFactY="87940" custLinFactNeighborX="15385" custLinFactNeighborY="100000">
        <dgm:presLayoutVars>
          <dgm:bulletEnabled val="1"/>
        </dgm:presLayoutVars>
      </dgm:prSet>
      <dgm:spPr/>
      <dgm:t>
        <a:bodyPr/>
        <a:lstStyle/>
        <a:p>
          <a:endParaRPr lang="en-US"/>
        </a:p>
      </dgm:t>
    </dgm:pt>
    <dgm:pt modelId="{5B5C07C0-FFD5-4AA7-8FF0-AC6E7327A247}" type="pres">
      <dgm:prSet presAssocID="{62A7BACB-BFB1-41A3-B92F-B17F189072A8}" presName="aSpace" presStyleCnt="0"/>
      <dgm:spPr/>
    </dgm:pt>
    <dgm:pt modelId="{D63822EF-A427-4DFD-999D-91BDCA7AA59E}" type="pres">
      <dgm:prSet presAssocID="{54CE450E-C2C4-4D8C-8D91-91EF7C9E83BF}" presName="aNode" presStyleLbl="fgAcc1" presStyleIdx="2" presStyleCnt="4" custLinFactY="87940" custLinFactNeighborX="15385" custLinFactNeighborY="100000">
        <dgm:presLayoutVars>
          <dgm:bulletEnabled val="1"/>
        </dgm:presLayoutVars>
      </dgm:prSet>
      <dgm:spPr/>
      <dgm:t>
        <a:bodyPr/>
        <a:lstStyle/>
        <a:p>
          <a:endParaRPr lang="en-US"/>
        </a:p>
      </dgm:t>
    </dgm:pt>
    <dgm:pt modelId="{BC64D019-CB9F-4A41-B85A-D4A0C58C3CB6}" type="pres">
      <dgm:prSet presAssocID="{54CE450E-C2C4-4D8C-8D91-91EF7C9E83BF}" presName="aSpace" presStyleCnt="0"/>
      <dgm:spPr/>
    </dgm:pt>
    <dgm:pt modelId="{F752D338-9792-416F-BC57-BF6D60708356}" type="pres">
      <dgm:prSet presAssocID="{089419BA-EC0B-4809-9B7B-73B49D9BE7D9}" presName="aNode" presStyleLbl="fgAcc1" presStyleIdx="3" presStyleCnt="4" custLinFactNeighborX="-98077" custLinFactNeighborY="-96482">
        <dgm:presLayoutVars>
          <dgm:bulletEnabled val="1"/>
        </dgm:presLayoutVars>
      </dgm:prSet>
      <dgm:spPr/>
      <dgm:t>
        <a:bodyPr/>
        <a:lstStyle/>
        <a:p>
          <a:endParaRPr lang="en-US"/>
        </a:p>
      </dgm:t>
    </dgm:pt>
    <dgm:pt modelId="{81779A17-9E4A-4BAE-BA70-014340E6B7FB}" type="pres">
      <dgm:prSet presAssocID="{089419BA-EC0B-4809-9B7B-73B49D9BE7D9}" presName="aSpace" presStyleCnt="0"/>
      <dgm:spPr/>
    </dgm:pt>
  </dgm:ptLst>
  <dgm:cxnLst>
    <dgm:cxn modelId="{9AD907E7-1E5E-436E-8CA1-7CB2B52C5617}" srcId="{570F14D1-5313-482C-A120-C07BD5914D19}" destId="{54CE450E-C2C4-4D8C-8D91-91EF7C9E83BF}" srcOrd="2" destOrd="0" parTransId="{327819D4-0B6C-462C-B17A-184B2CBF2608}" sibTransId="{C860BD3D-CEBD-40CF-A934-B93023AA7623}"/>
    <dgm:cxn modelId="{1C2F8300-3E4C-41FB-8F35-520D0AEC3258}" type="presOf" srcId="{570F14D1-5313-482C-A120-C07BD5914D19}" destId="{22A730C9-D635-4B2F-B5E1-AD0B06297EFB}" srcOrd="0" destOrd="0" presId="urn:microsoft.com/office/officeart/2005/8/layout/pyramid2"/>
    <dgm:cxn modelId="{5FDB6D6F-6298-46AE-9326-7F593EE51DC2}" type="presOf" srcId="{54CE450E-C2C4-4D8C-8D91-91EF7C9E83BF}" destId="{D63822EF-A427-4DFD-999D-91BDCA7AA59E}" srcOrd="0" destOrd="0" presId="urn:microsoft.com/office/officeart/2005/8/layout/pyramid2"/>
    <dgm:cxn modelId="{C6989AD5-088F-471E-8CA9-D3165E9F5102}" type="presOf" srcId="{62A750D4-57E1-499D-B7FF-62106ABD0C0B}" destId="{3DABD189-533D-4C5D-8B44-49AD40153421}" srcOrd="0" destOrd="0" presId="urn:microsoft.com/office/officeart/2005/8/layout/pyramid2"/>
    <dgm:cxn modelId="{59A0EAA1-B1A9-445A-86DD-4149DDA6E4F6}" type="presOf" srcId="{62A7BACB-BFB1-41A3-B92F-B17F189072A8}" destId="{2AC8927B-AF41-4DB0-BB77-F3EDBAA96F2E}" srcOrd="0" destOrd="0" presId="urn:microsoft.com/office/officeart/2005/8/layout/pyramid2"/>
    <dgm:cxn modelId="{BE164903-D705-45B5-BD47-6CDCFA15629D}" type="presOf" srcId="{089419BA-EC0B-4809-9B7B-73B49D9BE7D9}" destId="{F752D338-9792-416F-BC57-BF6D60708356}" srcOrd="0" destOrd="0" presId="urn:microsoft.com/office/officeart/2005/8/layout/pyramid2"/>
    <dgm:cxn modelId="{03BC44ED-ADF2-416F-8301-9D2FF31A8C60}" srcId="{570F14D1-5313-482C-A120-C07BD5914D19}" destId="{089419BA-EC0B-4809-9B7B-73B49D9BE7D9}" srcOrd="3" destOrd="0" parTransId="{0F809C2E-7837-4C28-9E2B-E11B46B4BAB5}" sibTransId="{529F5DE1-C9B0-420F-BE5A-36AECABE5EF8}"/>
    <dgm:cxn modelId="{5CAD3289-017D-44F3-B014-4B08A2F6516F}" srcId="{570F14D1-5313-482C-A120-C07BD5914D19}" destId="{62A750D4-57E1-499D-B7FF-62106ABD0C0B}" srcOrd="0" destOrd="0" parTransId="{3989712F-7940-4416-8BD4-6A7353A23A78}" sibTransId="{8EE4262C-AEF7-4CE9-B265-872173B66166}"/>
    <dgm:cxn modelId="{99C9C70E-E951-441C-9822-B7ACCE03E901}" srcId="{570F14D1-5313-482C-A120-C07BD5914D19}" destId="{62A7BACB-BFB1-41A3-B92F-B17F189072A8}" srcOrd="1" destOrd="0" parTransId="{6449276F-DA13-43F8-8020-BA734D493B01}" sibTransId="{C02A0CD3-9DA5-473A-A761-F00D309E0662}"/>
    <dgm:cxn modelId="{34F3A4C8-0A36-42C8-ACC0-F60814728DA1}" type="presParOf" srcId="{22A730C9-D635-4B2F-B5E1-AD0B06297EFB}" destId="{2E65CD7B-618F-47D9-889F-5A9AC446DBB5}" srcOrd="0" destOrd="0" presId="urn:microsoft.com/office/officeart/2005/8/layout/pyramid2"/>
    <dgm:cxn modelId="{59953BFD-DF87-43F8-855F-AF35594BC6DB}" type="presParOf" srcId="{22A730C9-D635-4B2F-B5E1-AD0B06297EFB}" destId="{1A7F9B53-5242-426F-B602-52DB85DDB07E}" srcOrd="1" destOrd="0" presId="urn:microsoft.com/office/officeart/2005/8/layout/pyramid2"/>
    <dgm:cxn modelId="{2F01FE83-ABEE-45C0-B3BB-6C91C921010D}" type="presParOf" srcId="{1A7F9B53-5242-426F-B602-52DB85DDB07E}" destId="{3DABD189-533D-4C5D-8B44-49AD40153421}" srcOrd="0" destOrd="0" presId="urn:microsoft.com/office/officeart/2005/8/layout/pyramid2"/>
    <dgm:cxn modelId="{CF481372-F609-42CC-B9CF-E7F44D781CB0}" type="presParOf" srcId="{1A7F9B53-5242-426F-B602-52DB85DDB07E}" destId="{4D57B62E-05F6-4EE2-BFC7-28505F65F48C}" srcOrd="1" destOrd="0" presId="urn:microsoft.com/office/officeart/2005/8/layout/pyramid2"/>
    <dgm:cxn modelId="{458B1DC3-2128-4949-85C5-2640E04D09ED}" type="presParOf" srcId="{1A7F9B53-5242-426F-B602-52DB85DDB07E}" destId="{2AC8927B-AF41-4DB0-BB77-F3EDBAA96F2E}" srcOrd="2" destOrd="0" presId="urn:microsoft.com/office/officeart/2005/8/layout/pyramid2"/>
    <dgm:cxn modelId="{F03401B5-97E7-475E-9D72-0BC9CA2995B9}" type="presParOf" srcId="{1A7F9B53-5242-426F-B602-52DB85DDB07E}" destId="{5B5C07C0-FFD5-4AA7-8FF0-AC6E7327A247}" srcOrd="3" destOrd="0" presId="urn:microsoft.com/office/officeart/2005/8/layout/pyramid2"/>
    <dgm:cxn modelId="{1035D270-30EF-4AA1-B7D2-C4009E4DED58}" type="presParOf" srcId="{1A7F9B53-5242-426F-B602-52DB85DDB07E}" destId="{D63822EF-A427-4DFD-999D-91BDCA7AA59E}" srcOrd="4" destOrd="0" presId="urn:microsoft.com/office/officeart/2005/8/layout/pyramid2"/>
    <dgm:cxn modelId="{45737A2D-3C43-4CF0-822E-A5C884262558}" type="presParOf" srcId="{1A7F9B53-5242-426F-B602-52DB85DDB07E}" destId="{BC64D019-CB9F-4A41-B85A-D4A0C58C3CB6}" srcOrd="5" destOrd="0" presId="urn:microsoft.com/office/officeart/2005/8/layout/pyramid2"/>
    <dgm:cxn modelId="{E2408189-06CE-4B08-A018-B8492A49DA47}" type="presParOf" srcId="{1A7F9B53-5242-426F-B602-52DB85DDB07E}" destId="{F752D338-9792-416F-BC57-BF6D60708356}" srcOrd="6" destOrd="0" presId="urn:microsoft.com/office/officeart/2005/8/layout/pyramid2"/>
    <dgm:cxn modelId="{79D26E33-4C5C-4BF6-A3F2-2B8F812561E9}" type="presParOf" srcId="{1A7F9B53-5242-426F-B602-52DB85DDB07E}" destId="{81779A17-9E4A-4BAE-BA70-014340E6B7F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E3FE3-AD90-4BF7-B344-55ADD81C21B1}"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en-US"/>
        </a:p>
      </dgm:t>
    </dgm:pt>
    <dgm:pt modelId="{B5B8CA2D-2DE3-4C90-8DA1-AA0EB05E1098}">
      <dgm:prSet phldrT="[Text]"/>
      <dgm:spPr/>
      <dgm:t>
        <a:bodyPr/>
        <a:lstStyle/>
        <a:p>
          <a:r>
            <a:rPr lang="en-US" dirty="0" smtClean="0"/>
            <a:t>Create activities</a:t>
          </a:r>
          <a:endParaRPr lang="en-US" dirty="0"/>
        </a:p>
      </dgm:t>
    </dgm:pt>
    <dgm:pt modelId="{1EAB05CD-FE5D-47CE-B7FA-4DDA7AA4D873}" type="parTrans" cxnId="{81C38111-4E9B-41F3-B86C-B66A0F5D9997}">
      <dgm:prSet/>
      <dgm:spPr/>
      <dgm:t>
        <a:bodyPr/>
        <a:lstStyle/>
        <a:p>
          <a:endParaRPr lang="en-US"/>
        </a:p>
      </dgm:t>
    </dgm:pt>
    <dgm:pt modelId="{96D7120B-90EF-4C1C-A91E-319FE9B8FF1E}" type="sibTrans" cxnId="{81C38111-4E9B-41F3-B86C-B66A0F5D9997}">
      <dgm:prSet/>
      <dgm:spPr/>
      <dgm:t>
        <a:bodyPr/>
        <a:lstStyle/>
        <a:p>
          <a:endParaRPr lang="en-US"/>
        </a:p>
      </dgm:t>
    </dgm:pt>
    <dgm:pt modelId="{FEE39D97-99FF-4002-A55A-2EB86864079A}">
      <dgm:prSet phldrT="[Text]"/>
      <dgm:spPr/>
      <dgm:t>
        <a:bodyPr/>
        <a:lstStyle/>
        <a:p>
          <a:r>
            <a:rPr lang="en-US" dirty="0" smtClean="0"/>
            <a:t>Practice</a:t>
          </a:r>
        </a:p>
        <a:p>
          <a:r>
            <a:rPr lang="en-US" dirty="0" smtClean="0"/>
            <a:t>Determine</a:t>
          </a:r>
        </a:p>
        <a:p>
          <a:r>
            <a:rPr lang="en-US" dirty="0" smtClean="0"/>
            <a:t>Engage</a:t>
          </a:r>
        </a:p>
        <a:p>
          <a:r>
            <a:rPr lang="en-US" dirty="0" smtClean="0"/>
            <a:t>Analyze</a:t>
          </a:r>
        </a:p>
        <a:p>
          <a:r>
            <a:rPr lang="en-US" dirty="0" smtClean="0"/>
            <a:t>Synthesize</a:t>
          </a:r>
          <a:endParaRPr lang="en-US" dirty="0"/>
        </a:p>
      </dgm:t>
    </dgm:pt>
    <dgm:pt modelId="{D6615231-DFB2-489C-975E-69EBC1FC21DB}" type="parTrans" cxnId="{3FF89AE9-FCD5-499F-9FE8-C83443C986E9}">
      <dgm:prSet/>
      <dgm:spPr/>
      <dgm:t>
        <a:bodyPr/>
        <a:lstStyle/>
        <a:p>
          <a:endParaRPr lang="en-US"/>
        </a:p>
      </dgm:t>
    </dgm:pt>
    <dgm:pt modelId="{C3DA4D06-CCFB-49C5-AF6D-3D5DF878C2C0}" type="sibTrans" cxnId="{3FF89AE9-FCD5-499F-9FE8-C83443C986E9}">
      <dgm:prSet/>
      <dgm:spPr/>
      <dgm:t>
        <a:bodyPr/>
        <a:lstStyle/>
        <a:p>
          <a:endParaRPr lang="en-US"/>
        </a:p>
      </dgm:t>
    </dgm:pt>
    <dgm:pt modelId="{DCCB9186-54DC-490E-B9D8-CF2AEF25ACFE}">
      <dgm:prSet phldrT="[Text]"/>
      <dgm:spPr/>
      <dgm:t>
        <a:bodyPr/>
        <a:lstStyle/>
        <a:p>
          <a:r>
            <a:rPr lang="en-US" dirty="0" smtClean="0"/>
            <a:t>Provide resources</a:t>
          </a:r>
          <a:endParaRPr lang="en-US" dirty="0"/>
        </a:p>
      </dgm:t>
    </dgm:pt>
    <dgm:pt modelId="{C5F76290-1634-46E2-8494-0A9673F2933E}" type="parTrans" cxnId="{6F48C2D5-4B29-4509-9824-F7DB315238BF}">
      <dgm:prSet/>
      <dgm:spPr/>
      <dgm:t>
        <a:bodyPr/>
        <a:lstStyle/>
        <a:p>
          <a:endParaRPr lang="en-US"/>
        </a:p>
      </dgm:t>
    </dgm:pt>
    <dgm:pt modelId="{BA413DF1-565A-4A7A-B33E-8142AE3FE5D2}" type="sibTrans" cxnId="{6F48C2D5-4B29-4509-9824-F7DB315238BF}">
      <dgm:prSet/>
      <dgm:spPr/>
      <dgm:t>
        <a:bodyPr/>
        <a:lstStyle/>
        <a:p>
          <a:endParaRPr lang="en-US"/>
        </a:p>
      </dgm:t>
    </dgm:pt>
    <dgm:pt modelId="{BCD53B3D-C39C-4CC8-AECA-0F051B88A851}">
      <dgm:prSet phldrT="[Text]"/>
      <dgm:spPr/>
      <dgm:t>
        <a:bodyPr/>
        <a:lstStyle/>
        <a:p>
          <a:r>
            <a:rPr lang="en-US" dirty="0" smtClean="0"/>
            <a:t>Build skills</a:t>
          </a:r>
        </a:p>
        <a:p>
          <a:r>
            <a:rPr lang="en-US" dirty="0" smtClean="0"/>
            <a:t>Learn from others</a:t>
          </a:r>
        </a:p>
        <a:p>
          <a:r>
            <a:rPr lang="en-US" dirty="0" smtClean="0"/>
            <a:t>Model</a:t>
          </a:r>
        </a:p>
        <a:p>
          <a:r>
            <a:rPr lang="en-US" dirty="0" smtClean="0"/>
            <a:t>Succeed in the activity</a:t>
          </a:r>
          <a:endParaRPr lang="en-US" dirty="0"/>
        </a:p>
      </dgm:t>
    </dgm:pt>
    <dgm:pt modelId="{55187001-120F-4264-84FE-E21510F553B9}" type="parTrans" cxnId="{9E66A262-B4BA-4F0A-A80A-CD2246D20B2B}">
      <dgm:prSet/>
      <dgm:spPr/>
      <dgm:t>
        <a:bodyPr/>
        <a:lstStyle/>
        <a:p>
          <a:endParaRPr lang="en-US"/>
        </a:p>
      </dgm:t>
    </dgm:pt>
    <dgm:pt modelId="{A7FD7AC4-EB58-4737-9BDC-6A7F93F275B7}" type="sibTrans" cxnId="{9E66A262-B4BA-4F0A-A80A-CD2246D20B2B}">
      <dgm:prSet/>
      <dgm:spPr/>
      <dgm:t>
        <a:bodyPr/>
        <a:lstStyle/>
        <a:p>
          <a:endParaRPr lang="en-US"/>
        </a:p>
      </dgm:t>
    </dgm:pt>
    <dgm:pt modelId="{D7E66CBA-20C9-41D9-AF63-6B3D5156E475}">
      <dgm:prSet phldrT="[Text]"/>
      <dgm:spPr/>
      <dgm:t>
        <a:bodyPr/>
        <a:lstStyle/>
        <a:p>
          <a:r>
            <a:rPr lang="en-US" dirty="0" smtClean="0"/>
            <a:t>Broader outcomes</a:t>
          </a:r>
          <a:endParaRPr lang="en-US" dirty="0"/>
        </a:p>
      </dgm:t>
    </dgm:pt>
    <dgm:pt modelId="{9CC8C2FB-84EA-43AD-B3DD-A686D18EAB2B}" type="parTrans" cxnId="{90F0C710-2C31-4F66-A85A-66211DD3F042}">
      <dgm:prSet/>
      <dgm:spPr/>
      <dgm:t>
        <a:bodyPr/>
        <a:lstStyle/>
        <a:p>
          <a:endParaRPr lang="en-US"/>
        </a:p>
      </dgm:t>
    </dgm:pt>
    <dgm:pt modelId="{062DA9BD-FF52-4280-ADF0-A988CA5FAFD2}" type="sibTrans" cxnId="{90F0C710-2C31-4F66-A85A-66211DD3F042}">
      <dgm:prSet/>
      <dgm:spPr/>
      <dgm:t>
        <a:bodyPr/>
        <a:lstStyle/>
        <a:p>
          <a:endParaRPr lang="en-US"/>
        </a:p>
      </dgm:t>
    </dgm:pt>
    <dgm:pt modelId="{48FB4DD0-D571-46A3-BF43-502D7EEFDF76}">
      <dgm:prSet phldrT="[Text]"/>
      <dgm:spPr/>
      <dgm:t>
        <a:bodyPr/>
        <a:lstStyle/>
        <a:p>
          <a:r>
            <a:rPr lang="en-US" dirty="0" smtClean="0"/>
            <a:t>Increase interest</a:t>
          </a:r>
        </a:p>
        <a:p>
          <a:r>
            <a:rPr lang="en-US" dirty="0" smtClean="0"/>
            <a:t>Make evaluation more interesting</a:t>
          </a:r>
        </a:p>
        <a:p>
          <a:r>
            <a:rPr lang="en-US" dirty="0" smtClean="0"/>
            <a:t>Increase critical thinking</a:t>
          </a:r>
          <a:endParaRPr lang="en-US" dirty="0"/>
        </a:p>
      </dgm:t>
    </dgm:pt>
    <dgm:pt modelId="{7DB68924-D62A-43D3-AF16-CD36B6B8E330}" type="parTrans" cxnId="{69EDD29F-A1FF-4176-95B8-43459540B8BE}">
      <dgm:prSet/>
      <dgm:spPr/>
      <dgm:t>
        <a:bodyPr/>
        <a:lstStyle/>
        <a:p>
          <a:endParaRPr lang="en-US"/>
        </a:p>
      </dgm:t>
    </dgm:pt>
    <dgm:pt modelId="{2887797C-AD14-4081-9D0B-C8841EBE59EF}" type="sibTrans" cxnId="{69EDD29F-A1FF-4176-95B8-43459540B8BE}">
      <dgm:prSet/>
      <dgm:spPr/>
      <dgm:t>
        <a:bodyPr/>
        <a:lstStyle/>
        <a:p>
          <a:endParaRPr lang="en-US"/>
        </a:p>
      </dgm:t>
    </dgm:pt>
    <dgm:pt modelId="{08662526-59BF-415F-A551-7B55B8938062}" type="pres">
      <dgm:prSet presAssocID="{099E3FE3-AD90-4BF7-B344-55ADD81C21B1}" presName="Name0" presStyleCnt="0">
        <dgm:presLayoutVars>
          <dgm:chMax val="5"/>
          <dgm:chPref val="5"/>
          <dgm:dir/>
          <dgm:animLvl val="lvl"/>
        </dgm:presLayoutVars>
      </dgm:prSet>
      <dgm:spPr/>
      <dgm:t>
        <a:bodyPr/>
        <a:lstStyle/>
        <a:p>
          <a:endParaRPr lang="en-US"/>
        </a:p>
      </dgm:t>
    </dgm:pt>
    <dgm:pt modelId="{57175668-4ACF-4970-BBBE-36EA5B7824D5}" type="pres">
      <dgm:prSet presAssocID="{B5B8CA2D-2DE3-4C90-8DA1-AA0EB05E1098}" presName="parentText1" presStyleLbl="node1" presStyleIdx="0" presStyleCnt="3">
        <dgm:presLayoutVars>
          <dgm:chMax/>
          <dgm:chPref val="3"/>
          <dgm:bulletEnabled val="1"/>
        </dgm:presLayoutVars>
      </dgm:prSet>
      <dgm:spPr/>
      <dgm:t>
        <a:bodyPr/>
        <a:lstStyle/>
        <a:p>
          <a:endParaRPr lang="en-US"/>
        </a:p>
      </dgm:t>
    </dgm:pt>
    <dgm:pt modelId="{4814B627-1F65-4EFB-92A3-E7C9D769D7F4}" type="pres">
      <dgm:prSet presAssocID="{B5B8CA2D-2DE3-4C90-8DA1-AA0EB05E1098}" presName="childText1" presStyleLbl="solidAlignAcc1" presStyleIdx="0" presStyleCnt="3">
        <dgm:presLayoutVars>
          <dgm:chMax val="0"/>
          <dgm:chPref val="0"/>
          <dgm:bulletEnabled val="1"/>
        </dgm:presLayoutVars>
      </dgm:prSet>
      <dgm:spPr/>
      <dgm:t>
        <a:bodyPr/>
        <a:lstStyle/>
        <a:p>
          <a:endParaRPr lang="en-US"/>
        </a:p>
      </dgm:t>
    </dgm:pt>
    <dgm:pt modelId="{EAECD788-C600-440F-8C80-3F01B5C67D87}" type="pres">
      <dgm:prSet presAssocID="{DCCB9186-54DC-490E-B9D8-CF2AEF25ACFE}" presName="parentText2" presStyleLbl="node1" presStyleIdx="1" presStyleCnt="3">
        <dgm:presLayoutVars>
          <dgm:chMax/>
          <dgm:chPref val="3"/>
          <dgm:bulletEnabled val="1"/>
        </dgm:presLayoutVars>
      </dgm:prSet>
      <dgm:spPr/>
      <dgm:t>
        <a:bodyPr/>
        <a:lstStyle/>
        <a:p>
          <a:endParaRPr lang="en-US"/>
        </a:p>
      </dgm:t>
    </dgm:pt>
    <dgm:pt modelId="{14DC195D-5F38-4876-B7E7-D34F13A13D47}" type="pres">
      <dgm:prSet presAssocID="{DCCB9186-54DC-490E-B9D8-CF2AEF25ACFE}" presName="childText2" presStyleLbl="solidAlignAcc1" presStyleIdx="1" presStyleCnt="3">
        <dgm:presLayoutVars>
          <dgm:chMax val="0"/>
          <dgm:chPref val="0"/>
          <dgm:bulletEnabled val="1"/>
        </dgm:presLayoutVars>
      </dgm:prSet>
      <dgm:spPr/>
      <dgm:t>
        <a:bodyPr/>
        <a:lstStyle/>
        <a:p>
          <a:endParaRPr lang="en-US"/>
        </a:p>
      </dgm:t>
    </dgm:pt>
    <dgm:pt modelId="{D072B4B4-7AD9-4247-93C5-8982549BBC07}" type="pres">
      <dgm:prSet presAssocID="{D7E66CBA-20C9-41D9-AF63-6B3D5156E475}" presName="parentText3" presStyleLbl="node1" presStyleIdx="2" presStyleCnt="3">
        <dgm:presLayoutVars>
          <dgm:chMax/>
          <dgm:chPref val="3"/>
          <dgm:bulletEnabled val="1"/>
        </dgm:presLayoutVars>
      </dgm:prSet>
      <dgm:spPr/>
      <dgm:t>
        <a:bodyPr/>
        <a:lstStyle/>
        <a:p>
          <a:endParaRPr lang="en-US"/>
        </a:p>
      </dgm:t>
    </dgm:pt>
    <dgm:pt modelId="{5A2FF03D-9EED-4DD5-8ADB-CA90F51FD856}" type="pres">
      <dgm:prSet presAssocID="{D7E66CBA-20C9-41D9-AF63-6B3D5156E475}" presName="childText3" presStyleLbl="solidAlignAcc1" presStyleIdx="2" presStyleCnt="3">
        <dgm:presLayoutVars>
          <dgm:chMax val="0"/>
          <dgm:chPref val="0"/>
          <dgm:bulletEnabled val="1"/>
        </dgm:presLayoutVars>
      </dgm:prSet>
      <dgm:spPr/>
      <dgm:t>
        <a:bodyPr/>
        <a:lstStyle/>
        <a:p>
          <a:endParaRPr lang="en-US"/>
        </a:p>
      </dgm:t>
    </dgm:pt>
  </dgm:ptLst>
  <dgm:cxnLst>
    <dgm:cxn modelId="{69EDD29F-A1FF-4176-95B8-43459540B8BE}" srcId="{D7E66CBA-20C9-41D9-AF63-6B3D5156E475}" destId="{48FB4DD0-D571-46A3-BF43-502D7EEFDF76}" srcOrd="0" destOrd="0" parTransId="{7DB68924-D62A-43D3-AF16-CD36B6B8E330}" sibTransId="{2887797C-AD14-4081-9D0B-C8841EBE59EF}"/>
    <dgm:cxn modelId="{C4CEBCE1-51AB-4891-9C93-122567EA9CCA}" type="presOf" srcId="{D7E66CBA-20C9-41D9-AF63-6B3D5156E475}" destId="{D072B4B4-7AD9-4247-93C5-8982549BBC07}" srcOrd="0" destOrd="0" presId="urn:microsoft.com/office/officeart/2009/3/layout/IncreasingArrowsProcess"/>
    <dgm:cxn modelId="{F828A12A-AF8A-410A-A2CF-5C5317C4A80E}" type="presOf" srcId="{FEE39D97-99FF-4002-A55A-2EB86864079A}" destId="{4814B627-1F65-4EFB-92A3-E7C9D769D7F4}" srcOrd="0" destOrd="0" presId="urn:microsoft.com/office/officeart/2009/3/layout/IncreasingArrowsProcess"/>
    <dgm:cxn modelId="{A17BB47C-2213-42E2-B63D-C8F3C0ADCFA3}" type="presOf" srcId="{48FB4DD0-D571-46A3-BF43-502D7EEFDF76}" destId="{5A2FF03D-9EED-4DD5-8ADB-CA90F51FD856}" srcOrd="0" destOrd="0" presId="urn:microsoft.com/office/officeart/2009/3/layout/IncreasingArrowsProcess"/>
    <dgm:cxn modelId="{9E66A262-B4BA-4F0A-A80A-CD2246D20B2B}" srcId="{DCCB9186-54DC-490E-B9D8-CF2AEF25ACFE}" destId="{BCD53B3D-C39C-4CC8-AECA-0F051B88A851}" srcOrd="0" destOrd="0" parTransId="{55187001-120F-4264-84FE-E21510F553B9}" sibTransId="{A7FD7AC4-EB58-4737-9BDC-6A7F93F275B7}"/>
    <dgm:cxn modelId="{81C38111-4E9B-41F3-B86C-B66A0F5D9997}" srcId="{099E3FE3-AD90-4BF7-B344-55ADD81C21B1}" destId="{B5B8CA2D-2DE3-4C90-8DA1-AA0EB05E1098}" srcOrd="0" destOrd="0" parTransId="{1EAB05CD-FE5D-47CE-B7FA-4DDA7AA4D873}" sibTransId="{96D7120B-90EF-4C1C-A91E-319FE9B8FF1E}"/>
    <dgm:cxn modelId="{90F0C710-2C31-4F66-A85A-66211DD3F042}" srcId="{099E3FE3-AD90-4BF7-B344-55ADD81C21B1}" destId="{D7E66CBA-20C9-41D9-AF63-6B3D5156E475}" srcOrd="2" destOrd="0" parTransId="{9CC8C2FB-84EA-43AD-B3DD-A686D18EAB2B}" sibTransId="{062DA9BD-FF52-4280-ADF0-A988CA5FAFD2}"/>
    <dgm:cxn modelId="{6F48C2D5-4B29-4509-9824-F7DB315238BF}" srcId="{099E3FE3-AD90-4BF7-B344-55ADD81C21B1}" destId="{DCCB9186-54DC-490E-B9D8-CF2AEF25ACFE}" srcOrd="1" destOrd="0" parTransId="{C5F76290-1634-46E2-8494-0A9673F2933E}" sibTransId="{BA413DF1-565A-4A7A-B33E-8142AE3FE5D2}"/>
    <dgm:cxn modelId="{DEFC5726-3B17-4070-9328-F73DB050F70E}" type="presOf" srcId="{099E3FE3-AD90-4BF7-B344-55ADD81C21B1}" destId="{08662526-59BF-415F-A551-7B55B8938062}" srcOrd="0" destOrd="0" presId="urn:microsoft.com/office/officeart/2009/3/layout/IncreasingArrowsProcess"/>
    <dgm:cxn modelId="{3FF89AE9-FCD5-499F-9FE8-C83443C986E9}" srcId="{B5B8CA2D-2DE3-4C90-8DA1-AA0EB05E1098}" destId="{FEE39D97-99FF-4002-A55A-2EB86864079A}" srcOrd="0" destOrd="0" parTransId="{D6615231-DFB2-489C-975E-69EBC1FC21DB}" sibTransId="{C3DA4D06-CCFB-49C5-AF6D-3D5DF878C2C0}"/>
    <dgm:cxn modelId="{45E7FA79-1897-442D-B632-A65640B8E849}" type="presOf" srcId="{BCD53B3D-C39C-4CC8-AECA-0F051B88A851}" destId="{14DC195D-5F38-4876-B7E7-D34F13A13D47}" srcOrd="0" destOrd="0" presId="urn:microsoft.com/office/officeart/2009/3/layout/IncreasingArrowsProcess"/>
    <dgm:cxn modelId="{5AD2A4CB-FA1C-46A5-9EDB-5DACE78FFE86}" type="presOf" srcId="{DCCB9186-54DC-490E-B9D8-CF2AEF25ACFE}" destId="{EAECD788-C600-440F-8C80-3F01B5C67D87}" srcOrd="0" destOrd="0" presId="urn:microsoft.com/office/officeart/2009/3/layout/IncreasingArrowsProcess"/>
    <dgm:cxn modelId="{F5C75D9C-BFFD-4A6C-8CB8-152C6652D3AC}" type="presOf" srcId="{B5B8CA2D-2DE3-4C90-8DA1-AA0EB05E1098}" destId="{57175668-4ACF-4970-BBBE-36EA5B7824D5}" srcOrd="0" destOrd="0" presId="urn:microsoft.com/office/officeart/2009/3/layout/IncreasingArrowsProcess"/>
    <dgm:cxn modelId="{E991A535-543A-4660-99AD-10D6EBDE5445}" type="presParOf" srcId="{08662526-59BF-415F-A551-7B55B8938062}" destId="{57175668-4ACF-4970-BBBE-36EA5B7824D5}" srcOrd="0" destOrd="0" presId="urn:microsoft.com/office/officeart/2009/3/layout/IncreasingArrowsProcess"/>
    <dgm:cxn modelId="{DE73C271-EDE8-405D-9F24-ACA3EFB8180A}" type="presParOf" srcId="{08662526-59BF-415F-A551-7B55B8938062}" destId="{4814B627-1F65-4EFB-92A3-E7C9D769D7F4}" srcOrd="1" destOrd="0" presId="urn:microsoft.com/office/officeart/2009/3/layout/IncreasingArrowsProcess"/>
    <dgm:cxn modelId="{27DAE437-EE10-4C22-8C47-D6708DABFD6B}" type="presParOf" srcId="{08662526-59BF-415F-A551-7B55B8938062}" destId="{EAECD788-C600-440F-8C80-3F01B5C67D87}" srcOrd="2" destOrd="0" presId="urn:microsoft.com/office/officeart/2009/3/layout/IncreasingArrowsProcess"/>
    <dgm:cxn modelId="{56BEC85F-3978-4668-909D-AE64DBDDA77E}" type="presParOf" srcId="{08662526-59BF-415F-A551-7B55B8938062}" destId="{14DC195D-5F38-4876-B7E7-D34F13A13D47}" srcOrd="3" destOrd="0" presId="urn:microsoft.com/office/officeart/2009/3/layout/IncreasingArrowsProcess"/>
    <dgm:cxn modelId="{D52788AC-08D1-4E9A-8882-7AA19D62ABC4}" type="presParOf" srcId="{08662526-59BF-415F-A551-7B55B8938062}" destId="{D072B4B4-7AD9-4247-93C5-8982549BBC07}" srcOrd="4" destOrd="0" presId="urn:microsoft.com/office/officeart/2009/3/layout/IncreasingArrowsProcess"/>
    <dgm:cxn modelId="{966E3D12-E9FC-43FA-A2E2-9F153D3D3301}" type="presParOf" srcId="{08662526-59BF-415F-A551-7B55B8938062}" destId="{5A2FF03D-9EED-4DD5-8ADB-CA90F51FD856}"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DE5D6-5856-4329-B480-EE64A29C3E9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D834A6E9-5E37-4A36-98F4-D0DF68A8BEC3}">
      <dgm:prSet phldrT="[Text]"/>
      <dgm:spPr/>
      <dgm:t>
        <a:bodyPr/>
        <a:lstStyle/>
        <a:p>
          <a:r>
            <a:rPr lang="en-US" dirty="0"/>
            <a:t>Instructor Presence</a:t>
          </a:r>
        </a:p>
      </dgm:t>
    </dgm:pt>
    <dgm:pt modelId="{302B3E59-2DA8-40E0-B458-BA035BF709A7}" type="parTrans" cxnId="{5883DC82-4724-4CE3-AF1E-E3CA4174CE48}">
      <dgm:prSet/>
      <dgm:spPr/>
      <dgm:t>
        <a:bodyPr/>
        <a:lstStyle/>
        <a:p>
          <a:endParaRPr lang="en-US"/>
        </a:p>
      </dgm:t>
    </dgm:pt>
    <dgm:pt modelId="{09C110B5-0C8A-44DD-8FFF-DCD428E149C1}" type="sibTrans" cxnId="{5883DC82-4724-4CE3-AF1E-E3CA4174CE48}">
      <dgm:prSet/>
      <dgm:spPr/>
      <dgm:t>
        <a:bodyPr/>
        <a:lstStyle/>
        <a:p>
          <a:endParaRPr lang="en-US"/>
        </a:p>
      </dgm:t>
    </dgm:pt>
    <dgm:pt modelId="{035D8FE4-2D27-4C7E-8485-E6BCA7AEEA79}">
      <dgm:prSet phldrT="[Text]"/>
      <dgm:spPr/>
      <dgm:t>
        <a:bodyPr/>
        <a:lstStyle/>
        <a:p>
          <a:r>
            <a:rPr lang="en-US" dirty="0"/>
            <a:t>Equivalent of being in “class”</a:t>
          </a:r>
        </a:p>
      </dgm:t>
    </dgm:pt>
    <dgm:pt modelId="{50D2A551-CD76-4678-BD15-75B142214B18}" type="parTrans" cxnId="{D7CD1A36-7AA6-4613-B552-D35F93706937}">
      <dgm:prSet/>
      <dgm:spPr/>
      <dgm:t>
        <a:bodyPr/>
        <a:lstStyle/>
        <a:p>
          <a:endParaRPr lang="en-US"/>
        </a:p>
      </dgm:t>
    </dgm:pt>
    <dgm:pt modelId="{F638AEA2-605D-4B38-B4A4-8AFBC057C45B}" type="sibTrans" cxnId="{D7CD1A36-7AA6-4613-B552-D35F93706937}">
      <dgm:prSet/>
      <dgm:spPr/>
      <dgm:t>
        <a:bodyPr/>
        <a:lstStyle/>
        <a:p>
          <a:endParaRPr lang="en-US"/>
        </a:p>
      </dgm:t>
    </dgm:pt>
    <dgm:pt modelId="{827308A0-0A3B-4D49-9EC4-F5B3DEAA2893}">
      <dgm:prSet phldrT="[Text]"/>
      <dgm:spPr/>
      <dgm:t>
        <a:bodyPr/>
        <a:lstStyle/>
        <a:p>
          <a:r>
            <a:rPr lang="en-US" dirty="0"/>
            <a:t>Review &amp; reflection of key points</a:t>
          </a:r>
        </a:p>
      </dgm:t>
    </dgm:pt>
    <dgm:pt modelId="{5EBB8E7E-CAA0-4B65-84AC-4BE2C7ECC4E8}" type="parTrans" cxnId="{9B311A3B-9BAA-4BC4-87D1-D018B55885D4}">
      <dgm:prSet/>
      <dgm:spPr/>
      <dgm:t>
        <a:bodyPr/>
        <a:lstStyle/>
        <a:p>
          <a:endParaRPr lang="en-US"/>
        </a:p>
      </dgm:t>
    </dgm:pt>
    <dgm:pt modelId="{E83DA8F8-DE3B-4344-B023-A06CC014F7FC}" type="sibTrans" cxnId="{9B311A3B-9BAA-4BC4-87D1-D018B55885D4}">
      <dgm:prSet/>
      <dgm:spPr/>
      <dgm:t>
        <a:bodyPr/>
        <a:lstStyle/>
        <a:p>
          <a:endParaRPr lang="en-US"/>
        </a:p>
      </dgm:t>
    </dgm:pt>
    <dgm:pt modelId="{9C0C5E9B-637E-40E5-A041-32B4C9F542AD}">
      <dgm:prSet phldrT="[Text]"/>
      <dgm:spPr/>
      <dgm:t>
        <a:bodyPr/>
        <a:lstStyle/>
        <a:p>
          <a:r>
            <a:rPr lang="en-US" dirty="0"/>
            <a:t>Interactions</a:t>
          </a:r>
        </a:p>
      </dgm:t>
    </dgm:pt>
    <dgm:pt modelId="{AE793283-CBE8-44BA-A8F7-E74CD8B4BBAC}" type="parTrans" cxnId="{B4FDFE80-562D-4BA0-AA19-E462730D4A2E}">
      <dgm:prSet/>
      <dgm:spPr/>
      <dgm:t>
        <a:bodyPr/>
        <a:lstStyle/>
        <a:p>
          <a:endParaRPr lang="en-US"/>
        </a:p>
      </dgm:t>
    </dgm:pt>
    <dgm:pt modelId="{3CB1D276-21EB-41EA-B594-DE7AC84AD0D7}" type="sibTrans" cxnId="{B4FDFE80-562D-4BA0-AA19-E462730D4A2E}">
      <dgm:prSet/>
      <dgm:spPr/>
      <dgm:t>
        <a:bodyPr/>
        <a:lstStyle/>
        <a:p>
          <a:endParaRPr lang="en-US"/>
        </a:p>
      </dgm:t>
    </dgm:pt>
    <dgm:pt modelId="{26B4EFC9-31D8-4694-8A7C-25513DF68FA5}">
      <dgm:prSet phldrT="[Text]"/>
      <dgm:spPr/>
      <dgm:t>
        <a:bodyPr/>
        <a:lstStyle/>
        <a:p>
          <a:r>
            <a:rPr lang="en-US"/>
            <a:t>Build Connections</a:t>
          </a:r>
          <a:endParaRPr lang="en-US" dirty="0"/>
        </a:p>
      </dgm:t>
    </dgm:pt>
    <dgm:pt modelId="{4C10F978-E18B-4D95-857A-6D3B2C1591B5}" type="parTrans" cxnId="{E9375B96-9905-457E-B408-BA02C5B7C7F2}">
      <dgm:prSet/>
      <dgm:spPr/>
      <dgm:t>
        <a:bodyPr/>
        <a:lstStyle/>
        <a:p>
          <a:endParaRPr lang="en-US"/>
        </a:p>
      </dgm:t>
    </dgm:pt>
    <dgm:pt modelId="{5CF59808-E579-4216-B765-3D55C582A84C}" type="sibTrans" cxnId="{E9375B96-9905-457E-B408-BA02C5B7C7F2}">
      <dgm:prSet/>
      <dgm:spPr/>
      <dgm:t>
        <a:bodyPr/>
        <a:lstStyle/>
        <a:p>
          <a:endParaRPr lang="en-US"/>
        </a:p>
      </dgm:t>
    </dgm:pt>
    <dgm:pt modelId="{39D81F6D-F097-4E0E-B1A1-C43F1A6153AA}">
      <dgm:prSet phldrT="[Text]"/>
      <dgm:spPr/>
      <dgm:t>
        <a:bodyPr/>
        <a:lstStyle/>
        <a:p>
          <a:r>
            <a:rPr lang="en-US" dirty="0"/>
            <a:t>Student to student</a:t>
          </a:r>
        </a:p>
      </dgm:t>
    </dgm:pt>
    <dgm:pt modelId="{779D7B71-DF6D-4156-AAA7-3644F7E08AF3}" type="parTrans" cxnId="{8E32F1BA-8915-48B7-AA4E-8C48A6B11749}">
      <dgm:prSet/>
      <dgm:spPr/>
      <dgm:t>
        <a:bodyPr/>
        <a:lstStyle/>
        <a:p>
          <a:endParaRPr lang="en-US"/>
        </a:p>
      </dgm:t>
    </dgm:pt>
    <dgm:pt modelId="{4144026D-609F-4F71-8C71-8CC4D9C6EAAA}" type="sibTrans" cxnId="{8E32F1BA-8915-48B7-AA4E-8C48A6B11749}">
      <dgm:prSet/>
      <dgm:spPr/>
      <dgm:t>
        <a:bodyPr/>
        <a:lstStyle/>
        <a:p>
          <a:endParaRPr lang="en-US"/>
        </a:p>
      </dgm:t>
    </dgm:pt>
    <dgm:pt modelId="{DC2161FD-0908-41E9-94D2-F9323C1951ED}">
      <dgm:prSet phldrT="[Text]"/>
      <dgm:spPr/>
      <dgm:t>
        <a:bodyPr/>
        <a:lstStyle/>
        <a:p>
          <a:r>
            <a:rPr lang="en-US" dirty="0"/>
            <a:t>Faculty with student</a:t>
          </a:r>
        </a:p>
      </dgm:t>
    </dgm:pt>
    <dgm:pt modelId="{B79B2A53-9472-4027-BB7F-00F2D44F3FED}" type="parTrans" cxnId="{FCF7EEC8-3F59-44BE-9433-36C066AC86A6}">
      <dgm:prSet/>
      <dgm:spPr/>
      <dgm:t>
        <a:bodyPr/>
        <a:lstStyle/>
        <a:p>
          <a:endParaRPr lang="en-US"/>
        </a:p>
      </dgm:t>
    </dgm:pt>
    <dgm:pt modelId="{8A5AC1F3-AF06-4716-903D-ADF9703831FE}" type="sibTrans" cxnId="{FCF7EEC8-3F59-44BE-9433-36C066AC86A6}">
      <dgm:prSet/>
      <dgm:spPr/>
      <dgm:t>
        <a:bodyPr/>
        <a:lstStyle/>
        <a:p>
          <a:endParaRPr lang="en-US"/>
        </a:p>
      </dgm:t>
    </dgm:pt>
    <dgm:pt modelId="{A347A5B4-8167-46AF-AFEB-81FC83A5D172}">
      <dgm:prSet phldrT="[Text]"/>
      <dgm:spPr/>
      <dgm:t>
        <a:bodyPr/>
        <a:lstStyle/>
        <a:p>
          <a:r>
            <a:rPr lang="en-US" dirty="0"/>
            <a:t>To students</a:t>
          </a:r>
        </a:p>
      </dgm:t>
    </dgm:pt>
    <dgm:pt modelId="{BB8FC8D6-B399-4990-B234-7A96B054C16F}" type="sibTrans" cxnId="{A4A9867B-9FFD-47FA-9197-D2B1924CF1EE}">
      <dgm:prSet/>
      <dgm:spPr/>
      <dgm:t>
        <a:bodyPr/>
        <a:lstStyle/>
        <a:p>
          <a:endParaRPr lang="en-US"/>
        </a:p>
      </dgm:t>
    </dgm:pt>
    <dgm:pt modelId="{4926A920-438E-4190-A497-DB16F211AF04}" type="parTrans" cxnId="{A4A9867B-9FFD-47FA-9197-D2B1924CF1EE}">
      <dgm:prSet/>
      <dgm:spPr/>
      <dgm:t>
        <a:bodyPr/>
        <a:lstStyle/>
        <a:p>
          <a:endParaRPr lang="en-US"/>
        </a:p>
      </dgm:t>
    </dgm:pt>
    <dgm:pt modelId="{DAE13C9B-BA1F-4788-B649-EE325D5E28D5}">
      <dgm:prSet phldrT="[Text]"/>
      <dgm:spPr/>
      <dgm:t>
        <a:bodyPr/>
        <a:lstStyle/>
        <a:p>
          <a:r>
            <a:rPr lang="en-US" dirty="0"/>
            <a:t>To course content</a:t>
          </a:r>
        </a:p>
      </dgm:t>
    </dgm:pt>
    <dgm:pt modelId="{0A5CCAB7-919E-4EDB-BDD4-78BC93BEFAD1}" type="sibTrans" cxnId="{81DF2D62-43E6-4843-84B8-A0A0F9EC50C8}">
      <dgm:prSet/>
      <dgm:spPr/>
      <dgm:t>
        <a:bodyPr/>
        <a:lstStyle/>
        <a:p>
          <a:endParaRPr lang="en-US"/>
        </a:p>
      </dgm:t>
    </dgm:pt>
    <dgm:pt modelId="{C4CB417B-AE17-4C3E-A66F-CB14E9D637C4}" type="parTrans" cxnId="{81DF2D62-43E6-4843-84B8-A0A0F9EC50C8}">
      <dgm:prSet/>
      <dgm:spPr/>
      <dgm:t>
        <a:bodyPr/>
        <a:lstStyle/>
        <a:p>
          <a:endParaRPr lang="en-US"/>
        </a:p>
      </dgm:t>
    </dgm:pt>
    <dgm:pt modelId="{CE7A50EA-E8F0-4B88-AFA7-F58397BCB04A}">
      <dgm:prSet phldrT="[Text]"/>
      <dgm:spPr/>
      <dgm:t>
        <a:bodyPr/>
        <a:lstStyle/>
        <a:p>
          <a:r>
            <a:rPr lang="en-US" dirty="0"/>
            <a:t>To the program</a:t>
          </a:r>
        </a:p>
      </dgm:t>
    </dgm:pt>
    <dgm:pt modelId="{C6CF4217-8402-45A4-9C45-D8DDF85646C5}" type="sibTrans" cxnId="{57DC0700-5FC1-4533-BE3A-4A373C5F5DBB}">
      <dgm:prSet/>
      <dgm:spPr/>
      <dgm:t>
        <a:bodyPr/>
        <a:lstStyle/>
        <a:p>
          <a:endParaRPr lang="en-US"/>
        </a:p>
      </dgm:t>
    </dgm:pt>
    <dgm:pt modelId="{884E4CA4-8938-4500-96A5-28F016BDD95C}" type="parTrans" cxnId="{57DC0700-5FC1-4533-BE3A-4A373C5F5DBB}">
      <dgm:prSet/>
      <dgm:spPr/>
      <dgm:t>
        <a:bodyPr/>
        <a:lstStyle/>
        <a:p>
          <a:endParaRPr lang="en-US"/>
        </a:p>
      </dgm:t>
    </dgm:pt>
    <dgm:pt modelId="{E83089C8-968A-4DC3-B480-E3BD1B1B2775}">
      <dgm:prSet phldrT="[Text]"/>
      <dgm:spPr/>
      <dgm:t>
        <a:bodyPr/>
        <a:lstStyle/>
        <a:p>
          <a:r>
            <a:rPr lang="en-US" dirty="0"/>
            <a:t>Welcome message</a:t>
          </a:r>
        </a:p>
      </dgm:t>
    </dgm:pt>
    <dgm:pt modelId="{D1D08C99-4D7E-4AAB-94C0-CE24EFC94B3C}" type="sibTrans" cxnId="{D298E098-B87A-4206-AF5E-DF35BFBE6003}">
      <dgm:prSet/>
      <dgm:spPr/>
      <dgm:t>
        <a:bodyPr/>
        <a:lstStyle/>
        <a:p>
          <a:endParaRPr lang="en-US"/>
        </a:p>
      </dgm:t>
    </dgm:pt>
    <dgm:pt modelId="{3928FCD6-2B32-4EDD-AEED-F85243928761}" type="parTrans" cxnId="{D298E098-B87A-4206-AF5E-DF35BFBE6003}">
      <dgm:prSet/>
      <dgm:spPr/>
      <dgm:t>
        <a:bodyPr/>
        <a:lstStyle/>
        <a:p>
          <a:endParaRPr lang="en-US"/>
        </a:p>
      </dgm:t>
    </dgm:pt>
    <dgm:pt modelId="{CD1784A1-FAAF-4B49-B5D0-BCE2E780649E}">
      <dgm:prSet phldrT="[Text]"/>
      <dgm:spPr/>
      <dgm:t>
        <a:bodyPr/>
        <a:lstStyle/>
        <a:p>
          <a:r>
            <a:rPr lang="en-US" dirty="0"/>
            <a:t>Course introductions</a:t>
          </a:r>
        </a:p>
      </dgm:t>
    </dgm:pt>
    <dgm:pt modelId="{5B5BDCBA-B309-4C57-9494-6C54D4795A82}" type="sibTrans" cxnId="{7D5CDD19-1D3A-4923-BD91-E338BF5427A1}">
      <dgm:prSet/>
      <dgm:spPr/>
      <dgm:t>
        <a:bodyPr/>
        <a:lstStyle/>
        <a:p>
          <a:endParaRPr lang="en-US"/>
        </a:p>
      </dgm:t>
    </dgm:pt>
    <dgm:pt modelId="{1EAF9A94-5FD9-41FE-9B3A-3159FA5F1F65}" type="parTrans" cxnId="{7D5CDD19-1D3A-4923-BD91-E338BF5427A1}">
      <dgm:prSet/>
      <dgm:spPr/>
      <dgm:t>
        <a:bodyPr/>
        <a:lstStyle/>
        <a:p>
          <a:endParaRPr lang="en-US"/>
        </a:p>
      </dgm:t>
    </dgm:pt>
    <dgm:pt modelId="{A7604237-9231-4CE4-A77B-22ABC6587C38}">
      <dgm:prSet phldrT="[Text]"/>
      <dgm:spPr/>
      <dgm:t>
        <a:bodyPr/>
        <a:lstStyle/>
        <a:p>
          <a:r>
            <a:rPr lang="en-US" dirty="0"/>
            <a:t>Module introductions</a:t>
          </a:r>
        </a:p>
      </dgm:t>
    </dgm:pt>
    <dgm:pt modelId="{1491E119-0855-482B-B477-A2A0B24EE498}" type="sibTrans" cxnId="{8CFF54CD-FABD-48CC-91CF-7CC2CC936985}">
      <dgm:prSet/>
      <dgm:spPr/>
      <dgm:t>
        <a:bodyPr/>
        <a:lstStyle/>
        <a:p>
          <a:endParaRPr lang="en-US"/>
        </a:p>
      </dgm:t>
    </dgm:pt>
    <dgm:pt modelId="{653109D0-8552-4369-A7B1-7CA5C4A5E60D}" type="parTrans" cxnId="{8CFF54CD-FABD-48CC-91CF-7CC2CC936985}">
      <dgm:prSet/>
      <dgm:spPr/>
      <dgm:t>
        <a:bodyPr/>
        <a:lstStyle/>
        <a:p>
          <a:endParaRPr lang="en-US"/>
        </a:p>
      </dgm:t>
    </dgm:pt>
    <dgm:pt modelId="{58D00BBA-EB63-4A1F-8FE0-FE7702F55701}" type="pres">
      <dgm:prSet presAssocID="{79EDE5D6-5856-4329-B480-EE64A29C3E9C}" presName="Name0" presStyleCnt="0">
        <dgm:presLayoutVars>
          <dgm:dir/>
          <dgm:animLvl val="lvl"/>
          <dgm:resizeHandles val="exact"/>
        </dgm:presLayoutVars>
      </dgm:prSet>
      <dgm:spPr/>
      <dgm:t>
        <a:bodyPr/>
        <a:lstStyle/>
        <a:p>
          <a:endParaRPr lang="en-US"/>
        </a:p>
      </dgm:t>
    </dgm:pt>
    <dgm:pt modelId="{AB8D5843-6D28-47B3-8DFE-C63AED52366B}" type="pres">
      <dgm:prSet presAssocID="{D834A6E9-5E37-4A36-98F4-D0DF68A8BEC3}" presName="composite" presStyleCnt="0"/>
      <dgm:spPr/>
      <dgm:t>
        <a:bodyPr/>
        <a:lstStyle/>
        <a:p>
          <a:endParaRPr lang="en-US"/>
        </a:p>
      </dgm:t>
    </dgm:pt>
    <dgm:pt modelId="{57B56E34-C589-4B3B-A9EA-0C64A1EAF30C}" type="pres">
      <dgm:prSet presAssocID="{D834A6E9-5E37-4A36-98F4-D0DF68A8BEC3}" presName="parTx" presStyleLbl="alignNode1" presStyleIdx="0" presStyleCnt="3">
        <dgm:presLayoutVars>
          <dgm:chMax val="0"/>
          <dgm:chPref val="0"/>
          <dgm:bulletEnabled val="1"/>
        </dgm:presLayoutVars>
      </dgm:prSet>
      <dgm:spPr/>
      <dgm:t>
        <a:bodyPr/>
        <a:lstStyle/>
        <a:p>
          <a:endParaRPr lang="en-US"/>
        </a:p>
      </dgm:t>
    </dgm:pt>
    <dgm:pt modelId="{E133F9EE-5CAB-42B0-989A-81928B4A4B27}" type="pres">
      <dgm:prSet presAssocID="{D834A6E9-5E37-4A36-98F4-D0DF68A8BEC3}" presName="desTx" presStyleLbl="alignAccFollowNode1" presStyleIdx="0" presStyleCnt="3">
        <dgm:presLayoutVars>
          <dgm:bulletEnabled val="1"/>
        </dgm:presLayoutVars>
      </dgm:prSet>
      <dgm:spPr/>
      <dgm:t>
        <a:bodyPr/>
        <a:lstStyle/>
        <a:p>
          <a:endParaRPr lang="en-US"/>
        </a:p>
      </dgm:t>
    </dgm:pt>
    <dgm:pt modelId="{2A6BFB3F-6225-40EF-927C-E4CCD851E43C}" type="pres">
      <dgm:prSet presAssocID="{09C110B5-0C8A-44DD-8FFF-DCD428E149C1}" presName="space" presStyleCnt="0"/>
      <dgm:spPr/>
      <dgm:t>
        <a:bodyPr/>
        <a:lstStyle/>
        <a:p>
          <a:endParaRPr lang="en-US"/>
        </a:p>
      </dgm:t>
    </dgm:pt>
    <dgm:pt modelId="{F939F285-FBFE-41C4-B621-3062670E6348}" type="pres">
      <dgm:prSet presAssocID="{26B4EFC9-31D8-4694-8A7C-25513DF68FA5}" presName="composite" presStyleCnt="0"/>
      <dgm:spPr/>
      <dgm:t>
        <a:bodyPr/>
        <a:lstStyle/>
        <a:p>
          <a:endParaRPr lang="en-US"/>
        </a:p>
      </dgm:t>
    </dgm:pt>
    <dgm:pt modelId="{14D72E3F-7951-4578-AE01-6EF6C343F5A7}" type="pres">
      <dgm:prSet presAssocID="{26B4EFC9-31D8-4694-8A7C-25513DF68FA5}" presName="parTx" presStyleLbl="alignNode1" presStyleIdx="1" presStyleCnt="3">
        <dgm:presLayoutVars>
          <dgm:chMax val="0"/>
          <dgm:chPref val="0"/>
          <dgm:bulletEnabled val="1"/>
        </dgm:presLayoutVars>
      </dgm:prSet>
      <dgm:spPr/>
      <dgm:t>
        <a:bodyPr/>
        <a:lstStyle/>
        <a:p>
          <a:endParaRPr lang="en-US"/>
        </a:p>
      </dgm:t>
    </dgm:pt>
    <dgm:pt modelId="{FA601EAB-D627-4DCD-91FF-7667CE2FCB05}" type="pres">
      <dgm:prSet presAssocID="{26B4EFC9-31D8-4694-8A7C-25513DF68FA5}" presName="desTx" presStyleLbl="alignAccFollowNode1" presStyleIdx="1" presStyleCnt="3">
        <dgm:presLayoutVars>
          <dgm:bulletEnabled val="1"/>
        </dgm:presLayoutVars>
      </dgm:prSet>
      <dgm:spPr/>
      <dgm:t>
        <a:bodyPr/>
        <a:lstStyle/>
        <a:p>
          <a:endParaRPr lang="en-US"/>
        </a:p>
      </dgm:t>
    </dgm:pt>
    <dgm:pt modelId="{A8A50199-DCC7-4A05-BE91-46A0394F09E3}" type="pres">
      <dgm:prSet presAssocID="{5CF59808-E579-4216-B765-3D55C582A84C}" presName="space" presStyleCnt="0"/>
      <dgm:spPr/>
      <dgm:t>
        <a:bodyPr/>
        <a:lstStyle/>
        <a:p>
          <a:endParaRPr lang="en-US"/>
        </a:p>
      </dgm:t>
    </dgm:pt>
    <dgm:pt modelId="{1F3A63E9-C20E-4A95-93B7-216DB4C104B8}" type="pres">
      <dgm:prSet presAssocID="{035D8FE4-2D27-4C7E-8485-E6BCA7AEEA79}" presName="composite" presStyleCnt="0"/>
      <dgm:spPr/>
      <dgm:t>
        <a:bodyPr/>
        <a:lstStyle/>
        <a:p>
          <a:endParaRPr lang="en-US"/>
        </a:p>
      </dgm:t>
    </dgm:pt>
    <dgm:pt modelId="{C7002D69-C004-49C1-9E34-84E0E9F00837}" type="pres">
      <dgm:prSet presAssocID="{035D8FE4-2D27-4C7E-8485-E6BCA7AEEA79}" presName="parTx" presStyleLbl="alignNode1" presStyleIdx="2" presStyleCnt="3">
        <dgm:presLayoutVars>
          <dgm:chMax val="0"/>
          <dgm:chPref val="0"/>
          <dgm:bulletEnabled val="1"/>
        </dgm:presLayoutVars>
      </dgm:prSet>
      <dgm:spPr/>
      <dgm:t>
        <a:bodyPr/>
        <a:lstStyle/>
        <a:p>
          <a:endParaRPr lang="en-US"/>
        </a:p>
      </dgm:t>
    </dgm:pt>
    <dgm:pt modelId="{4B27DC1F-9752-47F1-ABA2-34304BE422F7}" type="pres">
      <dgm:prSet presAssocID="{035D8FE4-2D27-4C7E-8485-E6BCA7AEEA79}" presName="desTx" presStyleLbl="alignAccFollowNode1" presStyleIdx="2" presStyleCnt="3">
        <dgm:presLayoutVars>
          <dgm:bulletEnabled val="1"/>
        </dgm:presLayoutVars>
      </dgm:prSet>
      <dgm:spPr/>
      <dgm:t>
        <a:bodyPr/>
        <a:lstStyle/>
        <a:p>
          <a:endParaRPr lang="en-US"/>
        </a:p>
      </dgm:t>
    </dgm:pt>
  </dgm:ptLst>
  <dgm:cxnLst>
    <dgm:cxn modelId="{31CF2CFE-6329-4ADF-A5CA-12D952E3AB10}" type="presOf" srcId="{D834A6E9-5E37-4A36-98F4-D0DF68A8BEC3}" destId="{57B56E34-C589-4B3B-A9EA-0C64A1EAF30C}" srcOrd="0" destOrd="0" presId="urn:microsoft.com/office/officeart/2005/8/layout/hList1"/>
    <dgm:cxn modelId="{E9375B96-9905-457E-B408-BA02C5B7C7F2}" srcId="{79EDE5D6-5856-4329-B480-EE64A29C3E9C}" destId="{26B4EFC9-31D8-4694-8A7C-25513DF68FA5}" srcOrd="1" destOrd="0" parTransId="{4C10F978-E18B-4D95-857A-6D3B2C1591B5}" sibTransId="{5CF59808-E579-4216-B765-3D55C582A84C}"/>
    <dgm:cxn modelId="{D7CD1A36-7AA6-4613-B552-D35F93706937}" srcId="{79EDE5D6-5856-4329-B480-EE64A29C3E9C}" destId="{035D8FE4-2D27-4C7E-8485-E6BCA7AEEA79}" srcOrd="2" destOrd="0" parTransId="{50D2A551-CD76-4678-BD15-75B142214B18}" sibTransId="{F638AEA2-605D-4B38-B4A4-8AFBC057C45B}"/>
    <dgm:cxn modelId="{B639A48F-3395-4048-AD37-DFC5EC4993CB}" type="presOf" srcId="{79EDE5D6-5856-4329-B480-EE64A29C3E9C}" destId="{58D00BBA-EB63-4A1F-8FE0-FE7702F55701}" srcOrd="0" destOrd="0" presId="urn:microsoft.com/office/officeart/2005/8/layout/hList1"/>
    <dgm:cxn modelId="{D298E098-B87A-4206-AF5E-DF35BFBE6003}" srcId="{D834A6E9-5E37-4A36-98F4-D0DF68A8BEC3}" destId="{E83089C8-968A-4DC3-B480-E3BD1B1B2775}" srcOrd="0" destOrd="0" parTransId="{3928FCD6-2B32-4EDD-AEED-F85243928761}" sibTransId="{D1D08C99-4D7E-4AAB-94C0-CE24EFC94B3C}"/>
    <dgm:cxn modelId="{88CFEDB7-B4C0-4C08-8E07-41B0E03E6191}" type="presOf" srcId="{26B4EFC9-31D8-4694-8A7C-25513DF68FA5}" destId="{14D72E3F-7951-4578-AE01-6EF6C343F5A7}" srcOrd="0" destOrd="0" presId="urn:microsoft.com/office/officeart/2005/8/layout/hList1"/>
    <dgm:cxn modelId="{B4FDFE80-562D-4BA0-AA19-E462730D4A2E}" srcId="{035D8FE4-2D27-4C7E-8485-E6BCA7AEEA79}" destId="{9C0C5E9B-637E-40E5-A041-32B4C9F542AD}" srcOrd="1" destOrd="0" parTransId="{AE793283-CBE8-44BA-A8F7-E74CD8B4BBAC}" sibTransId="{3CB1D276-21EB-41EA-B594-DE7AC84AD0D7}"/>
    <dgm:cxn modelId="{73E0FFF3-BB12-4841-ABB5-DDF714A5C12A}" type="presOf" srcId="{9C0C5E9B-637E-40E5-A041-32B4C9F542AD}" destId="{4B27DC1F-9752-47F1-ABA2-34304BE422F7}" srcOrd="0" destOrd="1" presId="urn:microsoft.com/office/officeart/2005/8/layout/hList1"/>
    <dgm:cxn modelId="{8E32F1BA-8915-48B7-AA4E-8C48A6B11749}" srcId="{9C0C5E9B-637E-40E5-A041-32B4C9F542AD}" destId="{39D81F6D-F097-4E0E-B1A1-C43F1A6153AA}" srcOrd="0" destOrd="0" parTransId="{779D7B71-DF6D-4156-AAA7-3644F7E08AF3}" sibTransId="{4144026D-609F-4F71-8C71-8CC4D9C6EAAA}"/>
    <dgm:cxn modelId="{044CABAD-58E9-4CCD-B158-8A7204154884}" type="presOf" srcId="{035D8FE4-2D27-4C7E-8485-E6BCA7AEEA79}" destId="{C7002D69-C004-49C1-9E34-84E0E9F00837}" srcOrd="0" destOrd="0" presId="urn:microsoft.com/office/officeart/2005/8/layout/hList1"/>
    <dgm:cxn modelId="{0015BD65-64F6-44D4-9587-2A1C989327EF}" type="presOf" srcId="{DAE13C9B-BA1F-4788-B649-EE325D5E28D5}" destId="{FA601EAB-D627-4DCD-91FF-7667CE2FCB05}" srcOrd="0" destOrd="1" presId="urn:microsoft.com/office/officeart/2005/8/layout/hList1"/>
    <dgm:cxn modelId="{8CFF54CD-FABD-48CC-91CF-7CC2CC936985}" srcId="{D834A6E9-5E37-4A36-98F4-D0DF68A8BEC3}" destId="{A7604237-9231-4CE4-A77B-22ABC6587C38}" srcOrd="2" destOrd="0" parTransId="{653109D0-8552-4369-A7B1-7CA5C4A5E60D}" sibTransId="{1491E119-0855-482B-B477-A2A0B24EE498}"/>
    <dgm:cxn modelId="{96371DF5-79CC-41EC-8BD8-A710100C20C3}" type="presOf" srcId="{E83089C8-968A-4DC3-B480-E3BD1B1B2775}" destId="{E133F9EE-5CAB-42B0-989A-81928B4A4B27}" srcOrd="0" destOrd="0" presId="urn:microsoft.com/office/officeart/2005/8/layout/hList1"/>
    <dgm:cxn modelId="{5883DC82-4724-4CE3-AF1E-E3CA4174CE48}" srcId="{79EDE5D6-5856-4329-B480-EE64A29C3E9C}" destId="{D834A6E9-5E37-4A36-98F4-D0DF68A8BEC3}" srcOrd="0" destOrd="0" parTransId="{302B3E59-2DA8-40E0-B458-BA035BF709A7}" sibTransId="{09C110B5-0C8A-44DD-8FFF-DCD428E149C1}"/>
    <dgm:cxn modelId="{7D5CDD19-1D3A-4923-BD91-E338BF5427A1}" srcId="{D834A6E9-5E37-4A36-98F4-D0DF68A8BEC3}" destId="{CD1784A1-FAAF-4B49-B5D0-BCE2E780649E}" srcOrd="1" destOrd="0" parTransId="{1EAF9A94-5FD9-41FE-9B3A-3159FA5F1F65}" sibTransId="{5B5BDCBA-B309-4C57-9494-6C54D4795A82}"/>
    <dgm:cxn modelId="{797FAA35-F2F0-4E26-A046-1CECC164B5F8}" type="presOf" srcId="{A347A5B4-8167-46AF-AFEB-81FC83A5D172}" destId="{FA601EAB-D627-4DCD-91FF-7667CE2FCB05}" srcOrd="0" destOrd="0" presId="urn:microsoft.com/office/officeart/2005/8/layout/hList1"/>
    <dgm:cxn modelId="{FCF7EEC8-3F59-44BE-9433-36C066AC86A6}" srcId="{9C0C5E9B-637E-40E5-A041-32B4C9F542AD}" destId="{DC2161FD-0908-41E9-94D2-F9323C1951ED}" srcOrd="1" destOrd="0" parTransId="{B79B2A53-9472-4027-BB7F-00F2D44F3FED}" sibTransId="{8A5AC1F3-AF06-4716-903D-ADF9703831FE}"/>
    <dgm:cxn modelId="{E9E9E80A-68D6-42FB-AB24-3A000754AE20}" type="presOf" srcId="{CE7A50EA-E8F0-4B88-AFA7-F58397BCB04A}" destId="{FA601EAB-D627-4DCD-91FF-7667CE2FCB05}" srcOrd="0" destOrd="2" presId="urn:microsoft.com/office/officeart/2005/8/layout/hList1"/>
    <dgm:cxn modelId="{F0643DD6-9655-4ED5-A2E6-99E1FA71908D}" type="presOf" srcId="{CD1784A1-FAAF-4B49-B5D0-BCE2E780649E}" destId="{E133F9EE-5CAB-42B0-989A-81928B4A4B27}" srcOrd="0" destOrd="1" presId="urn:microsoft.com/office/officeart/2005/8/layout/hList1"/>
    <dgm:cxn modelId="{A14E1138-5B3D-4E2B-8343-2D3F2489AAD1}" type="presOf" srcId="{A7604237-9231-4CE4-A77B-22ABC6587C38}" destId="{E133F9EE-5CAB-42B0-989A-81928B4A4B27}" srcOrd="0" destOrd="2" presId="urn:microsoft.com/office/officeart/2005/8/layout/hList1"/>
    <dgm:cxn modelId="{A8325A9C-D8B5-4D70-A4F9-76017886C085}" type="presOf" srcId="{DC2161FD-0908-41E9-94D2-F9323C1951ED}" destId="{4B27DC1F-9752-47F1-ABA2-34304BE422F7}" srcOrd="0" destOrd="3" presId="urn:microsoft.com/office/officeart/2005/8/layout/hList1"/>
    <dgm:cxn modelId="{A4A9867B-9FFD-47FA-9197-D2B1924CF1EE}" srcId="{26B4EFC9-31D8-4694-8A7C-25513DF68FA5}" destId="{A347A5B4-8167-46AF-AFEB-81FC83A5D172}" srcOrd="0" destOrd="0" parTransId="{4926A920-438E-4190-A497-DB16F211AF04}" sibTransId="{BB8FC8D6-B399-4990-B234-7A96B054C16F}"/>
    <dgm:cxn modelId="{19329F8B-AFB1-461B-96A2-B7D12AC652DD}" type="presOf" srcId="{39D81F6D-F097-4E0E-B1A1-C43F1A6153AA}" destId="{4B27DC1F-9752-47F1-ABA2-34304BE422F7}" srcOrd="0" destOrd="2" presId="urn:microsoft.com/office/officeart/2005/8/layout/hList1"/>
    <dgm:cxn modelId="{9B311A3B-9BAA-4BC4-87D1-D018B55885D4}" srcId="{035D8FE4-2D27-4C7E-8485-E6BCA7AEEA79}" destId="{827308A0-0A3B-4D49-9EC4-F5B3DEAA2893}" srcOrd="0" destOrd="0" parTransId="{5EBB8E7E-CAA0-4B65-84AC-4BE2C7ECC4E8}" sibTransId="{E83DA8F8-DE3B-4344-B023-A06CC014F7FC}"/>
    <dgm:cxn modelId="{81DF2D62-43E6-4843-84B8-A0A0F9EC50C8}" srcId="{26B4EFC9-31D8-4694-8A7C-25513DF68FA5}" destId="{DAE13C9B-BA1F-4788-B649-EE325D5E28D5}" srcOrd="1" destOrd="0" parTransId="{C4CB417B-AE17-4C3E-A66F-CB14E9D637C4}" sibTransId="{0A5CCAB7-919E-4EDB-BDD4-78BC93BEFAD1}"/>
    <dgm:cxn modelId="{57DC0700-5FC1-4533-BE3A-4A373C5F5DBB}" srcId="{26B4EFC9-31D8-4694-8A7C-25513DF68FA5}" destId="{CE7A50EA-E8F0-4B88-AFA7-F58397BCB04A}" srcOrd="2" destOrd="0" parTransId="{884E4CA4-8938-4500-96A5-28F016BDD95C}" sibTransId="{C6CF4217-8402-45A4-9C45-D8DDF85646C5}"/>
    <dgm:cxn modelId="{925A45AB-9F20-4E4D-97E4-CA754E5C9371}" type="presOf" srcId="{827308A0-0A3B-4D49-9EC4-F5B3DEAA2893}" destId="{4B27DC1F-9752-47F1-ABA2-34304BE422F7}" srcOrd="0" destOrd="0" presId="urn:microsoft.com/office/officeart/2005/8/layout/hList1"/>
    <dgm:cxn modelId="{C082A193-989A-430B-BF42-B97D330DB74D}" type="presParOf" srcId="{58D00BBA-EB63-4A1F-8FE0-FE7702F55701}" destId="{AB8D5843-6D28-47B3-8DFE-C63AED52366B}" srcOrd="0" destOrd="0" presId="urn:microsoft.com/office/officeart/2005/8/layout/hList1"/>
    <dgm:cxn modelId="{D0F639F6-C7ED-4947-934B-9CDBDC78FEA2}" type="presParOf" srcId="{AB8D5843-6D28-47B3-8DFE-C63AED52366B}" destId="{57B56E34-C589-4B3B-A9EA-0C64A1EAF30C}" srcOrd="0" destOrd="0" presId="urn:microsoft.com/office/officeart/2005/8/layout/hList1"/>
    <dgm:cxn modelId="{32752051-ADB2-4485-9DBE-80890C3E2981}" type="presParOf" srcId="{AB8D5843-6D28-47B3-8DFE-C63AED52366B}" destId="{E133F9EE-5CAB-42B0-989A-81928B4A4B27}" srcOrd="1" destOrd="0" presId="urn:microsoft.com/office/officeart/2005/8/layout/hList1"/>
    <dgm:cxn modelId="{ECCB32E9-7777-4EE4-81F8-2B1D30554DAE}" type="presParOf" srcId="{58D00BBA-EB63-4A1F-8FE0-FE7702F55701}" destId="{2A6BFB3F-6225-40EF-927C-E4CCD851E43C}" srcOrd="1" destOrd="0" presId="urn:microsoft.com/office/officeart/2005/8/layout/hList1"/>
    <dgm:cxn modelId="{2C775B13-A089-4A10-8AF7-6A17271719F2}" type="presParOf" srcId="{58D00BBA-EB63-4A1F-8FE0-FE7702F55701}" destId="{F939F285-FBFE-41C4-B621-3062670E6348}" srcOrd="2" destOrd="0" presId="urn:microsoft.com/office/officeart/2005/8/layout/hList1"/>
    <dgm:cxn modelId="{A4184746-37A8-4ABB-8FC1-69647EA3ACE7}" type="presParOf" srcId="{F939F285-FBFE-41C4-B621-3062670E6348}" destId="{14D72E3F-7951-4578-AE01-6EF6C343F5A7}" srcOrd="0" destOrd="0" presId="urn:microsoft.com/office/officeart/2005/8/layout/hList1"/>
    <dgm:cxn modelId="{AC4CA63E-81D7-45F9-8540-3A446F48B371}" type="presParOf" srcId="{F939F285-FBFE-41C4-B621-3062670E6348}" destId="{FA601EAB-D627-4DCD-91FF-7667CE2FCB05}" srcOrd="1" destOrd="0" presId="urn:microsoft.com/office/officeart/2005/8/layout/hList1"/>
    <dgm:cxn modelId="{25014A6E-2C22-46DF-A484-1B93D7EBC7EF}" type="presParOf" srcId="{58D00BBA-EB63-4A1F-8FE0-FE7702F55701}" destId="{A8A50199-DCC7-4A05-BE91-46A0394F09E3}" srcOrd="3" destOrd="0" presId="urn:microsoft.com/office/officeart/2005/8/layout/hList1"/>
    <dgm:cxn modelId="{522CBB42-CBC8-4C66-9C7D-D5A6AE04B84D}" type="presParOf" srcId="{58D00BBA-EB63-4A1F-8FE0-FE7702F55701}" destId="{1F3A63E9-C20E-4A95-93B7-216DB4C104B8}" srcOrd="4" destOrd="0" presId="urn:microsoft.com/office/officeart/2005/8/layout/hList1"/>
    <dgm:cxn modelId="{E3B01BF5-3454-4F09-ADC4-0D57FCB920EB}" type="presParOf" srcId="{1F3A63E9-C20E-4A95-93B7-216DB4C104B8}" destId="{C7002D69-C004-49C1-9E34-84E0E9F00837}" srcOrd="0" destOrd="0" presId="urn:microsoft.com/office/officeart/2005/8/layout/hList1"/>
    <dgm:cxn modelId="{4AEBC6DD-CB44-4162-A93B-E40D2CF699A3}" type="presParOf" srcId="{1F3A63E9-C20E-4A95-93B7-216DB4C104B8}" destId="{4B27DC1F-9752-47F1-ABA2-34304BE422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4F39D8-90C1-422A-8B9D-6CD5B8CFF813}" type="doc">
      <dgm:prSet loTypeId="urn:microsoft.com/office/officeart/2011/layout/CircleProcess" loCatId="process" qsTypeId="urn:microsoft.com/office/officeart/2005/8/quickstyle/3d5" qsCatId="3D" csTypeId="urn:microsoft.com/office/officeart/2005/8/colors/accent1_2" csCatId="accent1" phldr="1"/>
      <dgm:spPr/>
      <dgm:t>
        <a:bodyPr/>
        <a:lstStyle/>
        <a:p>
          <a:endParaRPr lang="en-US"/>
        </a:p>
      </dgm:t>
    </dgm:pt>
    <dgm:pt modelId="{44DAEFF1-B817-4072-A794-BDCA2933B540}">
      <dgm:prSet phldrT="[Text]"/>
      <dgm:spPr/>
      <dgm:t>
        <a:bodyPr/>
        <a:lstStyle/>
        <a:p>
          <a:r>
            <a:rPr lang="en-US" dirty="0" smtClean="0"/>
            <a:t>Quantitative Data</a:t>
          </a:r>
          <a:endParaRPr lang="en-US" dirty="0"/>
        </a:p>
      </dgm:t>
    </dgm:pt>
    <dgm:pt modelId="{573FD35E-CDBF-4550-92FE-DCC757A827EA}" type="parTrans" cxnId="{4C1E560D-C962-4869-B46B-63F7947E55AE}">
      <dgm:prSet/>
      <dgm:spPr/>
      <dgm:t>
        <a:bodyPr/>
        <a:lstStyle/>
        <a:p>
          <a:endParaRPr lang="en-US"/>
        </a:p>
      </dgm:t>
    </dgm:pt>
    <dgm:pt modelId="{713AB219-2DBE-4696-94C4-8BCB496FF3E3}" type="sibTrans" cxnId="{4C1E560D-C962-4869-B46B-63F7947E55AE}">
      <dgm:prSet/>
      <dgm:spPr/>
      <dgm:t>
        <a:bodyPr/>
        <a:lstStyle/>
        <a:p>
          <a:endParaRPr lang="en-US"/>
        </a:p>
      </dgm:t>
    </dgm:pt>
    <dgm:pt modelId="{1EB76DE6-FA79-42C0-88B0-27D074C674EE}">
      <dgm:prSet phldrT="[Text]"/>
      <dgm:spPr/>
      <dgm:t>
        <a:bodyPr/>
        <a:lstStyle/>
        <a:p>
          <a:r>
            <a:rPr lang="en-US" dirty="0" smtClean="0"/>
            <a:t>Qualitative Data</a:t>
          </a:r>
          <a:endParaRPr lang="en-US" dirty="0"/>
        </a:p>
      </dgm:t>
    </dgm:pt>
    <dgm:pt modelId="{6ECE23DF-7F9B-4CF1-B2C9-38B4555EB986}" type="parTrans" cxnId="{F4CA360B-6AE5-4931-89ED-43DD6E7FEAEA}">
      <dgm:prSet/>
      <dgm:spPr/>
      <dgm:t>
        <a:bodyPr/>
        <a:lstStyle/>
        <a:p>
          <a:endParaRPr lang="en-US"/>
        </a:p>
      </dgm:t>
    </dgm:pt>
    <dgm:pt modelId="{7491FA55-0A67-4D39-93DE-CF94E8A40946}" type="sibTrans" cxnId="{F4CA360B-6AE5-4931-89ED-43DD6E7FEAEA}">
      <dgm:prSet/>
      <dgm:spPr/>
      <dgm:t>
        <a:bodyPr/>
        <a:lstStyle/>
        <a:p>
          <a:endParaRPr lang="en-US"/>
        </a:p>
      </dgm:t>
    </dgm:pt>
    <dgm:pt modelId="{BE16ECCF-F2C8-4515-837E-0435E9624BD0}">
      <dgm:prSet phldrT="[Text]"/>
      <dgm:spPr/>
      <dgm:t>
        <a:bodyPr/>
        <a:lstStyle/>
        <a:p>
          <a:r>
            <a:rPr lang="en-US" dirty="0" smtClean="0"/>
            <a:t>Curriculum Development</a:t>
          </a:r>
          <a:endParaRPr lang="en-US" dirty="0"/>
        </a:p>
      </dgm:t>
    </dgm:pt>
    <dgm:pt modelId="{6201CE06-45E2-4D47-B291-4D41FA5B0D58}" type="parTrans" cxnId="{98FB12F5-19B9-4FC9-B209-B1C079837E6F}">
      <dgm:prSet/>
      <dgm:spPr/>
      <dgm:t>
        <a:bodyPr/>
        <a:lstStyle/>
        <a:p>
          <a:endParaRPr lang="en-US"/>
        </a:p>
      </dgm:t>
    </dgm:pt>
    <dgm:pt modelId="{81644602-DAAB-4E97-A2BF-E84D72D68AC0}" type="sibTrans" cxnId="{98FB12F5-19B9-4FC9-B209-B1C079837E6F}">
      <dgm:prSet/>
      <dgm:spPr/>
      <dgm:t>
        <a:bodyPr/>
        <a:lstStyle/>
        <a:p>
          <a:endParaRPr lang="en-US"/>
        </a:p>
      </dgm:t>
    </dgm:pt>
    <dgm:pt modelId="{8593A6C8-F3A9-4BF7-A357-2EA4898696C0}" type="pres">
      <dgm:prSet presAssocID="{144F39D8-90C1-422A-8B9D-6CD5B8CFF813}" presName="Name0" presStyleCnt="0">
        <dgm:presLayoutVars>
          <dgm:chMax val="11"/>
          <dgm:chPref val="11"/>
          <dgm:dir/>
          <dgm:resizeHandles/>
        </dgm:presLayoutVars>
      </dgm:prSet>
      <dgm:spPr/>
      <dgm:t>
        <a:bodyPr/>
        <a:lstStyle/>
        <a:p>
          <a:endParaRPr lang="en-US"/>
        </a:p>
      </dgm:t>
    </dgm:pt>
    <dgm:pt modelId="{6A5EF654-6F62-4DA7-89C1-038C102BC6AB}" type="pres">
      <dgm:prSet presAssocID="{BE16ECCF-F2C8-4515-837E-0435E9624BD0}" presName="Accent3" presStyleCnt="0"/>
      <dgm:spPr/>
    </dgm:pt>
    <dgm:pt modelId="{946567FC-68F4-4748-A298-FECAD6C2C79F}" type="pres">
      <dgm:prSet presAssocID="{BE16ECCF-F2C8-4515-837E-0435E9624BD0}" presName="Accent" presStyleLbl="node1" presStyleIdx="0" presStyleCnt="3"/>
      <dgm:spPr/>
    </dgm:pt>
    <dgm:pt modelId="{09EC842A-56DD-4A5F-A376-D10739457062}" type="pres">
      <dgm:prSet presAssocID="{BE16ECCF-F2C8-4515-837E-0435E9624BD0}" presName="ParentBackground3" presStyleCnt="0"/>
      <dgm:spPr/>
    </dgm:pt>
    <dgm:pt modelId="{5C27B4E9-734E-40B5-B678-9847F120F84C}" type="pres">
      <dgm:prSet presAssocID="{BE16ECCF-F2C8-4515-837E-0435E9624BD0}" presName="ParentBackground" presStyleLbl="fgAcc1" presStyleIdx="0" presStyleCnt="3"/>
      <dgm:spPr/>
      <dgm:t>
        <a:bodyPr/>
        <a:lstStyle/>
        <a:p>
          <a:endParaRPr lang="en-US"/>
        </a:p>
      </dgm:t>
    </dgm:pt>
    <dgm:pt modelId="{636D004E-038F-4075-8306-9C899B2C4E82}" type="pres">
      <dgm:prSet presAssocID="{BE16ECCF-F2C8-4515-837E-0435E9624BD0}" presName="Parent3" presStyleLbl="revTx" presStyleIdx="0" presStyleCnt="0">
        <dgm:presLayoutVars>
          <dgm:chMax val="1"/>
          <dgm:chPref val="1"/>
          <dgm:bulletEnabled val="1"/>
        </dgm:presLayoutVars>
      </dgm:prSet>
      <dgm:spPr/>
      <dgm:t>
        <a:bodyPr/>
        <a:lstStyle/>
        <a:p>
          <a:endParaRPr lang="en-US"/>
        </a:p>
      </dgm:t>
    </dgm:pt>
    <dgm:pt modelId="{713F574C-1A6A-4506-A7D5-3706DD54C943}" type="pres">
      <dgm:prSet presAssocID="{1EB76DE6-FA79-42C0-88B0-27D074C674EE}" presName="Accent2" presStyleCnt="0"/>
      <dgm:spPr/>
    </dgm:pt>
    <dgm:pt modelId="{25487E35-BDDB-400D-B366-EC4776A6D831}" type="pres">
      <dgm:prSet presAssocID="{1EB76DE6-FA79-42C0-88B0-27D074C674EE}" presName="Accent" presStyleLbl="node1" presStyleIdx="1" presStyleCnt="3"/>
      <dgm:spPr/>
    </dgm:pt>
    <dgm:pt modelId="{B41F91B1-6C06-48AC-A69F-7A5149F167FF}" type="pres">
      <dgm:prSet presAssocID="{1EB76DE6-FA79-42C0-88B0-27D074C674EE}" presName="ParentBackground2" presStyleCnt="0"/>
      <dgm:spPr/>
    </dgm:pt>
    <dgm:pt modelId="{22EB52F2-111A-4695-A1C4-837CDF26B3A6}" type="pres">
      <dgm:prSet presAssocID="{1EB76DE6-FA79-42C0-88B0-27D074C674EE}" presName="ParentBackground" presStyleLbl="fgAcc1" presStyleIdx="1" presStyleCnt="3"/>
      <dgm:spPr/>
      <dgm:t>
        <a:bodyPr/>
        <a:lstStyle/>
        <a:p>
          <a:endParaRPr lang="en-US"/>
        </a:p>
      </dgm:t>
    </dgm:pt>
    <dgm:pt modelId="{6483772C-D79B-4670-BE0F-A06F045040DB}" type="pres">
      <dgm:prSet presAssocID="{1EB76DE6-FA79-42C0-88B0-27D074C674EE}" presName="Parent2" presStyleLbl="revTx" presStyleIdx="0" presStyleCnt="0">
        <dgm:presLayoutVars>
          <dgm:chMax val="1"/>
          <dgm:chPref val="1"/>
          <dgm:bulletEnabled val="1"/>
        </dgm:presLayoutVars>
      </dgm:prSet>
      <dgm:spPr/>
      <dgm:t>
        <a:bodyPr/>
        <a:lstStyle/>
        <a:p>
          <a:endParaRPr lang="en-US"/>
        </a:p>
      </dgm:t>
    </dgm:pt>
    <dgm:pt modelId="{9875A721-2CE2-4C33-9005-60ECF3A5F628}" type="pres">
      <dgm:prSet presAssocID="{44DAEFF1-B817-4072-A794-BDCA2933B540}" presName="Accent1" presStyleCnt="0"/>
      <dgm:spPr/>
    </dgm:pt>
    <dgm:pt modelId="{53C071A0-85EC-4371-A6FC-D33892848037}" type="pres">
      <dgm:prSet presAssocID="{44DAEFF1-B817-4072-A794-BDCA2933B540}" presName="Accent" presStyleLbl="node1" presStyleIdx="2" presStyleCnt="3"/>
      <dgm:spPr/>
    </dgm:pt>
    <dgm:pt modelId="{2BFE666F-46A6-48C2-B1CD-3ADC7E35901D}" type="pres">
      <dgm:prSet presAssocID="{44DAEFF1-B817-4072-A794-BDCA2933B540}" presName="ParentBackground1" presStyleCnt="0"/>
      <dgm:spPr/>
    </dgm:pt>
    <dgm:pt modelId="{D7D3FAB1-84A6-416E-9F75-7FF3EC8FEDDF}" type="pres">
      <dgm:prSet presAssocID="{44DAEFF1-B817-4072-A794-BDCA2933B540}" presName="ParentBackground" presStyleLbl="fgAcc1" presStyleIdx="2" presStyleCnt="3"/>
      <dgm:spPr/>
      <dgm:t>
        <a:bodyPr/>
        <a:lstStyle/>
        <a:p>
          <a:endParaRPr lang="en-US"/>
        </a:p>
      </dgm:t>
    </dgm:pt>
    <dgm:pt modelId="{6C1E44C6-DD9A-497A-889B-F1974DFF1B2B}" type="pres">
      <dgm:prSet presAssocID="{44DAEFF1-B817-4072-A794-BDCA2933B540}" presName="Parent1" presStyleLbl="revTx" presStyleIdx="0" presStyleCnt="0">
        <dgm:presLayoutVars>
          <dgm:chMax val="1"/>
          <dgm:chPref val="1"/>
          <dgm:bulletEnabled val="1"/>
        </dgm:presLayoutVars>
      </dgm:prSet>
      <dgm:spPr/>
      <dgm:t>
        <a:bodyPr/>
        <a:lstStyle/>
        <a:p>
          <a:endParaRPr lang="en-US"/>
        </a:p>
      </dgm:t>
    </dgm:pt>
  </dgm:ptLst>
  <dgm:cxnLst>
    <dgm:cxn modelId="{F6C02A28-2E3B-484C-BC19-6FE063326A2C}" type="presOf" srcId="{BE16ECCF-F2C8-4515-837E-0435E9624BD0}" destId="{636D004E-038F-4075-8306-9C899B2C4E82}" srcOrd="1" destOrd="0" presId="urn:microsoft.com/office/officeart/2011/layout/CircleProcess"/>
    <dgm:cxn modelId="{F4CA360B-6AE5-4931-89ED-43DD6E7FEAEA}" srcId="{144F39D8-90C1-422A-8B9D-6CD5B8CFF813}" destId="{1EB76DE6-FA79-42C0-88B0-27D074C674EE}" srcOrd="1" destOrd="0" parTransId="{6ECE23DF-7F9B-4CF1-B2C9-38B4555EB986}" sibTransId="{7491FA55-0A67-4D39-93DE-CF94E8A40946}"/>
    <dgm:cxn modelId="{B544AC98-F90D-441E-A4CD-B01E4BF20C87}" type="presOf" srcId="{44DAEFF1-B817-4072-A794-BDCA2933B540}" destId="{6C1E44C6-DD9A-497A-889B-F1974DFF1B2B}" srcOrd="1" destOrd="0" presId="urn:microsoft.com/office/officeart/2011/layout/CircleProcess"/>
    <dgm:cxn modelId="{3EF7294A-ACD5-4EF9-A0DF-F2190346DF12}" type="presOf" srcId="{BE16ECCF-F2C8-4515-837E-0435E9624BD0}" destId="{5C27B4E9-734E-40B5-B678-9847F120F84C}" srcOrd="0" destOrd="0" presId="urn:microsoft.com/office/officeart/2011/layout/CircleProcess"/>
    <dgm:cxn modelId="{10B78BCC-05A4-4CC7-9C48-8FFE3DFA3199}" type="presOf" srcId="{1EB76DE6-FA79-42C0-88B0-27D074C674EE}" destId="{22EB52F2-111A-4695-A1C4-837CDF26B3A6}" srcOrd="0" destOrd="0" presId="urn:microsoft.com/office/officeart/2011/layout/CircleProcess"/>
    <dgm:cxn modelId="{7210DDE7-0A9B-4B5C-951E-098ABDC08E84}" type="presOf" srcId="{1EB76DE6-FA79-42C0-88B0-27D074C674EE}" destId="{6483772C-D79B-4670-BE0F-A06F045040DB}" srcOrd="1" destOrd="0" presId="urn:microsoft.com/office/officeart/2011/layout/CircleProcess"/>
    <dgm:cxn modelId="{8BB1D097-6E12-4D1A-9B61-FA83364E8FE4}" type="presOf" srcId="{44DAEFF1-B817-4072-A794-BDCA2933B540}" destId="{D7D3FAB1-84A6-416E-9F75-7FF3EC8FEDDF}" srcOrd="0" destOrd="0" presId="urn:microsoft.com/office/officeart/2011/layout/CircleProcess"/>
    <dgm:cxn modelId="{CBC48B1E-C017-461A-B74B-DED7E43BE3B2}" type="presOf" srcId="{144F39D8-90C1-422A-8B9D-6CD5B8CFF813}" destId="{8593A6C8-F3A9-4BF7-A357-2EA4898696C0}" srcOrd="0" destOrd="0" presId="urn:microsoft.com/office/officeart/2011/layout/CircleProcess"/>
    <dgm:cxn modelId="{98FB12F5-19B9-4FC9-B209-B1C079837E6F}" srcId="{144F39D8-90C1-422A-8B9D-6CD5B8CFF813}" destId="{BE16ECCF-F2C8-4515-837E-0435E9624BD0}" srcOrd="2" destOrd="0" parTransId="{6201CE06-45E2-4D47-B291-4D41FA5B0D58}" sibTransId="{81644602-DAAB-4E97-A2BF-E84D72D68AC0}"/>
    <dgm:cxn modelId="{4C1E560D-C962-4869-B46B-63F7947E55AE}" srcId="{144F39D8-90C1-422A-8B9D-6CD5B8CFF813}" destId="{44DAEFF1-B817-4072-A794-BDCA2933B540}" srcOrd="0" destOrd="0" parTransId="{573FD35E-CDBF-4550-92FE-DCC757A827EA}" sibTransId="{713AB219-2DBE-4696-94C4-8BCB496FF3E3}"/>
    <dgm:cxn modelId="{B8AB0E9C-D984-42B8-8332-E2D6554B635A}" type="presParOf" srcId="{8593A6C8-F3A9-4BF7-A357-2EA4898696C0}" destId="{6A5EF654-6F62-4DA7-89C1-038C102BC6AB}" srcOrd="0" destOrd="0" presId="urn:microsoft.com/office/officeart/2011/layout/CircleProcess"/>
    <dgm:cxn modelId="{03D9E2CE-3320-4428-B137-0D45E037AA74}" type="presParOf" srcId="{6A5EF654-6F62-4DA7-89C1-038C102BC6AB}" destId="{946567FC-68F4-4748-A298-FECAD6C2C79F}" srcOrd="0" destOrd="0" presId="urn:microsoft.com/office/officeart/2011/layout/CircleProcess"/>
    <dgm:cxn modelId="{4977BD8F-DAF9-4ACB-987F-A4AB0141ABB7}" type="presParOf" srcId="{8593A6C8-F3A9-4BF7-A357-2EA4898696C0}" destId="{09EC842A-56DD-4A5F-A376-D10739457062}" srcOrd="1" destOrd="0" presId="urn:microsoft.com/office/officeart/2011/layout/CircleProcess"/>
    <dgm:cxn modelId="{E20002D9-E377-409F-A5AE-FE47E892EE7D}" type="presParOf" srcId="{09EC842A-56DD-4A5F-A376-D10739457062}" destId="{5C27B4E9-734E-40B5-B678-9847F120F84C}" srcOrd="0" destOrd="0" presId="urn:microsoft.com/office/officeart/2011/layout/CircleProcess"/>
    <dgm:cxn modelId="{8B24FD87-67CF-4AAA-A9AD-F18D8B62D65F}" type="presParOf" srcId="{8593A6C8-F3A9-4BF7-A357-2EA4898696C0}" destId="{636D004E-038F-4075-8306-9C899B2C4E82}" srcOrd="2" destOrd="0" presId="urn:microsoft.com/office/officeart/2011/layout/CircleProcess"/>
    <dgm:cxn modelId="{AF2A9F7A-1202-404A-AAA7-9E1C6B39D957}" type="presParOf" srcId="{8593A6C8-F3A9-4BF7-A357-2EA4898696C0}" destId="{713F574C-1A6A-4506-A7D5-3706DD54C943}" srcOrd="3" destOrd="0" presId="urn:microsoft.com/office/officeart/2011/layout/CircleProcess"/>
    <dgm:cxn modelId="{D27C7A01-BD49-48EF-986F-B9FD39095ACA}" type="presParOf" srcId="{713F574C-1A6A-4506-A7D5-3706DD54C943}" destId="{25487E35-BDDB-400D-B366-EC4776A6D831}" srcOrd="0" destOrd="0" presId="urn:microsoft.com/office/officeart/2011/layout/CircleProcess"/>
    <dgm:cxn modelId="{2BE9985F-0B2F-4FC9-A7B6-D027A46B7A7C}" type="presParOf" srcId="{8593A6C8-F3A9-4BF7-A357-2EA4898696C0}" destId="{B41F91B1-6C06-48AC-A69F-7A5149F167FF}" srcOrd="4" destOrd="0" presId="urn:microsoft.com/office/officeart/2011/layout/CircleProcess"/>
    <dgm:cxn modelId="{4B251CEB-EA3F-462A-87A3-1D4E881A7063}" type="presParOf" srcId="{B41F91B1-6C06-48AC-A69F-7A5149F167FF}" destId="{22EB52F2-111A-4695-A1C4-837CDF26B3A6}" srcOrd="0" destOrd="0" presId="urn:microsoft.com/office/officeart/2011/layout/CircleProcess"/>
    <dgm:cxn modelId="{C0702318-AA84-40E6-9DA9-BFDE7B17130E}" type="presParOf" srcId="{8593A6C8-F3A9-4BF7-A357-2EA4898696C0}" destId="{6483772C-D79B-4670-BE0F-A06F045040DB}" srcOrd="5" destOrd="0" presId="urn:microsoft.com/office/officeart/2011/layout/CircleProcess"/>
    <dgm:cxn modelId="{E4E50D5A-64B6-4F0F-92C6-F5EE46B8C716}" type="presParOf" srcId="{8593A6C8-F3A9-4BF7-A357-2EA4898696C0}" destId="{9875A721-2CE2-4C33-9005-60ECF3A5F628}" srcOrd="6" destOrd="0" presId="urn:microsoft.com/office/officeart/2011/layout/CircleProcess"/>
    <dgm:cxn modelId="{722A560A-1886-4F64-B591-562B917B245F}" type="presParOf" srcId="{9875A721-2CE2-4C33-9005-60ECF3A5F628}" destId="{53C071A0-85EC-4371-A6FC-D33892848037}" srcOrd="0" destOrd="0" presId="urn:microsoft.com/office/officeart/2011/layout/CircleProcess"/>
    <dgm:cxn modelId="{9B602917-F38C-4A2B-B468-F942E5A7D347}" type="presParOf" srcId="{8593A6C8-F3A9-4BF7-A357-2EA4898696C0}" destId="{2BFE666F-46A6-48C2-B1CD-3ADC7E35901D}" srcOrd="7" destOrd="0" presId="urn:microsoft.com/office/officeart/2011/layout/CircleProcess"/>
    <dgm:cxn modelId="{F88A9B57-7B15-4123-BE87-947FED217D8A}" type="presParOf" srcId="{2BFE666F-46A6-48C2-B1CD-3ADC7E35901D}" destId="{D7D3FAB1-84A6-416E-9F75-7FF3EC8FEDDF}" srcOrd="0" destOrd="0" presId="urn:microsoft.com/office/officeart/2011/layout/CircleProcess"/>
    <dgm:cxn modelId="{CEFA34F1-3150-4AB1-8471-351565B7B36E}" type="presParOf" srcId="{8593A6C8-F3A9-4BF7-A357-2EA4898696C0}" destId="{6C1E44C6-DD9A-497A-889B-F1974DFF1B2B}"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CD7B-618F-47D9-889F-5A9AC446DBB5}">
      <dsp:nvSpPr>
        <dsp:cNvPr id="0" name=""/>
        <dsp:cNvSpPr/>
      </dsp:nvSpPr>
      <dsp:spPr>
        <a:xfrm>
          <a:off x="826769" y="0"/>
          <a:ext cx="4724399" cy="4724399"/>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ABD189-533D-4C5D-8B44-49AD40153421}">
      <dsp:nvSpPr>
        <dsp:cNvPr id="0" name=""/>
        <dsp:cNvSpPr/>
      </dsp:nvSpPr>
      <dsp:spPr>
        <a:xfrm>
          <a:off x="3661421" y="1316284"/>
          <a:ext cx="3070860" cy="8396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Program Competencies &amp; ATSU CPAs</a:t>
          </a:r>
          <a:endParaRPr lang="en-US" sz="2100" kern="1200" dirty="0"/>
        </a:p>
      </dsp:txBody>
      <dsp:txXfrm>
        <a:off x="3702411" y="1357274"/>
        <a:ext cx="2988880" cy="757708"/>
      </dsp:txXfrm>
    </dsp:sp>
    <dsp:sp modelId="{2AC8927B-AF41-4DB0-BB77-F3EDBAA96F2E}">
      <dsp:nvSpPr>
        <dsp:cNvPr id="0" name=""/>
        <dsp:cNvSpPr/>
      </dsp:nvSpPr>
      <dsp:spPr>
        <a:xfrm>
          <a:off x="3661421" y="2260933"/>
          <a:ext cx="3070860" cy="8396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Course Competencies</a:t>
          </a:r>
          <a:endParaRPr lang="en-US" sz="2100" kern="1200" dirty="0"/>
        </a:p>
      </dsp:txBody>
      <dsp:txXfrm>
        <a:off x="3702411" y="2301923"/>
        <a:ext cx="2988880" cy="757708"/>
      </dsp:txXfrm>
    </dsp:sp>
    <dsp:sp modelId="{D63822EF-A427-4DFD-999D-91BDCA7AA59E}">
      <dsp:nvSpPr>
        <dsp:cNvPr id="0" name=""/>
        <dsp:cNvSpPr/>
      </dsp:nvSpPr>
      <dsp:spPr>
        <a:xfrm>
          <a:off x="3661421" y="3205582"/>
          <a:ext cx="3070860" cy="8396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Learning Objectives</a:t>
          </a:r>
          <a:endParaRPr lang="en-US" sz="2100" kern="1200" dirty="0"/>
        </a:p>
      </dsp:txBody>
      <dsp:txXfrm>
        <a:off x="3702411" y="3246572"/>
        <a:ext cx="2988880" cy="757708"/>
      </dsp:txXfrm>
    </dsp:sp>
    <dsp:sp modelId="{F752D338-9792-416F-BC57-BF6D60708356}">
      <dsp:nvSpPr>
        <dsp:cNvPr id="0" name=""/>
        <dsp:cNvSpPr/>
      </dsp:nvSpPr>
      <dsp:spPr>
        <a:xfrm>
          <a:off x="177162" y="3205580"/>
          <a:ext cx="3070860" cy="8396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Graded assessments</a:t>
          </a:r>
          <a:endParaRPr lang="en-US" sz="2100" kern="1200" dirty="0"/>
        </a:p>
      </dsp:txBody>
      <dsp:txXfrm>
        <a:off x="218152" y="3246570"/>
        <a:ext cx="2988880" cy="757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CD7B-618F-47D9-889F-5A9AC446DBB5}">
      <dsp:nvSpPr>
        <dsp:cNvPr id="0" name=""/>
        <dsp:cNvSpPr/>
      </dsp:nvSpPr>
      <dsp:spPr>
        <a:xfrm>
          <a:off x="711199" y="0"/>
          <a:ext cx="4064000" cy="4064000"/>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ABD189-533D-4C5D-8B44-49AD40153421}">
      <dsp:nvSpPr>
        <dsp:cNvPr id="0" name=""/>
        <dsp:cNvSpPr/>
      </dsp:nvSpPr>
      <dsp:spPr>
        <a:xfrm>
          <a:off x="3149610" y="1132287"/>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Program Competencies &amp; ATSU CPAs</a:t>
          </a:r>
          <a:endParaRPr lang="en-US" sz="1800" kern="1200" dirty="0"/>
        </a:p>
      </dsp:txBody>
      <dsp:txXfrm>
        <a:off x="3184870" y="1167547"/>
        <a:ext cx="2571080" cy="651792"/>
      </dsp:txXfrm>
    </dsp:sp>
    <dsp:sp modelId="{2AC8927B-AF41-4DB0-BB77-F3EDBAA96F2E}">
      <dsp:nvSpPr>
        <dsp:cNvPr id="0" name=""/>
        <dsp:cNvSpPr/>
      </dsp:nvSpPr>
      <dsp:spPr>
        <a:xfrm>
          <a:off x="3149610" y="1944889"/>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Course Competencies</a:t>
          </a:r>
          <a:endParaRPr lang="en-US" sz="1800" kern="1200" dirty="0"/>
        </a:p>
      </dsp:txBody>
      <dsp:txXfrm>
        <a:off x="3184870" y="1980149"/>
        <a:ext cx="2571080" cy="651792"/>
      </dsp:txXfrm>
    </dsp:sp>
    <dsp:sp modelId="{D63822EF-A427-4DFD-999D-91BDCA7AA59E}">
      <dsp:nvSpPr>
        <dsp:cNvPr id="0" name=""/>
        <dsp:cNvSpPr/>
      </dsp:nvSpPr>
      <dsp:spPr>
        <a:xfrm>
          <a:off x="3149610" y="2757490"/>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Learning Objectives</a:t>
          </a:r>
          <a:endParaRPr lang="en-US" sz="1800" kern="1200" dirty="0"/>
        </a:p>
      </dsp:txBody>
      <dsp:txXfrm>
        <a:off x="3184870" y="2792750"/>
        <a:ext cx="2571080" cy="651792"/>
      </dsp:txXfrm>
    </dsp:sp>
    <dsp:sp modelId="{F752D338-9792-416F-BC57-BF6D60708356}">
      <dsp:nvSpPr>
        <dsp:cNvPr id="0" name=""/>
        <dsp:cNvSpPr/>
      </dsp:nvSpPr>
      <dsp:spPr>
        <a:xfrm>
          <a:off x="152397" y="2757488"/>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Graded assessments</a:t>
          </a:r>
          <a:endParaRPr lang="en-US" sz="1800" kern="1200" dirty="0"/>
        </a:p>
      </dsp:txBody>
      <dsp:txXfrm>
        <a:off x="187657" y="2792748"/>
        <a:ext cx="2571080" cy="651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75668-4ACF-4970-BBBE-36EA5B7824D5}">
      <dsp:nvSpPr>
        <dsp:cNvPr id="0" name=""/>
        <dsp:cNvSpPr/>
      </dsp:nvSpPr>
      <dsp:spPr>
        <a:xfrm>
          <a:off x="0" y="335705"/>
          <a:ext cx="7620000" cy="1109762"/>
        </a:xfrm>
        <a:prstGeom prst="rightArrow">
          <a:avLst>
            <a:gd name="adj1" fmla="val 50000"/>
            <a:gd name="adj2" fmla="val 5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6175" numCol="1" spcCol="1270" anchor="ctr" anchorCtr="0">
          <a:noAutofit/>
        </a:bodyPr>
        <a:lstStyle/>
        <a:p>
          <a:pPr lvl="0" algn="l" defTabSz="977900">
            <a:lnSpc>
              <a:spcPct val="90000"/>
            </a:lnSpc>
            <a:spcBef>
              <a:spcPct val="0"/>
            </a:spcBef>
            <a:spcAft>
              <a:spcPct val="35000"/>
            </a:spcAft>
          </a:pPr>
          <a:r>
            <a:rPr lang="en-US" sz="2200" kern="1200" dirty="0" smtClean="0"/>
            <a:t>Create activities</a:t>
          </a:r>
          <a:endParaRPr lang="en-US" sz="2200" kern="1200" dirty="0"/>
        </a:p>
      </dsp:txBody>
      <dsp:txXfrm>
        <a:off x="0" y="613146"/>
        <a:ext cx="7342560" cy="554881"/>
      </dsp:txXfrm>
    </dsp:sp>
    <dsp:sp modelId="{4814B627-1F65-4EFB-92A3-E7C9D769D7F4}">
      <dsp:nvSpPr>
        <dsp:cNvPr id="0" name=""/>
        <dsp:cNvSpPr/>
      </dsp:nvSpPr>
      <dsp:spPr>
        <a:xfrm>
          <a:off x="0" y="1191492"/>
          <a:ext cx="2346960" cy="2137810"/>
        </a:xfrm>
        <a:prstGeom prst="rect">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Practice</a:t>
          </a:r>
        </a:p>
        <a:p>
          <a:pPr lvl="0" algn="l" defTabSz="933450">
            <a:lnSpc>
              <a:spcPct val="90000"/>
            </a:lnSpc>
            <a:spcBef>
              <a:spcPct val="0"/>
            </a:spcBef>
            <a:spcAft>
              <a:spcPct val="35000"/>
            </a:spcAft>
          </a:pPr>
          <a:r>
            <a:rPr lang="en-US" sz="2100" kern="1200" dirty="0" smtClean="0"/>
            <a:t>Determine</a:t>
          </a:r>
        </a:p>
        <a:p>
          <a:pPr lvl="0" algn="l" defTabSz="933450">
            <a:lnSpc>
              <a:spcPct val="90000"/>
            </a:lnSpc>
            <a:spcBef>
              <a:spcPct val="0"/>
            </a:spcBef>
            <a:spcAft>
              <a:spcPct val="35000"/>
            </a:spcAft>
          </a:pPr>
          <a:r>
            <a:rPr lang="en-US" sz="2100" kern="1200" dirty="0" smtClean="0"/>
            <a:t>Engage</a:t>
          </a:r>
        </a:p>
        <a:p>
          <a:pPr lvl="0" algn="l" defTabSz="933450">
            <a:lnSpc>
              <a:spcPct val="90000"/>
            </a:lnSpc>
            <a:spcBef>
              <a:spcPct val="0"/>
            </a:spcBef>
            <a:spcAft>
              <a:spcPct val="35000"/>
            </a:spcAft>
          </a:pPr>
          <a:r>
            <a:rPr lang="en-US" sz="2100" kern="1200" dirty="0" smtClean="0"/>
            <a:t>Analyze</a:t>
          </a:r>
        </a:p>
        <a:p>
          <a:pPr lvl="0" algn="l" defTabSz="933450">
            <a:lnSpc>
              <a:spcPct val="90000"/>
            </a:lnSpc>
            <a:spcBef>
              <a:spcPct val="0"/>
            </a:spcBef>
            <a:spcAft>
              <a:spcPct val="35000"/>
            </a:spcAft>
          </a:pPr>
          <a:r>
            <a:rPr lang="en-US" sz="2100" kern="1200" dirty="0" smtClean="0"/>
            <a:t>Synthesize</a:t>
          </a:r>
          <a:endParaRPr lang="en-US" sz="2100" kern="1200" dirty="0"/>
        </a:p>
      </dsp:txBody>
      <dsp:txXfrm>
        <a:off x="0" y="1191492"/>
        <a:ext cx="2346960" cy="2137810"/>
      </dsp:txXfrm>
    </dsp:sp>
    <dsp:sp modelId="{EAECD788-C600-440F-8C80-3F01B5C67D87}">
      <dsp:nvSpPr>
        <dsp:cNvPr id="0" name=""/>
        <dsp:cNvSpPr/>
      </dsp:nvSpPr>
      <dsp:spPr>
        <a:xfrm>
          <a:off x="2346959" y="705626"/>
          <a:ext cx="5273040" cy="1109762"/>
        </a:xfrm>
        <a:prstGeom prst="rightArrow">
          <a:avLst>
            <a:gd name="adj1" fmla="val 50000"/>
            <a:gd name="adj2" fmla="val 5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6175" numCol="1" spcCol="1270" anchor="ctr" anchorCtr="0">
          <a:noAutofit/>
        </a:bodyPr>
        <a:lstStyle/>
        <a:p>
          <a:pPr lvl="0" algn="l" defTabSz="977900">
            <a:lnSpc>
              <a:spcPct val="90000"/>
            </a:lnSpc>
            <a:spcBef>
              <a:spcPct val="0"/>
            </a:spcBef>
            <a:spcAft>
              <a:spcPct val="35000"/>
            </a:spcAft>
          </a:pPr>
          <a:r>
            <a:rPr lang="en-US" sz="2200" kern="1200" dirty="0" smtClean="0"/>
            <a:t>Provide resources</a:t>
          </a:r>
          <a:endParaRPr lang="en-US" sz="2200" kern="1200" dirty="0"/>
        </a:p>
      </dsp:txBody>
      <dsp:txXfrm>
        <a:off x="2346959" y="983067"/>
        <a:ext cx="4995600" cy="554881"/>
      </dsp:txXfrm>
    </dsp:sp>
    <dsp:sp modelId="{14DC195D-5F38-4876-B7E7-D34F13A13D47}">
      <dsp:nvSpPr>
        <dsp:cNvPr id="0" name=""/>
        <dsp:cNvSpPr/>
      </dsp:nvSpPr>
      <dsp:spPr>
        <a:xfrm>
          <a:off x="2346959" y="1561412"/>
          <a:ext cx="2346960" cy="2137810"/>
        </a:xfrm>
        <a:prstGeom prst="rect">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Build skills</a:t>
          </a:r>
        </a:p>
        <a:p>
          <a:pPr lvl="0" algn="l" defTabSz="933450">
            <a:lnSpc>
              <a:spcPct val="90000"/>
            </a:lnSpc>
            <a:spcBef>
              <a:spcPct val="0"/>
            </a:spcBef>
            <a:spcAft>
              <a:spcPct val="35000"/>
            </a:spcAft>
          </a:pPr>
          <a:r>
            <a:rPr lang="en-US" sz="2100" kern="1200" dirty="0" smtClean="0"/>
            <a:t>Learn from others</a:t>
          </a:r>
        </a:p>
        <a:p>
          <a:pPr lvl="0" algn="l" defTabSz="933450">
            <a:lnSpc>
              <a:spcPct val="90000"/>
            </a:lnSpc>
            <a:spcBef>
              <a:spcPct val="0"/>
            </a:spcBef>
            <a:spcAft>
              <a:spcPct val="35000"/>
            </a:spcAft>
          </a:pPr>
          <a:r>
            <a:rPr lang="en-US" sz="2100" kern="1200" dirty="0" smtClean="0"/>
            <a:t>Model</a:t>
          </a:r>
        </a:p>
        <a:p>
          <a:pPr lvl="0" algn="l" defTabSz="933450">
            <a:lnSpc>
              <a:spcPct val="90000"/>
            </a:lnSpc>
            <a:spcBef>
              <a:spcPct val="0"/>
            </a:spcBef>
            <a:spcAft>
              <a:spcPct val="35000"/>
            </a:spcAft>
          </a:pPr>
          <a:r>
            <a:rPr lang="en-US" sz="2100" kern="1200" dirty="0" smtClean="0"/>
            <a:t>Succeed in the activity</a:t>
          </a:r>
          <a:endParaRPr lang="en-US" sz="2100" kern="1200" dirty="0"/>
        </a:p>
      </dsp:txBody>
      <dsp:txXfrm>
        <a:off x="2346959" y="1561412"/>
        <a:ext cx="2346960" cy="2137810"/>
      </dsp:txXfrm>
    </dsp:sp>
    <dsp:sp modelId="{D072B4B4-7AD9-4247-93C5-8982549BBC07}">
      <dsp:nvSpPr>
        <dsp:cNvPr id="0" name=""/>
        <dsp:cNvSpPr/>
      </dsp:nvSpPr>
      <dsp:spPr>
        <a:xfrm>
          <a:off x="4693919" y="1075546"/>
          <a:ext cx="2926080" cy="1109762"/>
        </a:xfrm>
        <a:prstGeom prst="rightArrow">
          <a:avLst>
            <a:gd name="adj1" fmla="val 50000"/>
            <a:gd name="adj2" fmla="val 5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6175" numCol="1" spcCol="1270" anchor="ctr" anchorCtr="0">
          <a:noAutofit/>
        </a:bodyPr>
        <a:lstStyle/>
        <a:p>
          <a:pPr lvl="0" algn="l" defTabSz="977900">
            <a:lnSpc>
              <a:spcPct val="90000"/>
            </a:lnSpc>
            <a:spcBef>
              <a:spcPct val="0"/>
            </a:spcBef>
            <a:spcAft>
              <a:spcPct val="35000"/>
            </a:spcAft>
          </a:pPr>
          <a:r>
            <a:rPr lang="en-US" sz="2200" kern="1200" dirty="0" smtClean="0"/>
            <a:t>Broader outcomes</a:t>
          </a:r>
          <a:endParaRPr lang="en-US" sz="2200" kern="1200" dirty="0"/>
        </a:p>
      </dsp:txBody>
      <dsp:txXfrm>
        <a:off x="4693919" y="1352987"/>
        <a:ext cx="2648640" cy="554881"/>
      </dsp:txXfrm>
    </dsp:sp>
    <dsp:sp modelId="{5A2FF03D-9EED-4DD5-8ADB-CA90F51FD856}">
      <dsp:nvSpPr>
        <dsp:cNvPr id="0" name=""/>
        <dsp:cNvSpPr/>
      </dsp:nvSpPr>
      <dsp:spPr>
        <a:xfrm>
          <a:off x="4693919" y="1931333"/>
          <a:ext cx="2346960" cy="2106524"/>
        </a:xfrm>
        <a:prstGeom prst="rect">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Increase interest</a:t>
          </a:r>
        </a:p>
        <a:p>
          <a:pPr lvl="0" algn="l" defTabSz="933450">
            <a:lnSpc>
              <a:spcPct val="90000"/>
            </a:lnSpc>
            <a:spcBef>
              <a:spcPct val="0"/>
            </a:spcBef>
            <a:spcAft>
              <a:spcPct val="35000"/>
            </a:spcAft>
          </a:pPr>
          <a:r>
            <a:rPr lang="en-US" sz="2100" kern="1200" dirty="0" smtClean="0"/>
            <a:t>Make evaluation more interesting</a:t>
          </a:r>
        </a:p>
        <a:p>
          <a:pPr lvl="0" algn="l" defTabSz="933450">
            <a:lnSpc>
              <a:spcPct val="90000"/>
            </a:lnSpc>
            <a:spcBef>
              <a:spcPct val="0"/>
            </a:spcBef>
            <a:spcAft>
              <a:spcPct val="35000"/>
            </a:spcAft>
          </a:pPr>
          <a:r>
            <a:rPr lang="en-US" sz="2100" kern="1200" dirty="0" smtClean="0"/>
            <a:t>Increase critical thinking</a:t>
          </a:r>
          <a:endParaRPr lang="en-US" sz="2100" kern="1200" dirty="0"/>
        </a:p>
      </dsp:txBody>
      <dsp:txXfrm>
        <a:off x="4693919" y="1931333"/>
        <a:ext cx="2346960" cy="2106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6E34-C589-4B3B-A9EA-0C64A1EAF30C}">
      <dsp:nvSpPr>
        <dsp:cNvPr id="0" name=""/>
        <dsp:cNvSpPr/>
      </dsp:nvSpPr>
      <dsp:spPr>
        <a:xfrm>
          <a:off x="2047" y="450139"/>
          <a:ext cx="1996678" cy="6942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Instructor Presence</a:t>
          </a:r>
        </a:p>
      </dsp:txBody>
      <dsp:txXfrm>
        <a:off x="2047" y="450139"/>
        <a:ext cx="1996678" cy="694294"/>
      </dsp:txXfrm>
    </dsp:sp>
    <dsp:sp modelId="{E133F9EE-5CAB-42B0-989A-81928B4A4B27}">
      <dsp:nvSpPr>
        <dsp:cNvPr id="0" name=""/>
        <dsp:cNvSpPr/>
      </dsp:nvSpPr>
      <dsp:spPr>
        <a:xfrm>
          <a:off x="2047" y="1144433"/>
          <a:ext cx="1996678" cy="27793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Welcome message</a:t>
          </a:r>
        </a:p>
        <a:p>
          <a:pPr marL="228600" lvl="1" indent="-228600" algn="l" defTabSz="889000">
            <a:lnSpc>
              <a:spcPct val="90000"/>
            </a:lnSpc>
            <a:spcBef>
              <a:spcPct val="0"/>
            </a:spcBef>
            <a:spcAft>
              <a:spcPct val="15000"/>
            </a:spcAft>
            <a:buChar char="••"/>
          </a:pPr>
          <a:r>
            <a:rPr lang="en-US" sz="2000" kern="1200" dirty="0"/>
            <a:t>Course introductions</a:t>
          </a:r>
        </a:p>
        <a:p>
          <a:pPr marL="228600" lvl="1" indent="-228600" algn="l" defTabSz="889000">
            <a:lnSpc>
              <a:spcPct val="90000"/>
            </a:lnSpc>
            <a:spcBef>
              <a:spcPct val="0"/>
            </a:spcBef>
            <a:spcAft>
              <a:spcPct val="15000"/>
            </a:spcAft>
            <a:buChar char="••"/>
          </a:pPr>
          <a:r>
            <a:rPr lang="en-US" sz="2000" kern="1200" dirty="0"/>
            <a:t>Module introductions</a:t>
          </a:r>
        </a:p>
      </dsp:txBody>
      <dsp:txXfrm>
        <a:off x="2047" y="1144433"/>
        <a:ext cx="1996678" cy="2779312"/>
      </dsp:txXfrm>
    </dsp:sp>
    <dsp:sp modelId="{14D72E3F-7951-4578-AE01-6EF6C343F5A7}">
      <dsp:nvSpPr>
        <dsp:cNvPr id="0" name=""/>
        <dsp:cNvSpPr/>
      </dsp:nvSpPr>
      <dsp:spPr>
        <a:xfrm>
          <a:off x="2278260" y="450139"/>
          <a:ext cx="1996678" cy="6942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a:t>Build Connections</a:t>
          </a:r>
          <a:endParaRPr lang="en-US" sz="2000" kern="1200" dirty="0"/>
        </a:p>
      </dsp:txBody>
      <dsp:txXfrm>
        <a:off x="2278260" y="450139"/>
        <a:ext cx="1996678" cy="694294"/>
      </dsp:txXfrm>
    </dsp:sp>
    <dsp:sp modelId="{FA601EAB-D627-4DCD-91FF-7667CE2FCB05}">
      <dsp:nvSpPr>
        <dsp:cNvPr id="0" name=""/>
        <dsp:cNvSpPr/>
      </dsp:nvSpPr>
      <dsp:spPr>
        <a:xfrm>
          <a:off x="2278260" y="1144433"/>
          <a:ext cx="1996678" cy="27793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To students</a:t>
          </a:r>
        </a:p>
        <a:p>
          <a:pPr marL="228600" lvl="1" indent="-228600" algn="l" defTabSz="889000">
            <a:lnSpc>
              <a:spcPct val="90000"/>
            </a:lnSpc>
            <a:spcBef>
              <a:spcPct val="0"/>
            </a:spcBef>
            <a:spcAft>
              <a:spcPct val="15000"/>
            </a:spcAft>
            <a:buChar char="••"/>
          </a:pPr>
          <a:r>
            <a:rPr lang="en-US" sz="2000" kern="1200" dirty="0"/>
            <a:t>To course content</a:t>
          </a:r>
        </a:p>
        <a:p>
          <a:pPr marL="228600" lvl="1" indent="-228600" algn="l" defTabSz="889000">
            <a:lnSpc>
              <a:spcPct val="90000"/>
            </a:lnSpc>
            <a:spcBef>
              <a:spcPct val="0"/>
            </a:spcBef>
            <a:spcAft>
              <a:spcPct val="15000"/>
            </a:spcAft>
            <a:buChar char="••"/>
          </a:pPr>
          <a:r>
            <a:rPr lang="en-US" sz="2000" kern="1200" dirty="0"/>
            <a:t>To the program</a:t>
          </a:r>
        </a:p>
      </dsp:txBody>
      <dsp:txXfrm>
        <a:off x="2278260" y="1144433"/>
        <a:ext cx="1996678" cy="2779312"/>
      </dsp:txXfrm>
    </dsp:sp>
    <dsp:sp modelId="{C7002D69-C004-49C1-9E34-84E0E9F00837}">
      <dsp:nvSpPr>
        <dsp:cNvPr id="0" name=""/>
        <dsp:cNvSpPr/>
      </dsp:nvSpPr>
      <dsp:spPr>
        <a:xfrm>
          <a:off x="4554474" y="450139"/>
          <a:ext cx="1996678" cy="6942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Equivalent of being in “class”</a:t>
          </a:r>
        </a:p>
      </dsp:txBody>
      <dsp:txXfrm>
        <a:off x="4554474" y="450139"/>
        <a:ext cx="1996678" cy="694294"/>
      </dsp:txXfrm>
    </dsp:sp>
    <dsp:sp modelId="{4B27DC1F-9752-47F1-ABA2-34304BE422F7}">
      <dsp:nvSpPr>
        <dsp:cNvPr id="0" name=""/>
        <dsp:cNvSpPr/>
      </dsp:nvSpPr>
      <dsp:spPr>
        <a:xfrm>
          <a:off x="4554474" y="1144433"/>
          <a:ext cx="1996678" cy="27793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Review &amp; reflection of key points</a:t>
          </a:r>
        </a:p>
        <a:p>
          <a:pPr marL="228600" lvl="1" indent="-228600" algn="l" defTabSz="889000">
            <a:lnSpc>
              <a:spcPct val="90000"/>
            </a:lnSpc>
            <a:spcBef>
              <a:spcPct val="0"/>
            </a:spcBef>
            <a:spcAft>
              <a:spcPct val="15000"/>
            </a:spcAft>
            <a:buChar char="••"/>
          </a:pPr>
          <a:r>
            <a:rPr lang="en-US" sz="2000" kern="1200" dirty="0"/>
            <a:t>Interactions</a:t>
          </a:r>
        </a:p>
        <a:p>
          <a:pPr marL="457200" lvl="2" indent="-228600" algn="l" defTabSz="889000">
            <a:lnSpc>
              <a:spcPct val="90000"/>
            </a:lnSpc>
            <a:spcBef>
              <a:spcPct val="0"/>
            </a:spcBef>
            <a:spcAft>
              <a:spcPct val="15000"/>
            </a:spcAft>
            <a:buChar char="••"/>
          </a:pPr>
          <a:r>
            <a:rPr lang="en-US" sz="2000" kern="1200" dirty="0"/>
            <a:t>Student to student</a:t>
          </a:r>
        </a:p>
        <a:p>
          <a:pPr marL="457200" lvl="2" indent="-228600" algn="l" defTabSz="889000">
            <a:lnSpc>
              <a:spcPct val="90000"/>
            </a:lnSpc>
            <a:spcBef>
              <a:spcPct val="0"/>
            </a:spcBef>
            <a:spcAft>
              <a:spcPct val="15000"/>
            </a:spcAft>
            <a:buChar char="••"/>
          </a:pPr>
          <a:r>
            <a:rPr lang="en-US" sz="2000" kern="1200" dirty="0"/>
            <a:t>Faculty with student</a:t>
          </a:r>
        </a:p>
      </dsp:txBody>
      <dsp:txXfrm>
        <a:off x="4554474" y="1144433"/>
        <a:ext cx="1996678" cy="2779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567FC-68F4-4748-A298-FECAD6C2C79F}">
      <dsp:nvSpPr>
        <dsp:cNvPr id="0" name=""/>
        <dsp:cNvSpPr/>
      </dsp:nvSpPr>
      <dsp:spPr>
        <a:xfrm>
          <a:off x="6615462" y="1300295"/>
          <a:ext cx="2885781" cy="288631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27B4E9-734E-40B5-B678-9847F120F84C}">
      <dsp:nvSpPr>
        <dsp:cNvPr id="0" name=""/>
        <dsp:cNvSpPr/>
      </dsp:nvSpPr>
      <dsp:spPr>
        <a:xfrm>
          <a:off x="6711279" y="1396522"/>
          <a:ext cx="2694147" cy="269386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Curriculum Development</a:t>
          </a:r>
          <a:endParaRPr lang="en-US" sz="2400" kern="1200" dirty="0"/>
        </a:p>
      </dsp:txBody>
      <dsp:txXfrm>
        <a:off x="7096426" y="1781432"/>
        <a:ext cx="1923854" cy="1924041"/>
      </dsp:txXfrm>
    </dsp:sp>
    <dsp:sp modelId="{25487E35-BDDB-400D-B366-EC4776A6D831}">
      <dsp:nvSpPr>
        <dsp:cNvPr id="0" name=""/>
        <dsp:cNvSpPr/>
      </dsp:nvSpPr>
      <dsp:spPr>
        <a:xfrm rot="2700000">
          <a:off x="3636400" y="1303784"/>
          <a:ext cx="2878830" cy="2878830"/>
        </a:xfrm>
        <a:prstGeom prst="teardrop">
          <a:avLst>
            <a:gd name="adj" fmla="val 1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EB52F2-111A-4695-A1C4-837CDF26B3A6}">
      <dsp:nvSpPr>
        <dsp:cNvPr id="0" name=""/>
        <dsp:cNvSpPr/>
      </dsp:nvSpPr>
      <dsp:spPr>
        <a:xfrm>
          <a:off x="3728741" y="1396522"/>
          <a:ext cx="2694147" cy="269386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Qualitative Data</a:t>
          </a:r>
          <a:endParaRPr lang="en-US" sz="2400" kern="1200" dirty="0"/>
        </a:p>
      </dsp:txBody>
      <dsp:txXfrm>
        <a:off x="4113888" y="1781432"/>
        <a:ext cx="1923854" cy="1924041"/>
      </dsp:txXfrm>
    </dsp:sp>
    <dsp:sp modelId="{53C071A0-85EC-4371-A6FC-D33892848037}">
      <dsp:nvSpPr>
        <dsp:cNvPr id="0" name=""/>
        <dsp:cNvSpPr/>
      </dsp:nvSpPr>
      <dsp:spPr>
        <a:xfrm rot="2700000">
          <a:off x="653862" y="1303784"/>
          <a:ext cx="2878830" cy="2878830"/>
        </a:xfrm>
        <a:prstGeom prst="teardrop">
          <a:avLst>
            <a:gd name="adj" fmla="val 1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7D3FAB1-84A6-416E-9F75-7FF3EC8FEDDF}">
      <dsp:nvSpPr>
        <dsp:cNvPr id="0" name=""/>
        <dsp:cNvSpPr/>
      </dsp:nvSpPr>
      <dsp:spPr>
        <a:xfrm>
          <a:off x="746204" y="1396522"/>
          <a:ext cx="2694147" cy="269386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Quantitative Data</a:t>
          </a:r>
          <a:endParaRPr lang="en-US" sz="2400" kern="1200" dirty="0"/>
        </a:p>
      </dsp:txBody>
      <dsp:txXfrm>
        <a:off x="1131350" y="1781432"/>
        <a:ext cx="1923854" cy="19240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EEAC5-0FFA-465E-A57A-681621E2EC4E}" type="datetimeFigureOut">
              <a:rPr lang="en-US" smtClean="0"/>
              <a:t>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2EC63-5A7C-4C18-881D-6A4CB8AB594D}" type="slidenum">
              <a:rPr lang="en-US" smtClean="0"/>
              <a:t>‹#›</a:t>
            </a:fld>
            <a:endParaRPr lang="en-US"/>
          </a:p>
        </p:txBody>
      </p:sp>
    </p:spTree>
    <p:extLst>
      <p:ext uri="{BB962C8B-B14F-4D97-AF65-F5344CB8AC3E}">
        <p14:creationId xmlns:p14="http://schemas.microsoft.com/office/powerpoint/2010/main" val="79543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 is filling in for the very pregnant and absent MKM</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a:t>
            </a:fld>
            <a:endParaRPr lang="en-US"/>
          </a:p>
        </p:txBody>
      </p:sp>
    </p:spTree>
    <p:extLst>
      <p:ext uri="{BB962C8B-B14F-4D97-AF65-F5344CB8AC3E}">
        <p14:creationId xmlns:p14="http://schemas.microsoft.com/office/powerpoint/2010/main" val="90858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we are 100%</a:t>
            </a:r>
            <a:r>
              <a:rPr lang="en-US" baseline="0" dirty="0" smtClean="0"/>
              <a:t> online, we have to do things differently.</a:t>
            </a:r>
          </a:p>
          <a:p>
            <a:r>
              <a:rPr lang="en-US" baseline="0" dirty="0" smtClean="0"/>
              <a:t>we have to find new ways to conduct assessment.</a:t>
            </a:r>
          </a:p>
          <a:p>
            <a:r>
              <a:rPr lang="en-US" baseline="0" dirty="0" smtClean="0"/>
              <a:t>We can’t sit in on lectures.</a:t>
            </a:r>
          </a:p>
          <a:p>
            <a:r>
              <a:rPr lang="en-US" baseline="0" dirty="0" smtClean="0"/>
              <a:t>We can’t catch students or instructors in the hallway to ask “how are things going”?</a:t>
            </a:r>
          </a:p>
          <a:p>
            <a:r>
              <a:rPr lang="en-US" baseline="0" dirty="0" smtClean="0"/>
              <a:t>This makes producing evidence of quality for HLC (our accrediting body) challenging.</a:t>
            </a:r>
          </a:p>
          <a:p>
            <a:r>
              <a:rPr lang="en-US" baseline="0" dirty="0" smtClean="0"/>
              <a:t>We have no on-campus equivalent courses – we can’t easily compare the online course to anything – had to create our own calculation of seat time / credit hours awarded (Carnegie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712EC63-5A7C-4C18-881D-6A4CB8AB594D}" type="slidenum">
              <a:rPr lang="en-US" smtClean="0"/>
              <a:t>13</a:t>
            </a:fld>
            <a:endParaRPr lang="en-US"/>
          </a:p>
        </p:txBody>
      </p:sp>
    </p:spTree>
    <p:extLst>
      <p:ext uri="{BB962C8B-B14F-4D97-AF65-F5344CB8AC3E}">
        <p14:creationId xmlns:p14="http://schemas.microsoft.com/office/powerpoint/2010/main" val="191688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We</a:t>
            </a:r>
            <a:r>
              <a:rPr lang="en-US" baseline="0" dirty="0" smtClean="0"/>
              <a:t> collect quantitative data on all levels …</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14</a:t>
            </a:fld>
            <a:endParaRPr lang="en-US"/>
          </a:p>
        </p:txBody>
      </p:sp>
    </p:spTree>
    <p:extLst>
      <p:ext uri="{BB962C8B-B14F-4D97-AF65-F5344CB8AC3E}">
        <p14:creationId xmlns:p14="http://schemas.microsoft.com/office/powerpoint/2010/main" val="111507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use surveys in Blackboard at weeks 4 and 9 – which allows us to gather both quantitative and qualitative</a:t>
            </a:r>
            <a:r>
              <a:rPr lang="en-US" baseline="0" dirty="0" smtClean="0"/>
              <a:t> data. T</a:t>
            </a:r>
            <a:r>
              <a:rPr lang="en-US" dirty="0" smtClean="0"/>
              <a:t>hese are anonymous and</a:t>
            </a:r>
            <a:r>
              <a:rPr lang="en-US" baseline="0" dirty="0" smtClean="0"/>
              <a:t> the Grade Center columns are hidden from instructors so faculty can’t see who completed the survey. When our data manager downloads the results, the order is scrambled from Grade Book order so the results can’t be tied back to an individual student.</a:t>
            </a:r>
          </a:p>
          <a:p>
            <a:r>
              <a:rPr lang="en-US" dirty="0" smtClean="0"/>
              <a:t>The only way data can be tied back to the student is if the student provides information that self-identifies – or there’s only one student in the class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15</a:t>
            </a:fld>
            <a:endParaRPr lang="en-US"/>
          </a:p>
        </p:txBody>
      </p:sp>
    </p:spTree>
    <p:extLst>
      <p:ext uri="{BB962C8B-B14F-4D97-AF65-F5344CB8AC3E}">
        <p14:creationId xmlns:p14="http://schemas.microsoft.com/office/powerpoint/2010/main" val="238717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The instructor participates in discussions and is courteous to students.</a:t>
            </a:r>
          </a:p>
          <a:p>
            <a:r>
              <a:rPr lang="en-US" dirty="0" smtClean="0"/>
              <a:t>The instructor responds to my email/messages within 48 hours.</a:t>
            </a:r>
          </a:p>
          <a:p>
            <a:r>
              <a:rPr lang="en-US" dirty="0" smtClean="0"/>
              <a:t>My weekly assignments have been returned to me and grades posted by no later than Thursday evening after assignments were due (within 7 days for ARP project submissions)</a:t>
            </a:r>
          </a:p>
          <a:p>
            <a:r>
              <a:rPr lang="en-US" dirty="0" smtClean="0"/>
              <a:t>The instructor provided feedback that allows me to make necessary corrections and improve my work.</a:t>
            </a:r>
          </a:p>
          <a:p>
            <a:r>
              <a:rPr lang="en-US" dirty="0" smtClean="0"/>
              <a:t>Please use this section to share any further comments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used to primarily assess instructor engagement early on in the course to see if anything needs to be improved.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do use a </a:t>
            </a:r>
            <a:r>
              <a:rPr lang="en-US" baseline="0" dirty="0" err="1" smtClean="0"/>
              <a:t>likert</a:t>
            </a:r>
            <a:r>
              <a:rPr lang="en-US" baseline="0" dirty="0" smtClean="0"/>
              <a:t> scale, but it’s important to note that anything below 40% is an extreme that we do not want to hit.   Actually anything below 70% is of concern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get about a 78% response rate</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16</a:t>
            </a:fld>
            <a:endParaRPr lang="en-US"/>
          </a:p>
        </p:txBody>
      </p:sp>
    </p:spTree>
    <p:extLst>
      <p:ext uri="{BB962C8B-B14F-4D97-AF65-F5344CB8AC3E}">
        <p14:creationId xmlns:p14="http://schemas.microsoft.com/office/powerpoint/2010/main" val="345050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sz="1200" b="0" kern="1200" dirty="0" smtClean="0">
                <a:solidFill>
                  <a:srgbClr val="FFFF00"/>
                </a:solidFill>
                <a:effectLst/>
                <a:latin typeface="+mn-lt"/>
                <a:ea typeface="+mn-ea"/>
                <a:cs typeface="+mn-cs"/>
              </a:rPr>
              <a:t>96% response rate – you heard that right – 96% for EOC </a:t>
            </a:r>
          </a:p>
          <a:p>
            <a:r>
              <a:rPr lang="en-US" sz="1200" b="0" kern="1200" dirty="0" smtClean="0">
                <a:solidFill>
                  <a:srgbClr val="FFFF00"/>
                </a:solidFill>
                <a:effectLst/>
                <a:latin typeface="+mn-lt"/>
                <a:ea typeface="+mn-ea"/>
                <a:cs typeface="+mn-cs"/>
              </a:rPr>
              <a:t>The</a:t>
            </a:r>
            <a:r>
              <a:rPr lang="en-US" sz="1200" b="0" kern="1200" baseline="0" dirty="0" smtClean="0">
                <a:solidFill>
                  <a:srgbClr val="FFFF00"/>
                </a:solidFill>
                <a:effectLst/>
                <a:latin typeface="+mn-lt"/>
                <a:ea typeface="+mn-ea"/>
                <a:cs typeface="+mn-cs"/>
              </a:rPr>
              <a:t> reason that we get such a high response rate is due to an adaptive release of the students’ final course module. </a:t>
            </a:r>
          </a:p>
          <a:p>
            <a:r>
              <a:rPr lang="en-US" sz="1200" b="0" kern="1200" baseline="0" dirty="0" smtClean="0">
                <a:solidFill>
                  <a:srgbClr val="FFFF00"/>
                </a:solidFill>
                <a:effectLst/>
                <a:latin typeface="+mn-lt"/>
                <a:ea typeface="+mn-ea"/>
                <a:cs typeface="+mn-cs"/>
              </a:rPr>
              <a:t>This section of the survey addresses things about the course.</a:t>
            </a:r>
          </a:p>
          <a:p>
            <a:r>
              <a:rPr lang="en-US" sz="1200" b="0" kern="1200" baseline="0" dirty="0" smtClean="0">
                <a:solidFill>
                  <a:srgbClr val="FFFF00"/>
                </a:solidFill>
                <a:effectLst/>
                <a:latin typeface="+mn-lt"/>
                <a:ea typeface="+mn-ea"/>
                <a:cs typeface="+mn-cs"/>
              </a:rPr>
              <a:t>This helps us get a gauge of how much time a student self reports in terms of time spent, the pace of the course, and how the workload compares to other courses they’ve taken.</a:t>
            </a:r>
          </a:p>
          <a:p>
            <a:r>
              <a:rPr lang="en-US" sz="1200" b="0" kern="1200" baseline="0" dirty="0" smtClean="0">
                <a:solidFill>
                  <a:srgbClr val="FFFF00"/>
                </a:solidFill>
                <a:effectLst/>
                <a:latin typeface="+mn-lt"/>
                <a:ea typeface="+mn-ea"/>
                <a:cs typeface="+mn-cs"/>
              </a:rPr>
              <a:t>This is also collected using the same Likert scale as the mid course survey. </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B712EC63-5A7C-4C18-881D-6A4CB8AB594D}" type="slidenum">
              <a:rPr lang="en-US" smtClean="0"/>
              <a:t>17</a:t>
            </a:fld>
            <a:endParaRPr lang="en-US"/>
          </a:p>
        </p:txBody>
      </p:sp>
    </p:spTree>
    <p:extLst>
      <p:ext uri="{BB962C8B-B14F-4D97-AF65-F5344CB8AC3E}">
        <p14:creationId xmlns:p14="http://schemas.microsoft.com/office/powerpoint/2010/main" val="286588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Sue</a:t>
            </a:r>
          </a:p>
          <a:p>
            <a:endParaRPr lang="en-US" baseline="0" dirty="0" smtClean="0"/>
          </a:p>
          <a:p>
            <a:r>
              <a:rPr lang="en-US" baseline="0" dirty="0" smtClean="0"/>
              <a:t>The pace of this course was: much too fast – too fast – about right – too slow – much too slow</a:t>
            </a:r>
          </a:p>
          <a:p>
            <a:r>
              <a:rPr lang="en-US" baseline="0" dirty="0" smtClean="0"/>
              <a:t>How many hours did you spend per week, on average, in this course?</a:t>
            </a:r>
          </a:p>
          <a:p>
            <a:r>
              <a:rPr lang="en-US" baseline="0" dirty="0" smtClean="0"/>
              <a:t>Compared to other courses that I have taken, the amount of effort required to succeed in this course was: much higher – higher- about the same – lower – much lower</a:t>
            </a:r>
          </a:p>
          <a:p>
            <a:r>
              <a:rPr lang="en-US" baseline="0" dirty="0" smtClean="0"/>
              <a:t>The course syllabus clearly describe course content, competencies, objective, activities, assessments and point distribution, and was easy to follow</a:t>
            </a:r>
          </a:p>
          <a:p>
            <a:r>
              <a:rPr lang="en-US" baseline="0" dirty="0" smtClean="0"/>
              <a:t>The textbook selection was appropriate and current for this course.</a:t>
            </a:r>
          </a:p>
          <a:p>
            <a:r>
              <a:rPr lang="en-US" baseline="0" dirty="0" smtClean="0"/>
              <a:t>Course content was organized in a manner that facilitated learning.</a:t>
            </a:r>
          </a:p>
          <a:p>
            <a:r>
              <a:rPr lang="en-US" baseline="0" dirty="0" smtClean="0"/>
              <a:t>Course competencies were clear.</a:t>
            </a:r>
          </a:p>
          <a:p>
            <a:r>
              <a:rPr lang="en-US" baseline="0" dirty="0" smtClean="0"/>
              <a:t>Course activities were effective in reinforcing or solidifying learning</a:t>
            </a:r>
          </a:p>
          <a:p>
            <a:r>
              <a:rPr lang="en-US" baseline="0" dirty="0" smtClean="0"/>
              <a:t>Course assessments demonstrated transfer of knowledge.</a:t>
            </a:r>
          </a:p>
          <a:p>
            <a:r>
              <a:rPr lang="en-US" baseline="0" dirty="0" smtClean="0"/>
              <a:t>Discussions enhanced my learning in this course.</a:t>
            </a:r>
          </a:p>
          <a:p>
            <a:r>
              <a:rPr lang="en-US" baseline="0" dirty="0" smtClean="0"/>
              <a:t>I was able to monitor or track my progress in this course.</a:t>
            </a:r>
          </a:p>
          <a:p>
            <a:r>
              <a:rPr lang="en-US" baseline="0" dirty="0" smtClean="0"/>
              <a:t>I was satisfied with the amount of interaction with other students in this course.</a:t>
            </a:r>
          </a:p>
          <a:p>
            <a:r>
              <a:rPr lang="en-US" baseline="0" dirty="0" smtClean="0"/>
              <a:t>I have gained a great deal of practical knowledge from this course.</a:t>
            </a:r>
          </a:p>
          <a:p>
            <a:r>
              <a:rPr lang="en-US" baseline="0" dirty="0" smtClean="0"/>
              <a:t>If your shared a concern about the course with your instructor, was the concern addressed?</a:t>
            </a:r>
          </a:p>
          <a:p>
            <a:r>
              <a:rPr lang="en-US" baseline="0" dirty="0" smtClean="0"/>
              <a:t>Which concepts or modules did you find particularly difficult in this course?</a:t>
            </a:r>
          </a:p>
          <a:p>
            <a:r>
              <a:rPr lang="en-US" baseline="0" dirty="0" smtClean="0"/>
              <a:t>Which concepts or modules were particularly well delivered?</a:t>
            </a:r>
          </a:p>
          <a:p>
            <a:r>
              <a:rPr lang="en-US" baseline="0" dirty="0" smtClean="0"/>
              <a:t>Which activities did you like in the course?</a:t>
            </a:r>
          </a:p>
          <a:p>
            <a:r>
              <a:rPr lang="en-US" baseline="0" dirty="0" smtClean="0"/>
              <a:t>Which activities did you find to be not helpful?</a:t>
            </a:r>
          </a:p>
          <a:p>
            <a:r>
              <a:rPr lang="en-US" baseline="0" dirty="0" smtClean="0"/>
              <a:t>Do you have any suggestions for what we could do differently?</a:t>
            </a:r>
          </a:p>
        </p:txBody>
      </p:sp>
      <p:sp>
        <p:nvSpPr>
          <p:cNvPr id="4" name="Slide Number Placeholder 3"/>
          <p:cNvSpPr>
            <a:spLocks noGrp="1"/>
          </p:cNvSpPr>
          <p:nvPr>
            <p:ph type="sldNum" sz="quarter" idx="10"/>
          </p:nvPr>
        </p:nvSpPr>
        <p:spPr/>
        <p:txBody>
          <a:bodyPr/>
          <a:lstStyle/>
          <a:p>
            <a:fld id="{B712EC63-5A7C-4C18-881D-6A4CB8AB594D}" type="slidenum">
              <a:rPr lang="en-US" smtClean="0"/>
              <a:t>18</a:t>
            </a:fld>
            <a:endParaRPr lang="en-US"/>
          </a:p>
        </p:txBody>
      </p:sp>
    </p:spTree>
    <p:extLst>
      <p:ext uri="{BB962C8B-B14F-4D97-AF65-F5344CB8AC3E}">
        <p14:creationId xmlns:p14="http://schemas.microsoft.com/office/powerpoint/2010/main" val="391739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a:t>
            </a:r>
            <a:r>
              <a:rPr lang="en-US" baseline="0" dirty="0" smtClean="0"/>
              <a:t> of the questions the students complete on the instructor.  Here is where we collect some of the instructor engagement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34 questions covering instructor knowledge and treatment of students, grading</a:t>
            </a:r>
            <a:r>
              <a:rPr lang="en-US" baseline="0" dirty="0" smtClean="0"/>
              <a:t> expectations, interactions with the instructor and other students, instructor presence, pace of the course, effort required, textbook selection, etc.</a:t>
            </a:r>
          </a:p>
          <a:p>
            <a:r>
              <a:rPr lang="en-US" dirty="0" smtClean="0"/>
              <a:t>The instructor was knowledgeable in the subject matter.</a:t>
            </a:r>
          </a:p>
          <a:p>
            <a:r>
              <a:rPr lang="en-US" dirty="0" smtClean="0"/>
              <a:t>The instructor treated students with respect.</a:t>
            </a:r>
          </a:p>
          <a:p>
            <a:r>
              <a:rPr lang="en-US" dirty="0" smtClean="0"/>
              <a:t>Course grades were an accurate reflection of my performance.</a:t>
            </a:r>
          </a:p>
          <a:p>
            <a:r>
              <a:rPr lang="en-US" dirty="0" smtClean="0"/>
              <a:t>The instructor’s grading expectations were clear and applied consistently.</a:t>
            </a:r>
          </a:p>
          <a:p>
            <a:r>
              <a:rPr lang="en-US" dirty="0" smtClean="0"/>
              <a:t>I am very satisfied with the amount and quality of instructor interactions (including feedback) in this course.</a:t>
            </a:r>
          </a:p>
          <a:p>
            <a:r>
              <a:rPr lang="en-US" dirty="0" smtClean="0"/>
              <a:t>The instructor was timely in response to emails and requests</a:t>
            </a:r>
            <a:r>
              <a:rPr lang="en-US" baseline="0" dirty="0" smtClean="0"/>
              <a:t> for formative feedback (48 hours).</a:t>
            </a:r>
          </a:p>
          <a:p>
            <a:r>
              <a:rPr lang="en-US" baseline="0" dirty="0" smtClean="0"/>
              <a:t>The instructor was timely in providing grades with summative feedback (96 hours, 7 days for ARP project submissions)</a:t>
            </a:r>
          </a:p>
          <a:p>
            <a:r>
              <a:rPr lang="en-US" baseline="0" dirty="0" smtClean="0"/>
              <a:t>The instructor established an active presence within the course.</a:t>
            </a:r>
          </a:p>
          <a:p>
            <a:r>
              <a:rPr lang="en-US" baseline="0" dirty="0" smtClean="0"/>
              <a:t>The instructor added value to the course discussions by sharing relevant knowledge.</a:t>
            </a:r>
          </a:p>
          <a:p>
            <a:r>
              <a:rPr lang="en-US" baseline="0" dirty="0" smtClean="0"/>
              <a:t>The instructor added value to the course discussions by building on contributions of students.</a:t>
            </a:r>
          </a:p>
          <a:p>
            <a:r>
              <a:rPr lang="en-US" baseline="0" dirty="0" smtClean="0"/>
              <a:t>The instructor added value to the course discussions by providing useful insights.</a:t>
            </a:r>
          </a:p>
          <a:p>
            <a:r>
              <a:rPr lang="en-US" baseline="0" dirty="0" smtClean="0"/>
              <a:t>The instructor added value to the course discussions by connecting student responses to the course material.</a:t>
            </a:r>
          </a:p>
          <a:p>
            <a:r>
              <a:rPr lang="en-US" baseline="0" dirty="0" smtClean="0"/>
              <a:t>The instructor added value to the course discussions by highlighting the practical relevance of course materials.</a:t>
            </a:r>
          </a:p>
          <a:p>
            <a:r>
              <a:rPr lang="en-US" baseline="0" dirty="0" smtClean="0"/>
              <a:t>The instructor added value to the course discussions by keeping the discussion focused.</a:t>
            </a:r>
          </a:p>
          <a:p>
            <a:r>
              <a:rPr lang="en-US" baseline="0" dirty="0" smtClean="0"/>
              <a:t>The instructor added value to the course discussions by prompting additional discussion as needed.</a:t>
            </a:r>
          </a:p>
          <a:p>
            <a:endParaRPr lang="en-US" dirty="0" smtClean="0"/>
          </a:p>
          <a:p>
            <a:endParaRPr lang="en-US" dirty="0" smtClean="0"/>
          </a:p>
          <a:p>
            <a:endParaRPr lang="en-US" dirty="0" smtClean="0"/>
          </a:p>
          <a:p>
            <a:r>
              <a:rPr lang="en-US" sz="1200" b="0" kern="1200" dirty="0" smtClean="0">
                <a:solidFill>
                  <a:srgbClr val="FFFF00"/>
                </a:solidFill>
                <a:effectLst/>
                <a:latin typeface="+mn-lt"/>
                <a:ea typeface="+mn-ea"/>
                <a:cs typeface="+mn-cs"/>
              </a:rPr>
              <a:t>96% response rate – you heard that right – 96% for EOC </a:t>
            </a:r>
          </a:p>
          <a:p>
            <a:r>
              <a:rPr lang="en-US" sz="1200" b="0" kern="1200" dirty="0" smtClean="0">
                <a:solidFill>
                  <a:srgbClr val="FFFF00"/>
                </a:solidFill>
                <a:effectLst/>
                <a:latin typeface="+mn-lt"/>
                <a:ea typeface="+mn-ea"/>
                <a:cs typeface="+mn-cs"/>
              </a:rPr>
              <a:t>The</a:t>
            </a:r>
            <a:r>
              <a:rPr lang="en-US" sz="1200" b="0" kern="1200" baseline="0" dirty="0" smtClean="0">
                <a:solidFill>
                  <a:srgbClr val="FFFF00"/>
                </a:solidFill>
                <a:effectLst/>
                <a:latin typeface="+mn-lt"/>
                <a:ea typeface="+mn-ea"/>
                <a:cs typeface="+mn-cs"/>
              </a:rPr>
              <a:t> reason that we get such a high response rate is due to an adaptive release of the students’ final course module. </a:t>
            </a:r>
          </a:p>
          <a:p>
            <a:r>
              <a:rPr lang="en-US" sz="1200" b="0" kern="1200" baseline="0" dirty="0" smtClean="0">
                <a:solidFill>
                  <a:srgbClr val="FFFF00"/>
                </a:solidFill>
                <a:effectLst/>
                <a:latin typeface="+mn-lt"/>
                <a:ea typeface="+mn-ea"/>
                <a:cs typeface="+mn-cs"/>
              </a:rPr>
              <a:t>This section of the survey addresses things about the course.</a:t>
            </a:r>
          </a:p>
          <a:p>
            <a:r>
              <a:rPr lang="en-US" sz="1200" b="0" kern="1200" baseline="0" dirty="0" smtClean="0">
                <a:solidFill>
                  <a:srgbClr val="FFFF00"/>
                </a:solidFill>
                <a:effectLst/>
                <a:latin typeface="+mn-lt"/>
                <a:ea typeface="+mn-ea"/>
                <a:cs typeface="+mn-cs"/>
              </a:rPr>
              <a:t>This helps us get a gauge of how much time a student self reports in terms of time spent, the pace of the course, and how the workload compares to other courses they’ve taken.</a:t>
            </a:r>
          </a:p>
          <a:p>
            <a:r>
              <a:rPr lang="en-US" sz="1200" b="0" kern="1200" baseline="0" dirty="0" smtClean="0">
                <a:solidFill>
                  <a:srgbClr val="FFFF00"/>
                </a:solidFill>
                <a:effectLst/>
                <a:latin typeface="+mn-lt"/>
                <a:ea typeface="+mn-ea"/>
                <a:cs typeface="+mn-cs"/>
              </a:rPr>
              <a:t>This is also collected using the same Likert scale as the mid course survey. </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19</a:t>
            </a:fld>
            <a:endParaRPr lang="en-US"/>
          </a:p>
        </p:txBody>
      </p:sp>
    </p:spTree>
    <p:extLst>
      <p:ext uri="{BB962C8B-B14F-4D97-AF65-F5344CB8AC3E}">
        <p14:creationId xmlns:p14="http://schemas.microsoft.com/office/powerpoint/2010/main" val="34657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Continuing on with the student satisfaction theme, we also conduct out graduate exit survey in TK20, sent to their ATSU email addresses. Th</a:t>
            </a:r>
            <a:r>
              <a:rPr lang="en-US" baseline="0" dirty="0" smtClean="0"/>
              <a:t>e students are asked to reflect on their program and how well it prepared them for the workforce among other things. We also use this to collect specific data for accrediting agencies, such as what field they are working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collect information on the ATSU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712EC63-5A7C-4C18-881D-6A4CB8AB594D}" type="slidenum">
              <a:rPr lang="en-US" smtClean="0"/>
              <a:t>20</a:t>
            </a:fld>
            <a:endParaRPr lang="en-US"/>
          </a:p>
        </p:txBody>
      </p:sp>
    </p:spTree>
    <p:extLst>
      <p:ext uri="{BB962C8B-B14F-4D97-AF65-F5344CB8AC3E}">
        <p14:creationId xmlns:p14="http://schemas.microsoft.com/office/powerpoint/2010/main" val="300059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asking questions on satisfaction levels in various ATSU services, we ask questions on overall satisfaction.  Here are some examples.</a:t>
            </a:r>
          </a:p>
        </p:txBody>
      </p:sp>
      <p:sp>
        <p:nvSpPr>
          <p:cNvPr id="4" name="Slide Number Placeholder 3"/>
          <p:cNvSpPr>
            <a:spLocks noGrp="1"/>
          </p:cNvSpPr>
          <p:nvPr>
            <p:ph type="sldNum" sz="quarter" idx="10"/>
          </p:nvPr>
        </p:nvSpPr>
        <p:spPr/>
        <p:txBody>
          <a:bodyPr/>
          <a:lstStyle/>
          <a:p>
            <a:fld id="{B712EC63-5A7C-4C18-881D-6A4CB8AB594D}" type="slidenum">
              <a:rPr lang="en-US" smtClean="0"/>
              <a:t>21</a:t>
            </a:fld>
            <a:endParaRPr lang="en-US"/>
          </a:p>
        </p:txBody>
      </p:sp>
    </p:spTree>
    <p:extLst>
      <p:ext uri="{BB962C8B-B14F-4D97-AF65-F5344CB8AC3E}">
        <p14:creationId xmlns:p14="http://schemas.microsoft.com/office/powerpoint/2010/main" val="50636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do an alumni survey using the software </a:t>
            </a:r>
            <a:r>
              <a:rPr lang="en-US" dirty="0" err="1" smtClean="0"/>
              <a:t>Zarca</a:t>
            </a:r>
            <a:r>
              <a:rPr lang="en-US" dirty="0" smtClean="0"/>
              <a:t>. This is similar to the graduate exit survey, but for individuals</a:t>
            </a:r>
            <a:r>
              <a:rPr lang="en-US" baseline="0" dirty="0" smtClean="0"/>
              <a:t> that have been graduated for more than a year. </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22</a:t>
            </a:fld>
            <a:endParaRPr lang="en-US"/>
          </a:p>
        </p:txBody>
      </p:sp>
    </p:spTree>
    <p:extLst>
      <p:ext uri="{BB962C8B-B14F-4D97-AF65-F5344CB8AC3E}">
        <p14:creationId xmlns:p14="http://schemas.microsoft.com/office/powerpoint/2010/main" val="375261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 Foundational</a:t>
            </a:r>
            <a:r>
              <a:rPr lang="en-US" baseline="0" dirty="0" smtClean="0"/>
              <a:t> school of osteopathic medicine – 1892 in Kirksville, Mo – second campus in Mesa, Arizona – 6 schools: Kirksville College of Osteopathic Medicine, Missouri School of Dental and Oral Health, the Arizona School of Dental and Oral Health, School of Osteopathic Medicine in Arizona, the Arizona School of Health Sciences, and Us – College of Graduate Health Studies is fully online with on-campus office space in MO and AZ </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a:t>
            </a:fld>
            <a:endParaRPr lang="en-US"/>
          </a:p>
        </p:txBody>
      </p:sp>
    </p:spTree>
    <p:extLst>
      <p:ext uri="{BB962C8B-B14F-4D97-AF65-F5344CB8AC3E}">
        <p14:creationId xmlns:p14="http://schemas.microsoft.com/office/powerpoint/2010/main" val="50745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Kathy</a:t>
            </a:r>
          </a:p>
          <a:p>
            <a:r>
              <a:rPr lang="en-US" b="0" i="0" dirty="0" smtClean="0"/>
              <a:t>Most</a:t>
            </a:r>
            <a:r>
              <a:rPr lang="en-US" b="0" i="0" baseline="0" dirty="0" smtClean="0"/>
              <a:t> of our students come to us already working in their field of choice, so we need to concentrate on other items that help us judge if the program is helping students excel.</a:t>
            </a:r>
            <a:endParaRPr lang="en-US" b="0" i="0" dirty="0" smtClean="0"/>
          </a:p>
          <a:p>
            <a:r>
              <a:rPr lang="en-US" b="0" i="0" dirty="0" smtClean="0"/>
              <a:t>Did your degree result in a promotion?</a:t>
            </a:r>
          </a:p>
          <a:p>
            <a:r>
              <a:rPr lang="en-US" b="0" i="0" dirty="0" smtClean="0"/>
              <a:t>How long did it take</a:t>
            </a:r>
            <a:r>
              <a:rPr lang="en-US" b="0" i="0" baseline="0" dirty="0" smtClean="0"/>
              <a:t> you to find employment after graduating? (If you were not working in your chosen field)</a:t>
            </a:r>
          </a:p>
          <a:p>
            <a:r>
              <a:rPr lang="en-US" dirty="0" smtClean="0"/>
              <a:t>we also ask questions on employment and willingness to serve ATSU</a:t>
            </a:r>
            <a:r>
              <a:rPr lang="en-US" baseline="0" dirty="0" smtClean="0"/>
              <a:t> – this is used for things like filling appointments to curriculum committees and practicum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23</a:t>
            </a:fld>
            <a:endParaRPr lang="en-US"/>
          </a:p>
        </p:txBody>
      </p:sp>
    </p:spTree>
    <p:extLst>
      <p:ext uri="{BB962C8B-B14F-4D97-AF65-F5344CB8AC3E}">
        <p14:creationId xmlns:p14="http://schemas.microsoft.com/office/powerpoint/2010/main" val="224453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Are</a:t>
            </a:r>
            <a:r>
              <a:rPr lang="en-US" baseline="0" dirty="0" smtClean="0"/>
              <a:t> there data points that you collect on your students/graduates that we’ve not covered here?</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24</a:t>
            </a:fld>
            <a:endParaRPr lang="en-US"/>
          </a:p>
        </p:txBody>
      </p:sp>
    </p:spTree>
    <p:extLst>
      <p:ext uri="{BB962C8B-B14F-4D97-AF65-F5344CB8AC3E}">
        <p14:creationId xmlns:p14="http://schemas.microsoft.com/office/powerpoint/2010/main" val="1823823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don’t let the instructors off the hook either.  They are asked to complete an end of course survey responding to questions on the courses, whether or not </a:t>
            </a:r>
            <a:r>
              <a:rPr lang="en-US" b="1" baseline="0" dirty="0" smtClean="0"/>
              <a:t>they feel </a:t>
            </a:r>
            <a:r>
              <a:rPr lang="en-US" baseline="0" dirty="0" smtClean="0"/>
              <a:t>it covered the course competencies and to what degree, as well as their thoughts on the text, learning objectives, course outcomes, assessments and overall course content.</a:t>
            </a:r>
            <a:endParaRPr lang="en-US" dirty="0" smtClean="0"/>
          </a:p>
          <a:p>
            <a:endParaRPr lang="en-US" dirty="0" smtClean="0"/>
          </a:p>
          <a:p>
            <a:r>
              <a:rPr lang="en-US" dirty="0" smtClean="0"/>
              <a:t>In the past, our faculty may not have taken this very seriously – Letha example</a:t>
            </a:r>
            <a:r>
              <a:rPr lang="en-US" baseline="0" dirty="0" smtClean="0"/>
              <a:t> – this doesn’t help us pull together evidence to support course changes and evidence for HLC</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25</a:t>
            </a:fld>
            <a:endParaRPr lang="en-US"/>
          </a:p>
        </p:txBody>
      </p:sp>
    </p:spTree>
    <p:extLst>
      <p:ext uri="{BB962C8B-B14F-4D97-AF65-F5344CB8AC3E}">
        <p14:creationId xmlns:p14="http://schemas.microsoft.com/office/powerpoint/2010/main" val="2684252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We store</a:t>
            </a:r>
            <a:r>
              <a:rPr lang="en-US" baseline="0" dirty="0" smtClean="0"/>
              <a:t> the various data points we were collecting into an Access data base so that we could slice and dice the data.</a:t>
            </a:r>
            <a:endParaRPr lang="en-US" dirty="0" smtClean="0"/>
          </a:p>
          <a:p>
            <a:r>
              <a:rPr lang="en-US" dirty="0" smtClean="0"/>
              <a:t>All of</a:t>
            </a:r>
            <a:r>
              <a:rPr lang="en-US" baseline="0" dirty="0" smtClean="0"/>
              <a:t> the survey responses are then entered into the database and the information provided to individual faculty and the overall aggregate data to the program chairs. </a:t>
            </a:r>
          </a:p>
          <a:p>
            <a:r>
              <a:rPr lang="en-US" baseline="0" dirty="0" smtClean="0"/>
              <a:t>Transparency – all the data collected is returned to the faculty – quantitative data, grade distribution, and student comments (qualitative data)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26</a:t>
            </a:fld>
            <a:endParaRPr lang="en-US"/>
          </a:p>
        </p:txBody>
      </p:sp>
    </p:spTree>
    <p:extLst>
      <p:ext uri="{BB962C8B-B14F-4D97-AF65-F5344CB8AC3E}">
        <p14:creationId xmlns:p14="http://schemas.microsoft.com/office/powerpoint/2010/main" val="187742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a:p>
            <a:r>
              <a:rPr lang="en-US" dirty="0" smtClean="0"/>
              <a:t>And now, back to instructor engagement! </a:t>
            </a:r>
          </a:p>
          <a:p>
            <a:r>
              <a:rPr lang="en-US" dirty="0" smtClean="0"/>
              <a:t>In addition to data from</a:t>
            </a:r>
            <a:r>
              <a:rPr lang="en-US" baseline="0" dirty="0" smtClean="0"/>
              <a:t> our students and on our courses, </a:t>
            </a:r>
          </a:p>
          <a:p>
            <a:r>
              <a:rPr lang="en-US" dirty="0" smtClean="0"/>
              <a:t>We also</a:t>
            </a:r>
            <a:r>
              <a:rPr lang="en-US" baseline="0" dirty="0" smtClean="0"/>
              <a:t> collect data on how our instructors do, and how engaged they are in their courses. </a:t>
            </a:r>
          </a:p>
          <a:p>
            <a:r>
              <a:rPr lang="en-US" baseline="0" dirty="0" smtClean="0"/>
              <a:t>We collect this data to collect evidence to meet HLC rules on instructor engagement – ensures this is NOT a correspondence course – we don’t have an on-campus equivalent of any of our courses, so this makes it challenging … we’ve had to create a few measurements that are a little “outside of the box” to demonstrate the effectiveness of our courses and generate evidence for our coming HLC visit in November</a:t>
            </a:r>
          </a:p>
          <a:p>
            <a:endParaRPr lang="en-US" baseline="0" dirty="0" smtClean="0"/>
          </a:p>
          <a:p>
            <a:r>
              <a:rPr lang="en-US" baseline="0" dirty="0" smtClean="0"/>
              <a:t>This is not really one of the favorites of our instructors – but we need to provide evidence to support our courses are online and not correspondence.</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27</a:t>
            </a:fld>
            <a:endParaRPr lang="en-US"/>
          </a:p>
        </p:txBody>
      </p:sp>
    </p:spTree>
    <p:extLst>
      <p:ext uri="{BB962C8B-B14F-4D97-AF65-F5344CB8AC3E}">
        <p14:creationId xmlns:p14="http://schemas.microsoft.com/office/powerpoint/2010/main" val="88231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We’ve established some benchmarks we can measure against (based on QM and other</a:t>
            </a:r>
            <a:r>
              <a:rPr lang="en-US" baseline="0" dirty="0" smtClean="0"/>
              <a:t> best practices)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28</a:t>
            </a:fld>
            <a:endParaRPr lang="en-US"/>
          </a:p>
        </p:txBody>
      </p:sp>
    </p:spTree>
    <p:extLst>
      <p:ext uri="{BB962C8B-B14F-4D97-AF65-F5344CB8AC3E}">
        <p14:creationId xmlns:p14="http://schemas.microsoft.com/office/powerpoint/2010/main" val="551471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Every week we</a:t>
            </a:r>
            <a:r>
              <a:rPr lang="en-US" baseline="0" dirty="0" smtClean="0"/>
              <a:t> receive a data export from Blackboard and extrapolate the data we need. Here is the raw discussion posting data.</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29</a:t>
            </a:fld>
            <a:endParaRPr lang="en-US"/>
          </a:p>
        </p:txBody>
      </p:sp>
    </p:spTree>
    <p:extLst>
      <p:ext uri="{BB962C8B-B14F-4D97-AF65-F5344CB8AC3E}">
        <p14:creationId xmlns:p14="http://schemas.microsoft.com/office/powerpoint/2010/main" val="1748383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30</a:t>
            </a:fld>
            <a:endParaRPr lang="en-US"/>
          </a:p>
        </p:txBody>
      </p:sp>
    </p:spTree>
    <p:extLst>
      <p:ext uri="{BB962C8B-B14F-4D97-AF65-F5344CB8AC3E}">
        <p14:creationId xmlns:p14="http://schemas.microsoft.com/office/powerpoint/2010/main" val="355437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Normally</a:t>
            </a:r>
            <a:r>
              <a:rPr lang="en-US" baseline="0" dirty="0" smtClean="0"/>
              <a:t> a one week turnaround time for grading assignments is acceptable in an on-campus course</a:t>
            </a:r>
          </a:p>
          <a:p>
            <a:r>
              <a:rPr lang="en-US" baseline="0" dirty="0" smtClean="0"/>
              <a:t>The shorter nature of online courses requires a quicker turnaround time.  </a:t>
            </a:r>
          </a:p>
          <a:p>
            <a:r>
              <a:rPr lang="en-US" baseline="0" dirty="0" smtClean="0"/>
              <a:t>Faculty need to focus on discussion forums in the second half of a week. (first post by students is required by Wednesday 11:59pm)  </a:t>
            </a:r>
          </a:p>
          <a:p>
            <a:r>
              <a:rPr lang="en-US" baseline="0" dirty="0" smtClean="0"/>
              <a:t>Faculty who do not finish grading in 96 hours have been shown to fall behind in their courses.</a:t>
            </a:r>
          </a:p>
          <a:p>
            <a:r>
              <a:rPr lang="en-US" baseline="0" dirty="0" smtClean="0"/>
              <a:t>Feedback given to students in 48 hours has the most impact.  </a:t>
            </a:r>
          </a:p>
          <a:p>
            <a:r>
              <a:rPr lang="en-US" baseline="0" dirty="0" smtClean="0"/>
              <a:t>However, this turnaround time did not allow enough time for instructors. </a:t>
            </a:r>
          </a:p>
          <a:p>
            <a:r>
              <a:rPr lang="en-US" baseline="0" dirty="0" smtClean="0"/>
              <a:t>Thus, a 96-hour turnaround time for assignments is ideal because it gives faculty enough time to make meaningful comments while still getting students rapid feedback.</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31</a:t>
            </a:fld>
            <a:endParaRPr lang="en-US"/>
          </a:p>
        </p:txBody>
      </p:sp>
    </p:spTree>
    <p:extLst>
      <p:ext uri="{BB962C8B-B14F-4D97-AF65-F5344CB8AC3E}">
        <p14:creationId xmlns:p14="http://schemas.microsoft.com/office/powerpoint/2010/main" val="1317583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Again raw data is pulled from Blackboard </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32</a:t>
            </a:fld>
            <a:endParaRPr lang="en-US"/>
          </a:p>
        </p:txBody>
      </p:sp>
    </p:spTree>
    <p:extLst>
      <p:ext uri="{BB962C8B-B14F-4D97-AF65-F5344CB8AC3E}">
        <p14:creationId xmlns:p14="http://schemas.microsoft.com/office/powerpoint/2010/main" val="82818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 </a:t>
            </a:r>
          </a:p>
          <a:p>
            <a:r>
              <a:rPr lang="en-US" dirty="0" smtClean="0"/>
              <a:t>CGHS is a online</a:t>
            </a:r>
            <a:r>
              <a:rPr lang="en-US" baseline="0" dirty="0" smtClean="0"/>
              <a:t> school – but we have physical offices in Kirksville and Missouri</a:t>
            </a:r>
          </a:p>
          <a:p>
            <a:r>
              <a:rPr lang="en-US" baseline="0" dirty="0" smtClean="0"/>
              <a:t>The Dean is in Mesa, the Associate Dean is in Kirksville</a:t>
            </a:r>
          </a:p>
        </p:txBody>
      </p:sp>
      <p:sp>
        <p:nvSpPr>
          <p:cNvPr id="4" name="Slide Number Placeholder 3"/>
          <p:cNvSpPr>
            <a:spLocks noGrp="1"/>
          </p:cNvSpPr>
          <p:nvPr>
            <p:ph type="sldNum" sz="quarter" idx="10"/>
          </p:nvPr>
        </p:nvSpPr>
        <p:spPr/>
        <p:txBody>
          <a:bodyPr/>
          <a:lstStyle/>
          <a:p>
            <a:fld id="{B712EC63-5A7C-4C18-881D-6A4CB8AB594D}" type="slidenum">
              <a:rPr lang="en-US" smtClean="0"/>
              <a:t>6</a:t>
            </a:fld>
            <a:endParaRPr lang="en-US"/>
          </a:p>
        </p:txBody>
      </p:sp>
    </p:spTree>
    <p:extLst>
      <p:ext uri="{BB962C8B-B14F-4D97-AF65-F5344CB8AC3E}">
        <p14:creationId xmlns:p14="http://schemas.microsoft.com/office/powerpoint/2010/main" val="3097842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This is extrapolated to create the second part of the Faculty Tracking</a:t>
            </a:r>
            <a:r>
              <a:rPr lang="en-US" baseline="0" dirty="0" smtClean="0"/>
              <a:t> report for the Program Chairs and the individual faculty members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33</a:t>
            </a:fld>
            <a:endParaRPr lang="en-US"/>
          </a:p>
        </p:txBody>
      </p:sp>
    </p:spTree>
    <p:extLst>
      <p:ext uri="{BB962C8B-B14F-4D97-AF65-F5344CB8AC3E}">
        <p14:creationId xmlns:p14="http://schemas.microsoft.com/office/powerpoint/2010/main" val="31326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Are</a:t>
            </a:r>
            <a:r>
              <a:rPr lang="en-US" baseline="0" dirty="0" smtClean="0"/>
              <a:t> there data points that you collect on your students/graduates that we’ve not covered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34</a:t>
            </a:fld>
            <a:endParaRPr lang="en-US"/>
          </a:p>
        </p:txBody>
      </p:sp>
    </p:spTree>
    <p:extLst>
      <p:ext uri="{BB962C8B-B14F-4D97-AF65-F5344CB8AC3E}">
        <p14:creationId xmlns:p14="http://schemas.microsoft.com/office/powerpoint/2010/main" val="1680521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We have shown you</a:t>
            </a:r>
            <a:r>
              <a:rPr lang="en-US" baseline="0" dirty="0" smtClean="0"/>
              <a:t> some of the ways to assess students and faculty which has resulted in very rich longitudinal data that we use for instructor quality improvement and course improvement.</a:t>
            </a:r>
          </a:p>
          <a:p>
            <a:r>
              <a:rPr lang="en-US" baseline="0" dirty="0" smtClean="0"/>
              <a:t>Then, we learned that the HLC was focusing on online courses to make sure they were meeting the engagement requirements per credit hour.  Institutions had to establish the number of hours per credit hour – ATSU set 45 hours as the standard.</a:t>
            </a:r>
          </a:p>
          <a:p>
            <a:endParaRPr lang="en-US" baseline="0" dirty="0" smtClean="0"/>
          </a:p>
          <a:p>
            <a:r>
              <a:rPr lang="en-US" baseline="0" dirty="0" smtClean="0"/>
              <a:t>This is where Carnegie Units come in. </a:t>
            </a:r>
          </a:p>
          <a:p>
            <a:endParaRPr lang="en-US" baseline="0" dirty="0" smtClean="0"/>
          </a:p>
          <a:p>
            <a:r>
              <a:rPr lang="en-US" baseline="0" dirty="0" smtClean="0"/>
              <a:t>For those individuals who have the misconception that online education is not as rigorous or as much work for the student as the traditional setting, they are certainly mistaken.  Here’s why……</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35</a:t>
            </a:fld>
            <a:endParaRPr lang="en-US"/>
          </a:p>
        </p:txBody>
      </p:sp>
    </p:spTree>
    <p:extLst>
      <p:ext uri="{BB962C8B-B14F-4D97-AF65-F5344CB8AC3E}">
        <p14:creationId xmlns:p14="http://schemas.microsoft.com/office/powerpoint/2010/main" val="2414799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We looked at every activity</a:t>
            </a:r>
            <a:r>
              <a:rPr lang="en-US" baseline="0" dirty="0" smtClean="0"/>
              <a:t> that engaged a student in learning.  And BTW, we are still identifying things!</a:t>
            </a:r>
          </a:p>
          <a:p>
            <a:endParaRPr lang="en-US" baseline="0" dirty="0" smtClean="0"/>
          </a:p>
          <a:p>
            <a:r>
              <a:rPr lang="en-US" baseline="0" dirty="0" smtClean="0"/>
              <a:t>Some of these are straight forward like reading or watching a video.  Papers and discussions posed a challenge.</a:t>
            </a:r>
          </a:p>
          <a:p>
            <a:endParaRPr lang="en-US" baseline="0" dirty="0" smtClean="0"/>
          </a:p>
          <a:p>
            <a:r>
              <a:rPr lang="en-US" baseline="0" dirty="0" smtClean="0"/>
              <a:t>Discussion</a:t>
            </a:r>
          </a:p>
          <a:p>
            <a:r>
              <a:rPr lang="en-US" baseline="0" dirty="0" smtClean="0"/>
              <a:t>	word requirement</a:t>
            </a:r>
          </a:p>
          <a:p>
            <a:r>
              <a:rPr lang="en-US" baseline="0" dirty="0" smtClean="0"/>
              <a:t>	words per minute</a:t>
            </a:r>
          </a:p>
          <a:p>
            <a:r>
              <a:rPr lang="en-US" baseline="0" dirty="0" smtClean="0"/>
              <a:t>	posting requirement</a:t>
            </a:r>
          </a:p>
          <a:p>
            <a:r>
              <a:rPr lang="en-US" baseline="0" dirty="0" smtClean="0"/>
              <a:t>	number of students</a:t>
            </a:r>
          </a:p>
          <a:p>
            <a:endParaRPr lang="en-US" baseline="0" dirty="0" smtClean="0"/>
          </a:p>
          <a:p>
            <a:r>
              <a:rPr lang="en-US" baseline="0" dirty="0" smtClean="0"/>
              <a:t>Based upon what you see on the screen, if students are supposed to look at 3 websites, how much “time” does that take? (3 x 20 = 60 minutes = 1 hour)</a:t>
            </a:r>
          </a:p>
          <a:p>
            <a:r>
              <a:rPr lang="en-US" baseline="0" dirty="0" smtClean="0"/>
              <a:t>What about a textbook chapter of 23 pages? (23 x 5 = 115 minutes = 1 hour, 55 minutes)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36</a:t>
            </a:fld>
            <a:endParaRPr lang="en-US"/>
          </a:p>
        </p:txBody>
      </p:sp>
    </p:spTree>
    <p:extLst>
      <p:ext uri="{BB962C8B-B14F-4D97-AF65-F5344CB8AC3E}">
        <p14:creationId xmlns:p14="http://schemas.microsoft.com/office/powerpoint/2010/main" val="201856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of what our syllabus</a:t>
            </a:r>
            <a:r>
              <a:rPr lang="en-US" baseline="0" dirty="0" smtClean="0"/>
              <a:t> that’s been </a:t>
            </a:r>
            <a:r>
              <a:rPr lang="en-US" baseline="0" dirty="0" err="1" smtClean="0"/>
              <a:t>Carnegied</a:t>
            </a:r>
            <a:r>
              <a:rPr lang="en-US" baseline="0" dirty="0" smtClean="0"/>
              <a:t> </a:t>
            </a:r>
            <a:r>
              <a:rPr lang="en-US" dirty="0" smtClean="0"/>
              <a:t>looks like.  This is an example of how we evaluate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we don’t have an on-campus equivalent to apply the 1+2 normal calculation, this is the way we have demonstrated that equivalency for an online course</a:t>
            </a:r>
            <a:r>
              <a:rPr lang="en-US" baseline="0" dirty="0" smtClean="0"/>
              <a:t> without an on-campus equivalent.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Mention the HLC training – they liked this! HLC main concerns are consistent, documented, and measurable. Applied across all our courses the same way.</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37</a:t>
            </a:fld>
            <a:endParaRPr lang="en-US"/>
          </a:p>
        </p:txBody>
      </p:sp>
    </p:spTree>
    <p:extLst>
      <p:ext uri="{BB962C8B-B14F-4D97-AF65-F5344CB8AC3E}">
        <p14:creationId xmlns:p14="http://schemas.microsoft.com/office/powerpoint/2010/main" val="501844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Map</a:t>
            </a:r>
            <a:r>
              <a:rPr lang="en-US" baseline="0" dirty="0" smtClean="0"/>
              <a:t> assessments in a course to the competencies and then use the points assigned to each assessment to generate a quantitative data map. This shows us where we are strong and where we need to do some work with the competencies of our program.</a:t>
            </a:r>
          </a:p>
          <a:p>
            <a:r>
              <a:rPr lang="en-US" baseline="0" dirty="0" smtClean="0"/>
              <a:t>If you want to know more about this specific piece, we’ll be presenting about this on Friday.</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38</a:t>
            </a:fld>
            <a:endParaRPr lang="en-US"/>
          </a:p>
        </p:txBody>
      </p:sp>
    </p:spTree>
    <p:extLst>
      <p:ext uri="{BB962C8B-B14F-4D97-AF65-F5344CB8AC3E}">
        <p14:creationId xmlns:p14="http://schemas.microsoft.com/office/powerpoint/2010/main" val="103854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Who else should we</a:t>
            </a:r>
            <a:r>
              <a:rPr lang="en-US" baseline="0" dirty="0" smtClean="0"/>
              <a:t> ask to find out if we are doing a good job - employers</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39</a:t>
            </a:fld>
            <a:endParaRPr lang="en-US"/>
          </a:p>
        </p:txBody>
      </p:sp>
    </p:spTree>
    <p:extLst>
      <p:ext uri="{BB962C8B-B14F-4D97-AF65-F5344CB8AC3E}">
        <p14:creationId xmlns:p14="http://schemas.microsoft.com/office/powerpoint/2010/main" val="1085416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Are</a:t>
            </a:r>
            <a:r>
              <a:rPr lang="en-US" baseline="0" dirty="0" smtClean="0"/>
              <a:t> there data points that you collect on your students/graduates that we’ve not covered here?</a:t>
            </a:r>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40</a:t>
            </a:fld>
            <a:endParaRPr lang="en-US"/>
          </a:p>
        </p:txBody>
      </p:sp>
    </p:spTree>
    <p:extLst>
      <p:ext uri="{BB962C8B-B14F-4D97-AF65-F5344CB8AC3E}">
        <p14:creationId xmlns:p14="http://schemas.microsoft.com/office/powerpoint/2010/main" val="3285726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That’s how we gather and review quantitative data for our online program.  We do similar things regarding qualitative data.  For the rest of our presentation we will review the art of evaluation, these are the main areas we look at.</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41</a:t>
            </a:fld>
            <a:endParaRPr lang="en-US"/>
          </a:p>
        </p:txBody>
      </p:sp>
    </p:spTree>
    <p:extLst>
      <p:ext uri="{BB962C8B-B14F-4D97-AF65-F5344CB8AC3E}">
        <p14:creationId xmlns:p14="http://schemas.microsoft.com/office/powerpoint/2010/main" val="2057809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Now we’re going to funnel back down to the student</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42</a:t>
            </a:fld>
            <a:endParaRPr lang="en-US"/>
          </a:p>
        </p:txBody>
      </p:sp>
    </p:spTree>
    <p:extLst>
      <p:ext uri="{BB962C8B-B14F-4D97-AF65-F5344CB8AC3E}">
        <p14:creationId xmlns:p14="http://schemas.microsoft.com/office/powerpoint/2010/main" val="60987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Sue</a:t>
            </a:r>
          </a:p>
          <a:p>
            <a:r>
              <a:rPr lang="en-US" baseline="0" dirty="0" smtClean="0"/>
              <a:t>Program Chairs – Arizona, Michigan, New York and 2 in Texas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7</a:t>
            </a:fld>
            <a:endParaRPr lang="en-US"/>
          </a:p>
        </p:txBody>
      </p:sp>
    </p:spTree>
    <p:extLst>
      <p:ext uri="{BB962C8B-B14F-4D97-AF65-F5344CB8AC3E}">
        <p14:creationId xmlns:p14="http://schemas.microsoft.com/office/powerpoint/2010/main" val="3333042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When it comes to the curriculum we have a variety of qualitative evaluation points including Alumni Relationships, Faculty Connections, and Curriculum Committees.  </a:t>
            </a:r>
          </a:p>
          <a:p>
            <a:r>
              <a:rPr lang="en-US" dirty="0" smtClean="0"/>
              <a:t>About the “why” behind the numbers</a:t>
            </a:r>
          </a:p>
          <a:p>
            <a:pPr rtl="0" eaLnBrk="1" fontAlgn="t" latinLnBrk="0" hangingPunct="1"/>
            <a:endParaRPr lang="en-US" sz="1200" b="0" i="0" u="none" strike="noStrike" kern="1200" dirty="0" smtClean="0">
              <a:solidFill>
                <a:schemeClr val="accent6"/>
              </a:solidFill>
              <a:effectLst/>
              <a:latin typeface="+mn-lt"/>
              <a:ea typeface="+mn-ea"/>
              <a:cs typeface="+mn-cs"/>
            </a:endParaRPr>
          </a:p>
          <a:p>
            <a:pPr rtl="0" eaLnBrk="1" fontAlgn="t" latinLnBrk="0" hangingPunct="1"/>
            <a:r>
              <a:rPr lang="en-US" sz="1200" b="0" i="0" u="none" strike="noStrike" kern="1200" dirty="0" smtClean="0">
                <a:solidFill>
                  <a:schemeClr val="accent6"/>
                </a:solidFill>
                <a:effectLst/>
                <a:latin typeface="+mn-lt"/>
                <a:ea typeface="+mn-ea"/>
                <a:cs typeface="+mn-cs"/>
              </a:rPr>
              <a:t>Professional Competencies</a:t>
            </a:r>
          </a:p>
          <a:p>
            <a:pPr rtl="0" eaLnBrk="1" fontAlgn="t" latinLnBrk="0" hangingPunct="1"/>
            <a:r>
              <a:rPr lang="en-US" sz="1200" b="0" i="0" u="none" strike="noStrike" kern="1200" dirty="0" smtClean="0">
                <a:solidFill>
                  <a:schemeClr val="accent6"/>
                </a:solidFill>
                <a:effectLst/>
                <a:latin typeface="+mn-lt"/>
                <a:ea typeface="+mn-ea"/>
                <a:cs typeface="+mn-cs"/>
              </a:rPr>
              <a:t>Accreditation Standards and</a:t>
            </a:r>
          </a:p>
          <a:p>
            <a:pPr rtl="0" eaLnBrk="1" fontAlgn="t" latinLnBrk="0" hangingPunct="1"/>
            <a:r>
              <a:rPr lang="en-US" sz="1200" b="0" i="0" u="none" strike="noStrike" kern="1200" dirty="0" smtClean="0">
                <a:solidFill>
                  <a:schemeClr val="accent6"/>
                </a:solidFill>
                <a:effectLst/>
                <a:latin typeface="+mn-lt"/>
                <a:ea typeface="+mn-ea"/>
                <a:cs typeface="+mn-cs"/>
              </a:rPr>
              <a:t>Institutional Expectations</a:t>
            </a:r>
          </a:p>
          <a:p>
            <a:pPr rtl="0" eaLnBrk="1" fontAlgn="t" latinLnBrk="0" hangingPunct="1"/>
            <a:endParaRPr lang="en-US" sz="1200" b="0" i="0" u="none" strike="noStrike" kern="1200" dirty="0" smtClean="0">
              <a:solidFill>
                <a:schemeClr val="accent6"/>
              </a:solidFill>
              <a:effectLst/>
              <a:latin typeface="+mn-lt"/>
              <a:ea typeface="+mn-ea"/>
              <a:cs typeface="+mn-cs"/>
            </a:endParaRPr>
          </a:p>
          <a:p>
            <a:pPr rtl="0" eaLnBrk="1" fontAlgn="t" latinLnBrk="0" hangingPunct="1"/>
            <a:r>
              <a:rPr lang="en-US" sz="1200" b="0" i="0" u="none" strike="noStrike" kern="1200" dirty="0" smtClean="0">
                <a:solidFill>
                  <a:schemeClr val="accent6"/>
                </a:solidFill>
                <a:effectLst/>
                <a:latin typeface="+mn-lt"/>
                <a:ea typeface="+mn-ea"/>
                <a:cs typeface="+mn-cs"/>
              </a:rPr>
              <a:t>In</a:t>
            </a:r>
            <a:r>
              <a:rPr lang="en-US" sz="1200" b="0" i="0" u="none" strike="noStrike" kern="1200" baseline="0" dirty="0" smtClean="0">
                <a:solidFill>
                  <a:schemeClr val="accent6"/>
                </a:solidFill>
                <a:effectLst/>
                <a:latin typeface="+mn-lt"/>
                <a:ea typeface="+mn-ea"/>
                <a:cs typeface="+mn-cs"/>
              </a:rPr>
              <a:t> </a:t>
            </a:r>
            <a:r>
              <a:rPr lang="en-US" sz="1200" b="0" i="0" u="none" strike="noStrike" kern="1200" dirty="0" smtClean="0">
                <a:solidFill>
                  <a:schemeClr val="accent6"/>
                </a:solidFill>
                <a:effectLst/>
                <a:latin typeface="+mn-lt"/>
                <a:ea typeface="+mn-ea"/>
                <a:cs typeface="+mn-cs"/>
              </a:rPr>
              <a:t>addition to meeting these, we are on various committees where we look at innovation, pedagogy and testing questions.  This allows us to look at the standards and competencies from a qualitative perspective.</a:t>
            </a:r>
          </a:p>
          <a:p>
            <a:pPr rtl="0" eaLnBrk="1" fontAlgn="t" latinLnBrk="0" hangingPunct="1"/>
            <a:endParaRPr lang="en-US" sz="1200" b="0" i="0" u="none" strike="noStrike" kern="1200" dirty="0" smtClean="0">
              <a:solidFill>
                <a:schemeClr val="accent6"/>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smtClean="0"/>
              <a:t>At the program level we contrast the quantitative expectations and outcomes with our delivery options and online best practices.  Specifically we focus on how to develop skills and concepts using the learning management system and the remote locations of our students.  Matching assignments which focus on the student and their location with the professional competencies/standards we can increase the experiential nature of the program.</a:t>
            </a:r>
          </a:p>
        </p:txBody>
      </p:sp>
      <p:sp>
        <p:nvSpPr>
          <p:cNvPr id="4" name="Slide Number Placeholder 3"/>
          <p:cNvSpPr>
            <a:spLocks noGrp="1"/>
          </p:cNvSpPr>
          <p:nvPr>
            <p:ph type="sldNum" sz="quarter" idx="10"/>
          </p:nvPr>
        </p:nvSpPr>
        <p:spPr/>
        <p:txBody>
          <a:bodyPr/>
          <a:lstStyle/>
          <a:p>
            <a:fld id="{B712EC63-5A7C-4C18-881D-6A4CB8AB594D}" type="slidenum">
              <a:rPr lang="en-US" smtClean="0"/>
              <a:t>43</a:t>
            </a:fld>
            <a:endParaRPr lang="en-US"/>
          </a:p>
        </p:txBody>
      </p:sp>
    </p:spTree>
    <p:extLst>
      <p:ext uri="{BB962C8B-B14F-4D97-AF65-F5344CB8AC3E}">
        <p14:creationId xmlns:p14="http://schemas.microsoft.com/office/powerpoint/2010/main" val="308345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Discussions with students and faculty in Curriculum Committee meetings has led to the reduction of posts and announcements.</a:t>
            </a:r>
          </a:p>
          <a:p>
            <a:r>
              <a:rPr lang="en-US" dirty="0" smtClean="0"/>
              <a:t>We have also recognized what we need to include in the course introductions to increase instructor engagement without increasing work load,</a:t>
            </a:r>
            <a:r>
              <a:rPr lang="en-US" baseline="0" dirty="0" smtClean="0"/>
              <a:t> as well as in faculty training techniques and student orientation program development</a:t>
            </a:r>
            <a:endParaRPr lang="en-US" dirty="0" smtClean="0"/>
          </a:p>
          <a:p>
            <a:r>
              <a:rPr lang="en-US" dirty="0" smtClean="0"/>
              <a:t>Involving students on the curriculum committee allows us to get feedback on what to include in courses and the academic degree plan.</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44</a:t>
            </a:fld>
            <a:endParaRPr lang="en-US"/>
          </a:p>
        </p:txBody>
      </p:sp>
    </p:spTree>
    <p:extLst>
      <p:ext uri="{BB962C8B-B14F-4D97-AF65-F5344CB8AC3E}">
        <p14:creationId xmlns:p14="http://schemas.microsoft.com/office/powerpoint/2010/main" val="97361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Learning objectives, course competencies, program competencies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45</a:t>
            </a:fld>
            <a:endParaRPr lang="en-US"/>
          </a:p>
        </p:txBody>
      </p:sp>
    </p:spTree>
    <p:extLst>
      <p:ext uri="{BB962C8B-B14F-4D97-AF65-F5344CB8AC3E}">
        <p14:creationId xmlns:p14="http://schemas.microsoft.com/office/powerpoint/2010/main" val="760937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Sue</a:t>
            </a:r>
          </a:p>
          <a:p>
            <a:r>
              <a:rPr lang="en-US" baseline="0" dirty="0" smtClean="0"/>
              <a:t>Program = overarching (at the end of a program) Apply biostatistics concepts in a community evaluation. And the ATSU CPAs of Critical Thinking and Social Responsibility</a:t>
            </a:r>
          </a:p>
          <a:p>
            <a:r>
              <a:rPr lang="en-US" baseline="0" dirty="0" smtClean="0"/>
              <a:t>Course = specific (at the end of a specific course) Solve biostatistics calculations.</a:t>
            </a:r>
          </a:p>
          <a:p>
            <a:r>
              <a:rPr lang="en-US" baseline="0" dirty="0" smtClean="0"/>
              <a:t>Learning objective = Calculate the relative ratio of risk.</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46</a:t>
            </a:fld>
            <a:endParaRPr lang="en-US"/>
          </a:p>
        </p:txBody>
      </p:sp>
    </p:spTree>
    <p:extLst>
      <p:ext uri="{BB962C8B-B14F-4D97-AF65-F5344CB8AC3E}">
        <p14:creationId xmlns:p14="http://schemas.microsoft.com/office/powerpoint/2010/main" val="4224905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All</a:t>
            </a:r>
            <a:r>
              <a:rPr lang="en-US" baseline="0" dirty="0" smtClean="0"/>
              <a:t> competencies need to be measurable – here is how we show in our syllabus how the course competencies align with the program competencies (e.g., MPH1, MPH3, MPH4, MPH5) as well as the ATSU Core Professional Attributes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47</a:t>
            </a:fld>
            <a:endParaRPr lang="en-US"/>
          </a:p>
        </p:txBody>
      </p:sp>
    </p:spTree>
    <p:extLst>
      <p:ext uri="{BB962C8B-B14F-4D97-AF65-F5344CB8AC3E}">
        <p14:creationId xmlns:p14="http://schemas.microsoft.com/office/powerpoint/2010/main" val="1508580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FF0000"/>
                </a:solidFill>
              </a:rPr>
              <a:t>Sue</a:t>
            </a:r>
          </a:p>
          <a:p>
            <a:r>
              <a:rPr lang="en-US" b="1" i="1" dirty="0" smtClean="0">
                <a:solidFill>
                  <a:srgbClr val="FF0000"/>
                </a:solidFill>
              </a:rPr>
              <a:t>(Quality Matters) </a:t>
            </a:r>
            <a:r>
              <a:rPr lang="en-US" b="0" dirty="0" smtClean="0"/>
              <a:t/>
            </a:r>
            <a:br>
              <a:rPr lang="en-US" b="0" dirty="0" smtClean="0"/>
            </a:br>
            <a:r>
              <a:rPr lang="en-US" b="0" dirty="0" smtClean="0"/>
              <a:t>Learning activities provide course content, develop skills, and support other elements. – do more than just read</a:t>
            </a:r>
            <a:r>
              <a:rPr lang="en-US" b="0" baseline="0" dirty="0" smtClean="0"/>
              <a:t> the textbook</a:t>
            </a:r>
            <a:endParaRPr lang="en-US" b="0" dirty="0" smtClean="0"/>
          </a:p>
          <a:p>
            <a:endParaRPr lang="en-US" b="0" dirty="0" smtClean="0"/>
          </a:p>
          <a:p>
            <a:r>
              <a:rPr lang="en-US" b="0" dirty="0" smtClean="0"/>
              <a:t>Create Activities which allow students to practice, engage, and move</a:t>
            </a:r>
            <a:r>
              <a:rPr lang="en-US" b="0" baseline="0" dirty="0" smtClean="0"/>
              <a:t> around the t</a:t>
            </a:r>
            <a:r>
              <a:rPr lang="en-US" b="0" dirty="0" smtClean="0"/>
              <a:t>axonomy.</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48</a:t>
            </a:fld>
            <a:endParaRPr lang="en-US"/>
          </a:p>
        </p:txBody>
      </p:sp>
    </p:spTree>
    <p:extLst>
      <p:ext uri="{BB962C8B-B14F-4D97-AF65-F5344CB8AC3E}">
        <p14:creationId xmlns:p14="http://schemas.microsoft.com/office/powerpoint/2010/main" val="1766642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Evaluating faculty, oh where do I start? Here’s where we focus on the “warm and fuzzy” qualitative</a:t>
            </a:r>
            <a:r>
              <a:rPr lang="en-US" baseline="0" dirty="0" smtClean="0"/>
              <a:t> aspects of the faculty.</a:t>
            </a:r>
            <a:r>
              <a:rPr lang="en-US" dirty="0" smtClean="0"/>
              <a:t> We could focus on a qualitative evaluation of their scholarly activities and service.  We could also look at how well they utilize the Learning Management System and their working relationships with staff and peers.  Now we’ll talk about how we look at their performance. We look at their course content knowledge, communication, management, engagement, and class climate.</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49</a:t>
            </a:fld>
            <a:endParaRPr lang="en-US"/>
          </a:p>
        </p:txBody>
      </p:sp>
    </p:spTree>
    <p:extLst>
      <p:ext uri="{BB962C8B-B14F-4D97-AF65-F5344CB8AC3E}">
        <p14:creationId xmlns:p14="http://schemas.microsoft.com/office/powerpoint/2010/main" val="2678928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Kathy</a:t>
            </a:r>
          </a:p>
          <a:p>
            <a:pPr marL="342900" indent="-342900">
              <a:buFont typeface="Arial" panose="020B0604020202020204" pitchFamily="34" charset="0"/>
              <a:buChar char="•"/>
            </a:pPr>
            <a:r>
              <a:rPr lang="en-US" dirty="0" smtClean="0"/>
              <a:t>Communication</a:t>
            </a:r>
          </a:p>
          <a:p>
            <a:pPr marL="342900" indent="-342900">
              <a:buFont typeface="Arial" panose="020B0604020202020204" pitchFamily="34" charset="0"/>
              <a:buChar char="•"/>
            </a:pPr>
            <a:r>
              <a:rPr lang="en-US" dirty="0" smtClean="0"/>
              <a:t>Course management</a:t>
            </a:r>
          </a:p>
          <a:p>
            <a:pPr marL="342900" indent="-342900">
              <a:buFont typeface="Arial" panose="020B0604020202020204" pitchFamily="34" charset="0"/>
              <a:buChar char="•"/>
            </a:pPr>
            <a:r>
              <a:rPr lang="en-US" dirty="0" smtClean="0"/>
              <a:t>Engagement</a:t>
            </a:r>
          </a:p>
          <a:p>
            <a:pPr marL="342900" indent="-342900">
              <a:buFont typeface="Arial" panose="020B0604020202020204" pitchFamily="34" charset="0"/>
              <a:buChar char="•"/>
            </a:pPr>
            <a:r>
              <a:rPr lang="en-US" dirty="0" smtClean="0"/>
              <a:t>Content knowledge</a:t>
            </a:r>
          </a:p>
          <a:p>
            <a:pPr marL="342900" indent="-342900">
              <a:buFont typeface="Arial" panose="020B0604020202020204" pitchFamily="34" charset="0"/>
              <a:buChar char="•"/>
            </a:pPr>
            <a:r>
              <a:rPr lang="en-US" dirty="0" smtClean="0"/>
              <a:t>Class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Continuing with the review of the faculty we will look at Communication, Course Management, Engagement, Content Knowledge, and Class Climate in the use of learning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faculty member interacts with students (using student’s name, signing posts/announcements) are they welcoming?</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50</a:t>
            </a:fld>
            <a:endParaRPr lang="en-US"/>
          </a:p>
        </p:txBody>
      </p:sp>
    </p:spTree>
    <p:extLst>
      <p:ext uri="{BB962C8B-B14F-4D97-AF65-F5344CB8AC3E}">
        <p14:creationId xmlns:p14="http://schemas.microsoft.com/office/powerpoint/2010/main" val="2950425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The qualitative aspects of evaluating students involves assessing their satisfaction levels with phone calls.  In the phone call I ask them</a:t>
            </a:r>
          </a:p>
          <a:p>
            <a:r>
              <a:rPr lang="en-US" dirty="0" smtClean="0"/>
              <a:t>how well the program meets their scheduling needs</a:t>
            </a:r>
          </a:p>
          <a:p>
            <a:r>
              <a:rPr lang="en-US" dirty="0" smtClean="0"/>
              <a:t>when they post</a:t>
            </a:r>
          </a:p>
          <a:p>
            <a:r>
              <a:rPr lang="en-US" dirty="0" smtClean="0"/>
              <a:t>which course they value the most</a:t>
            </a:r>
          </a:p>
          <a:p>
            <a:r>
              <a:rPr lang="en-US" dirty="0" smtClean="0"/>
              <a:t>what types of assessments were valuable to them</a:t>
            </a:r>
          </a:p>
          <a:p>
            <a:r>
              <a:rPr lang="en-US" dirty="0" smtClean="0"/>
              <a:t>how meaningful are the discussions</a:t>
            </a:r>
          </a:p>
          <a:p>
            <a:r>
              <a:rPr lang="en-US" dirty="0" smtClean="0"/>
              <a:t>did they feel engaged by the faculty?</a:t>
            </a:r>
          </a:p>
          <a:p>
            <a:endParaRPr lang="en-US" dirty="0" smtClean="0"/>
          </a:p>
          <a:p>
            <a:r>
              <a:rPr lang="en-US" dirty="0" smtClean="0"/>
              <a:t>In addition to phone calls, I look at course messages between faculty and students and view the second-hand comments made by everyone.</a:t>
            </a:r>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51</a:t>
            </a:fld>
            <a:endParaRPr lang="en-US"/>
          </a:p>
        </p:txBody>
      </p:sp>
    </p:spTree>
    <p:extLst>
      <p:ext uri="{BB962C8B-B14F-4D97-AF65-F5344CB8AC3E}">
        <p14:creationId xmlns:p14="http://schemas.microsoft.com/office/powerpoint/2010/main" val="3168497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The qualitative aspects of evaluating students looks at the types of alumni survey to understand what types of jobs they are getting. </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52</a:t>
            </a:fld>
            <a:endParaRPr lang="en-US"/>
          </a:p>
        </p:txBody>
      </p:sp>
    </p:spTree>
    <p:extLst>
      <p:ext uri="{BB962C8B-B14F-4D97-AF65-F5344CB8AC3E}">
        <p14:creationId xmlns:p14="http://schemas.microsoft.com/office/powerpoint/2010/main" val="295729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We have faculty all across the country – 30 states – all the states highlighted + Hawaii</a:t>
            </a:r>
          </a:p>
          <a:p>
            <a:r>
              <a:rPr lang="en-US" dirty="0" smtClean="0"/>
              <a:t>CGHS is the “largest” school of</a:t>
            </a:r>
            <a:r>
              <a:rPr lang="en-US" baseline="0" dirty="0" smtClean="0"/>
              <a:t> the university (1/3 of the total student body) </a:t>
            </a:r>
            <a:r>
              <a:rPr lang="en-US" dirty="0" smtClean="0"/>
              <a:t>– approximately 1,100 students in almost all states + Puerto Rico + 9 foreign countries + military</a:t>
            </a:r>
            <a:r>
              <a:rPr lang="en-US" baseline="0" dirty="0" smtClean="0"/>
              <a:t> installations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8</a:t>
            </a:fld>
            <a:endParaRPr lang="en-US"/>
          </a:p>
        </p:txBody>
      </p:sp>
    </p:spTree>
    <p:extLst>
      <p:ext uri="{BB962C8B-B14F-4D97-AF65-F5344CB8AC3E}">
        <p14:creationId xmlns:p14="http://schemas.microsoft.com/office/powerpoint/2010/main" val="3215762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We generate</a:t>
            </a:r>
            <a:r>
              <a:rPr lang="en-US" baseline="0" dirty="0" smtClean="0"/>
              <a:t> better more solid product because we know what works and why.  </a:t>
            </a:r>
          </a:p>
          <a:p>
            <a:r>
              <a:rPr lang="en-US" baseline="0" dirty="0" smtClean="0"/>
              <a:t>Looking at student feedback helps us set best practices in terms of faculty engagement. Improved overall learning experience. </a:t>
            </a:r>
          </a:p>
          <a:p>
            <a:r>
              <a:rPr lang="en-US" b="1" baseline="0" dirty="0" smtClean="0"/>
              <a:t>Or</a:t>
            </a:r>
          </a:p>
          <a:p>
            <a:r>
              <a:rPr lang="en-US" baseline="0" dirty="0" smtClean="0"/>
              <a:t>Looking at quantitative feedback from various sources helps us to decide where to look for qualitative improvements to develop new best practices. This leads to improved overall learning experiences.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not an overnight process. This has taken 4 years to get to. Continued data collection. Team of individuals. The</a:t>
            </a:r>
            <a:r>
              <a:rPr lang="en-US" baseline="0" dirty="0" smtClean="0"/>
              <a:t> more data we collect, the more we need. That is what has prompted the home grown data base, but you can start small and grow.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54</a:t>
            </a:fld>
            <a:endParaRPr lang="en-US"/>
          </a:p>
        </p:txBody>
      </p:sp>
    </p:spTree>
    <p:extLst>
      <p:ext uri="{BB962C8B-B14F-4D97-AF65-F5344CB8AC3E}">
        <p14:creationId xmlns:p14="http://schemas.microsoft.com/office/powerpoint/2010/main" val="548245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suggestions for us to improve our process or data points?</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55</a:t>
            </a:fld>
            <a:endParaRPr lang="en-US"/>
          </a:p>
        </p:txBody>
      </p:sp>
    </p:spTree>
    <p:extLst>
      <p:ext uri="{BB962C8B-B14F-4D97-AF65-F5344CB8AC3E}">
        <p14:creationId xmlns:p14="http://schemas.microsoft.com/office/powerpoint/2010/main" val="3851456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you with this parting thought … thank you!</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56</a:t>
            </a:fld>
            <a:endParaRPr lang="en-US"/>
          </a:p>
        </p:txBody>
      </p:sp>
    </p:spTree>
    <p:extLst>
      <p:ext uri="{BB962C8B-B14F-4D97-AF65-F5344CB8AC3E}">
        <p14:creationId xmlns:p14="http://schemas.microsoft.com/office/powerpoint/2010/main" val="206968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 </a:t>
            </a:r>
          </a:p>
          <a:p>
            <a:r>
              <a:rPr lang="en-US" dirty="0" smtClean="0"/>
              <a:t>Today we’re going to discuss all the types of data we collect – individual up to curriculum,</a:t>
            </a:r>
            <a:r>
              <a:rPr lang="en-US" baseline="0" dirty="0" smtClean="0"/>
              <a:t> then curriculum down to student</a:t>
            </a:r>
            <a:endParaRPr lang="en-US" dirty="0"/>
          </a:p>
        </p:txBody>
      </p:sp>
      <p:sp>
        <p:nvSpPr>
          <p:cNvPr id="4" name="Slide Number Placeholder 3"/>
          <p:cNvSpPr>
            <a:spLocks noGrp="1"/>
          </p:cNvSpPr>
          <p:nvPr>
            <p:ph type="sldNum" sz="quarter" idx="10"/>
          </p:nvPr>
        </p:nvSpPr>
        <p:spPr/>
        <p:txBody>
          <a:bodyPr/>
          <a:lstStyle/>
          <a:p>
            <a:fld id="{B712EC63-5A7C-4C18-881D-6A4CB8AB594D}" type="slidenum">
              <a:rPr lang="en-US" smtClean="0"/>
              <a:t>9</a:t>
            </a:fld>
            <a:endParaRPr lang="en-US"/>
          </a:p>
        </p:txBody>
      </p:sp>
    </p:spTree>
    <p:extLst>
      <p:ext uri="{BB962C8B-B14F-4D97-AF65-F5344CB8AC3E}">
        <p14:creationId xmlns:p14="http://schemas.microsoft.com/office/powerpoint/2010/main" val="59794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Audience</a:t>
            </a:r>
            <a:r>
              <a:rPr lang="en-US" baseline="0" dirty="0" smtClean="0"/>
              <a:t> Engagement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Course competency achievement? How do you assess / measure that competencies are being met?</a:t>
            </a:r>
            <a:endParaRPr lang="en-US" dirty="0" smtClean="0"/>
          </a:p>
          <a:p>
            <a:r>
              <a:rPr lang="en-US" baseline="0" dirty="0" smtClean="0"/>
              <a:t>How do you assess that your program competencies are being met?</a:t>
            </a:r>
          </a:p>
          <a:p>
            <a:r>
              <a:rPr lang="en-US" baseline="0" dirty="0" smtClean="0"/>
              <a:t>What other assessment measures are you doing?</a:t>
            </a:r>
          </a:p>
        </p:txBody>
      </p:sp>
      <p:sp>
        <p:nvSpPr>
          <p:cNvPr id="4" name="Slide Number Placeholder 3"/>
          <p:cNvSpPr>
            <a:spLocks noGrp="1"/>
          </p:cNvSpPr>
          <p:nvPr>
            <p:ph type="sldNum" sz="quarter" idx="10"/>
          </p:nvPr>
        </p:nvSpPr>
        <p:spPr/>
        <p:txBody>
          <a:bodyPr/>
          <a:lstStyle/>
          <a:p>
            <a:fld id="{B712EC63-5A7C-4C18-881D-6A4CB8AB594D}" type="slidenum">
              <a:rPr lang="en-US" smtClean="0"/>
              <a:t>10</a:t>
            </a:fld>
            <a:endParaRPr lang="en-US"/>
          </a:p>
        </p:txBody>
      </p:sp>
    </p:spTree>
    <p:extLst>
      <p:ext uri="{BB962C8B-B14F-4D97-AF65-F5344CB8AC3E}">
        <p14:creationId xmlns:p14="http://schemas.microsoft.com/office/powerpoint/2010/main" val="192809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Right now, how do you know your program competencies are in alignment with your course and module/unit objectives?</a:t>
            </a:r>
            <a:endParaRPr lang="en-US" dirty="0" smtClean="0"/>
          </a:p>
          <a:p>
            <a:r>
              <a:rPr lang="en-US" baseline="0" dirty="0" smtClean="0"/>
              <a:t>What tools do you use? </a:t>
            </a:r>
          </a:p>
          <a:p>
            <a:r>
              <a:rPr lang="en-US" baseline="0" dirty="0" smtClean="0"/>
              <a:t>Where does the data come from?</a:t>
            </a:r>
          </a:p>
          <a:p>
            <a:endParaRPr lang="en-US" baseline="0" dirty="0" smtClean="0"/>
          </a:p>
        </p:txBody>
      </p:sp>
      <p:sp>
        <p:nvSpPr>
          <p:cNvPr id="4" name="Slide Number Placeholder 3"/>
          <p:cNvSpPr>
            <a:spLocks noGrp="1"/>
          </p:cNvSpPr>
          <p:nvPr>
            <p:ph type="sldNum" sz="quarter" idx="10"/>
          </p:nvPr>
        </p:nvSpPr>
        <p:spPr/>
        <p:txBody>
          <a:bodyPr/>
          <a:lstStyle/>
          <a:p>
            <a:fld id="{B712EC63-5A7C-4C18-881D-6A4CB8AB594D}" type="slidenum">
              <a:rPr lang="en-US" smtClean="0"/>
              <a:t>11</a:t>
            </a:fld>
            <a:endParaRPr lang="en-US"/>
          </a:p>
        </p:txBody>
      </p:sp>
    </p:spTree>
    <p:extLst>
      <p:ext uri="{BB962C8B-B14F-4D97-AF65-F5344CB8AC3E}">
        <p14:creationId xmlns:p14="http://schemas.microsoft.com/office/powerpoint/2010/main" val="185194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Kathy</a:t>
            </a:r>
          </a:p>
          <a:p>
            <a:r>
              <a:rPr lang="en-US" baseline="0" dirty="0" smtClean="0"/>
              <a:t>Data is like potato chips, you can’t stop at just one data point.  Pretty soon you are trying to capture ALL of the data points, the first ones being quantitative because, theoretically, they’re the easiest: student retention, program persistence/completion, GPA, etc.</a:t>
            </a:r>
          </a:p>
          <a:p>
            <a:endParaRPr lang="en-US" baseline="0" dirty="0" smtClean="0"/>
          </a:p>
          <a:p>
            <a:r>
              <a:rPr lang="en-US" baseline="0" dirty="0" smtClean="0"/>
              <a:t>This is the science of evaluation</a:t>
            </a:r>
            <a:endParaRPr lang="en-US" dirty="0" smtClean="0"/>
          </a:p>
        </p:txBody>
      </p:sp>
      <p:sp>
        <p:nvSpPr>
          <p:cNvPr id="4" name="Slide Number Placeholder 3"/>
          <p:cNvSpPr>
            <a:spLocks noGrp="1"/>
          </p:cNvSpPr>
          <p:nvPr>
            <p:ph type="sldNum" sz="quarter" idx="10"/>
          </p:nvPr>
        </p:nvSpPr>
        <p:spPr/>
        <p:txBody>
          <a:bodyPr/>
          <a:lstStyle/>
          <a:p>
            <a:fld id="{B712EC63-5A7C-4C18-881D-6A4CB8AB594D}" type="slidenum">
              <a:rPr lang="en-US" smtClean="0"/>
              <a:t>12</a:t>
            </a:fld>
            <a:endParaRPr lang="en-US"/>
          </a:p>
        </p:txBody>
      </p:sp>
    </p:spTree>
    <p:extLst>
      <p:ext uri="{BB962C8B-B14F-4D97-AF65-F5344CB8AC3E}">
        <p14:creationId xmlns:p14="http://schemas.microsoft.com/office/powerpoint/2010/main" val="36936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4CDE769-0C7B-420B-964B-A18B2578C1C0}" type="slidenum">
              <a:rPr lang="en-US" smtClean="0"/>
              <a:t>‹#›</a:t>
            </a:fld>
            <a:endParaRPr lang="en-US"/>
          </a:p>
        </p:txBody>
      </p:sp>
      <p:pic>
        <p:nvPicPr>
          <p:cNvPr id="1026" name="Picture 2" descr="H:\ATSU\ATSU horizontal 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2150" y="6450013"/>
            <a:ext cx="2679700" cy="331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Slide Number Placeholder 7"/>
          <p:cNvSpPr>
            <a:spLocks noGrp="1"/>
          </p:cNvSpPr>
          <p:nvPr>
            <p:ph type="sldNum" sz="quarter" idx="11"/>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CDE769-0C7B-420B-964B-A18B2578C1C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4CDE769-0C7B-420B-964B-A18B2578C1C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4CDE769-0C7B-420B-964B-A18B2578C1C0}"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4CDE769-0C7B-420B-964B-A18B2578C1C0}"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TSU\ATSU horizontal blu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2150" y="6477000"/>
            <a:ext cx="2679700" cy="3317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3600" kern="1200" cap="all" spc="-60" baseline="0">
          <a:solidFill>
            <a:schemeClr val="tx2"/>
          </a:solidFill>
          <a:latin typeface="+mn-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852" y="1223963"/>
            <a:ext cx="4006174" cy="2886074"/>
          </a:xfrm>
          <a:prstGeom prst="rect">
            <a:avLst/>
          </a:prstGeom>
        </p:spPr>
      </p:pic>
      <p:sp>
        <p:nvSpPr>
          <p:cNvPr id="2" name="Title 1"/>
          <p:cNvSpPr>
            <a:spLocks noGrp="1"/>
          </p:cNvSpPr>
          <p:nvPr>
            <p:ph type="ctrTitle"/>
          </p:nvPr>
        </p:nvSpPr>
        <p:spPr>
          <a:xfrm>
            <a:off x="457200" y="914400"/>
            <a:ext cx="7772400" cy="3505200"/>
          </a:xfrm>
        </p:spPr>
        <p:txBody>
          <a:bodyPr/>
          <a:lstStyle/>
          <a:p>
            <a:r>
              <a:rPr lang="en-US" sz="6600" b="1" cap="none" dirty="0" smtClean="0"/>
              <a:t>Evaluating</a:t>
            </a:r>
            <a:br>
              <a:rPr lang="en-US" sz="6600" b="1" cap="none" dirty="0" smtClean="0"/>
            </a:br>
            <a:r>
              <a:rPr lang="en-US" sz="6600" b="1" cap="none" dirty="0" smtClean="0"/>
              <a:t>Online</a:t>
            </a:r>
            <a:br>
              <a:rPr lang="en-US" sz="6600" b="1" cap="none" dirty="0" smtClean="0"/>
            </a:br>
            <a:r>
              <a:rPr lang="en-US" sz="6600" b="1" cap="none" dirty="0" smtClean="0"/>
              <a:t>Programs </a:t>
            </a:r>
            <a:endParaRPr lang="en-US" sz="6600" b="1" cap="none" dirty="0"/>
          </a:p>
        </p:txBody>
      </p:sp>
      <p:sp>
        <p:nvSpPr>
          <p:cNvPr id="3" name="Subtitle 2"/>
          <p:cNvSpPr>
            <a:spLocks noGrp="1"/>
          </p:cNvSpPr>
          <p:nvPr>
            <p:ph type="subTitle" idx="1"/>
          </p:nvPr>
        </p:nvSpPr>
        <p:spPr>
          <a:xfrm>
            <a:off x="457200" y="4876800"/>
            <a:ext cx="6858000" cy="914400"/>
          </a:xfrm>
        </p:spPr>
        <p:txBody>
          <a:bodyPr>
            <a:noAutofit/>
          </a:bodyPr>
          <a:lstStyle/>
          <a:p>
            <a:r>
              <a:rPr lang="en-US" sz="4400" cap="none" dirty="0" smtClean="0">
                <a:latin typeface="Arial" panose="020B0604020202020204" pitchFamily="34" charset="0"/>
                <a:cs typeface="Arial" panose="020B0604020202020204" pitchFamily="34" charset="0"/>
              </a:rPr>
              <a:t>Challenges &amp; strategies</a:t>
            </a:r>
            <a:endParaRPr lang="en-US" sz="4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56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34" y="609600"/>
            <a:ext cx="8398934" cy="4724400"/>
          </a:xfrm>
          <a:prstGeom prst="rect">
            <a:avLst/>
          </a:prstGeom>
          <a:effectLst>
            <a:softEdge rad="482600"/>
          </a:effectLst>
        </p:spPr>
      </p:pic>
    </p:spTree>
    <p:extLst>
      <p:ext uri="{BB962C8B-B14F-4D97-AF65-F5344CB8AC3E}">
        <p14:creationId xmlns:p14="http://schemas.microsoft.com/office/powerpoint/2010/main" val="78156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28600"/>
            <a:ext cx="8572500" cy="5724525"/>
          </a:xfrm>
          <a:prstGeom prst="rect">
            <a:avLst/>
          </a:prstGeom>
          <a:ln>
            <a:noFill/>
          </a:ln>
          <a:effectLst>
            <a:softEdge rad="406400"/>
          </a:effectLst>
        </p:spPr>
      </p:pic>
    </p:spTree>
    <p:extLst>
      <p:ext uri="{BB962C8B-B14F-4D97-AF65-F5344CB8AC3E}">
        <p14:creationId xmlns:p14="http://schemas.microsoft.com/office/powerpoint/2010/main" val="211297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38200"/>
            <a:ext cx="8114286" cy="5009524"/>
          </a:xfrm>
          <a:prstGeom prst="rect">
            <a:avLst/>
          </a:prstGeom>
        </p:spPr>
      </p:pic>
    </p:spTree>
    <p:extLst>
      <p:ext uri="{BB962C8B-B14F-4D97-AF65-F5344CB8AC3E}">
        <p14:creationId xmlns:p14="http://schemas.microsoft.com/office/powerpoint/2010/main" val="219890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It’s a bit different online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42764">
            <a:off x="1169140" y="1763934"/>
            <a:ext cx="3810000" cy="2946400"/>
          </a:xfrm>
          <a:prstGeom prst="rect">
            <a:avLst/>
          </a:prstGeom>
        </p:spPr>
      </p:pic>
      <p:pic>
        <p:nvPicPr>
          <p:cNvPr id="5" name="Picture 4"/>
          <p:cNvPicPr>
            <a:picLocks noChangeAspect="1"/>
          </p:cNvPicPr>
          <p:nvPr/>
        </p:nvPicPr>
        <p:blipFill>
          <a:blip r:embed="rId4"/>
          <a:stretch>
            <a:fillRect/>
          </a:stretch>
        </p:blipFill>
        <p:spPr>
          <a:xfrm>
            <a:off x="4950566" y="2057400"/>
            <a:ext cx="3276600" cy="40152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1524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a:t>
            </a:r>
            <a:endParaRPr lang="en-US" dirty="0"/>
          </a:p>
        </p:txBody>
      </p:sp>
      <p:sp>
        <p:nvSpPr>
          <p:cNvPr id="3" name="Content Placeholder 2"/>
          <p:cNvSpPr>
            <a:spLocks noGrp="1"/>
          </p:cNvSpPr>
          <p:nvPr>
            <p:ph idx="1"/>
          </p:nvPr>
        </p:nvSpPr>
        <p:spPr/>
        <p:txBody>
          <a:bodyPr>
            <a:normAutofit/>
          </a:bodyPr>
          <a:lstStyle/>
          <a:p>
            <a:pPr marL="800100" lvl="1" indent="-342900"/>
            <a:r>
              <a:rPr lang="en-US" sz="2800" dirty="0" smtClean="0"/>
              <a:t>Student</a:t>
            </a:r>
          </a:p>
          <a:p>
            <a:pPr marL="800100" lvl="1" indent="-342900"/>
            <a:r>
              <a:rPr lang="en-US" sz="2800" dirty="0" smtClean="0"/>
              <a:t>Faculty</a:t>
            </a:r>
          </a:p>
          <a:p>
            <a:pPr marL="800100" lvl="1" indent="-342900"/>
            <a:r>
              <a:rPr lang="en-US" sz="2800" dirty="0" smtClean="0"/>
              <a:t>Course</a:t>
            </a:r>
          </a:p>
          <a:p>
            <a:pPr marL="800100" lvl="1" indent="-342900"/>
            <a:r>
              <a:rPr lang="en-US" sz="2800" dirty="0" smtClean="0"/>
              <a:t>Program</a:t>
            </a:r>
          </a:p>
          <a:p>
            <a:pPr marL="800100" lvl="1" indent="-342900"/>
            <a:r>
              <a:rPr lang="en-US" sz="2800" dirty="0" smtClean="0"/>
              <a:t>Curriculum</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830" y="1752600"/>
            <a:ext cx="5238750" cy="3514725"/>
          </a:xfrm>
          <a:prstGeom prst="rect">
            <a:avLst/>
          </a:prstGeom>
        </p:spPr>
      </p:pic>
    </p:spTree>
    <p:extLst>
      <p:ext uri="{BB962C8B-B14F-4D97-AF65-F5344CB8AC3E}">
        <p14:creationId xmlns:p14="http://schemas.microsoft.com/office/powerpoint/2010/main" val="365993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Surveys in Blackboard</a:t>
            </a: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48" y="1524318"/>
            <a:ext cx="5376952" cy="2895282"/>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782153"/>
            <a:ext cx="5334000" cy="32748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526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451" y="1752600"/>
            <a:ext cx="5791498" cy="4373563"/>
          </a:xfrm>
        </p:spPr>
      </p:pic>
      <p:sp>
        <p:nvSpPr>
          <p:cNvPr id="7" name="Title 1"/>
          <p:cNvSpPr txBox="1">
            <a:spLocks/>
          </p:cNvSpPr>
          <p:nvPr/>
        </p:nvSpPr>
        <p:spPr>
          <a:xfrm>
            <a:off x="457200" y="152718"/>
            <a:ext cx="7620000" cy="1371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n-lt"/>
                <a:ea typeface="+mj-ea"/>
                <a:cs typeface="+mj-cs"/>
              </a:defRPr>
            </a:lvl1pPr>
          </a:lstStyle>
          <a:p>
            <a:pPr>
              <a:lnSpc>
                <a:spcPct val="160000"/>
              </a:lnSpc>
            </a:pPr>
            <a:r>
              <a:rPr lang="en-US" sz="2300" i="1" dirty="0" smtClean="0"/>
              <a:t>Student</a:t>
            </a:r>
            <a:r>
              <a:rPr lang="en-US" dirty="0" smtClean="0"/>
              <a:t/>
            </a:r>
            <a:br>
              <a:rPr lang="en-US" dirty="0" smtClean="0"/>
            </a:br>
            <a:r>
              <a:rPr lang="en-US" sz="3700" dirty="0" smtClean="0"/>
              <a:t>Mid-Course Survey</a:t>
            </a:r>
            <a:endParaRPr lang="en-US" sz="3700" dirty="0"/>
          </a:p>
        </p:txBody>
      </p:sp>
    </p:spTree>
    <p:extLst>
      <p:ext uri="{BB962C8B-B14F-4D97-AF65-F5344CB8AC3E}">
        <p14:creationId xmlns:p14="http://schemas.microsoft.com/office/powerpoint/2010/main" val="3170219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5062" y="1752600"/>
            <a:ext cx="5844275" cy="4373563"/>
          </a:xfrm>
          <a:effectLst>
            <a:outerShdw blurRad="50800" dist="38100" dir="2700000" algn="tl" rotWithShape="0">
              <a:prstClr val="black">
                <a:alpha val="40000"/>
              </a:prstClr>
            </a:outerShdw>
          </a:effectLst>
        </p:spPr>
      </p:pic>
      <p:sp>
        <p:nvSpPr>
          <p:cNvPr id="6"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End of course survey</a:t>
            </a:r>
            <a:endParaRPr lang="en-US" sz="4000" dirty="0"/>
          </a:p>
        </p:txBody>
      </p:sp>
    </p:spTree>
    <p:extLst>
      <p:ext uri="{BB962C8B-B14F-4D97-AF65-F5344CB8AC3E}">
        <p14:creationId xmlns:p14="http://schemas.microsoft.com/office/powerpoint/2010/main" val="3647064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How many hours did you spend per week, on average, in this course?</a:t>
            </a:r>
          </a:p>
          <a:p>
            <a:r>
              <a:rPr lang="en-US" dirty="0" smtClean="0"/>
              <a:t>Course competencies were clear</a:t>
            </a:r>
          </a:p>
          <a:p>
            <a:r>
              <a:rPr lang="en-US" dirty="0" smtClean="0"/>
              <a:t>Course activities were effective in reinforcing or solidifying learning</a:t>
            </a:r>
          </a:p>
          <a:p>
            <a:r>
              <a:rPr lang="en-US" dirty="0" smtClean="0"/>
              <a:t>I was able to monitor or track my progress in this course</a:t>
            </a:r>
          </a:p>
          <a:p>
            <a:r>
              <a:rPr lang="en-US" dirty="0" smtClean="0"/>
              <a:t>I have gained a great deal of practical knowledge </a:t>
            </a:r>
          </a:p>
          <a:p>
            <a:r>
              <a:rPr lang="en-US" dirty="0" smtClean="0"/>
              <a:t>Which concepts/modules did you find particularly difficult?</a:t>
            </a:r>
          </a:p>
          <a:p>
            <a:r>
              <a:rPr lang="en-US" dirty="0" smtClean="0"/>
              <a:t>Which activities did you like/find not helpful?</a:t>
            </a:r>
          </a:p>
          <a:p>
            <a:r>
              <a:rPr lang="en-US" dirty="0" smtClean="0"/>
              <a:t>Do you have any suggestions?</a:t>
            </a:r>
            <a:endParaRPr lang="en-US" dirty="0"/>
          </a:p>
        </p:txBody>
      </p:sp>
      <p:sp>
        <p:nvSpPr>
          <p:cNvPr id="4" name="Title 1"/>
          <p:cNvSpPr txBox="1">
            <a:spLocks/>
          </p:cNvSpPr>
          <p:nvPr/>
        </p:nvSpPr>
        <p:spPr>
          <a:xfrm>
            <a:off x="457200" y="152400"/>
            <a:ext cx="7620000" cy="1371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n-lt"/>
                <a:ea typeface="+mj-ea"/>
                <a:cs typeface="+mj-cs"/>
              </a:defRPr>
            </a:lvl1pPr>
          </a:lstStyle>
          <a:p>
            <a:pPr>
              <a:lnSpc>
                <a:spcPct val="150000"/>
              </a:lnSpc>
            </a:pPr>
            <a:r>
              <a:rPr lang="en-US" sz="2400" i="1" dirty="0" smtClean="0"/>
              <a:t>Student</a:t>
            </a:r>
            <a:r>
              <a:rPr lang="en-US" dirty="0" smtClean="0"/>
              <a:t/>
            </a:r>
            <a:br>
              <a:rPr lang="en-US" dirty="0" smtClean="0"/>
            </a:br>
            <a:r>
              <a:rPr lang="en-US" sz="4000" dirty="0" smtClean="0"/>
              <a:t>questions re: course</a:t>
            </a:r>
            <a:endParaRPr lang="en-US" sz="4000" dirty="0"/>
          </a:p>
        </p:txBody>
      </p:sp>
    </p:spTree>
    <p:extLst>
      <p:ext uri="{BB962C8B-B14F-4D97-AF65-F5344CB8AC3E}">
        <p14:creationId xmlns:p14="http://schemas.microsoft.com/office/powerpoint/2010/main" val="972753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smtClean="0"/>
              <a:t>The instructor treated students with respect.</a:t>
            </a:r>
          </a:p>
          <a:p>
            <a:r>
              <a:rPr lang="en-US" b="0" dirty="0" smtClean="0"/>
              <a:t>Course grades were an accurate reflection of my performance.</a:t>
            </a:r>
          </a:p>
          <a:p>
            <a:r>
              <a:rPr lang="en-US" b="0" dirty="0" smtClean="0"/>
              <a:t>The instructor established an active presence within the course.</a:t>
            </a:r>
          </a:p>
          <a:p>
            <a:r>
              <a:rPr lang="en-US" b="0" dirty="0" smtClean="0"/>
              <a:t>Compared to other courses that I have taken, the amount of effort required to succeed in this course was …</a:t>
            </a:r>
          </a:p>
          <a:p>
            <a:r>
              <a:rPr lang="en-US" b="0" dirty="0" smtClean="0"/>
              <a:t>Which concepts or modules did you find particularly difficult in this course?</a:t>
            </a:r>
          </a:p>
          <a:p>
            <a:r>
              <a:rPr lang="en-US" b="0" dirty="0" smtClean="0"/>
              <a:t>Which activities did you like in the course? Which activities did you find to be not helpful?</a:t>
            </a:r>
            <a:endParaRPr lang="en-US" b="0" dirty="0"/>
          </a:p>
        </p:txBody>
      </p:sp>
      <p:sp>
        <p:nvSpPr>
          <p:cNvPr id="7"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questions re: instructor</a:t>
            </a:r>
            <a:endParaRPr lang="en-US" sz="4000" dirty="0"/>
          </a:p>
        </p:txBody>
      </p:sp>
    </p:spTree>
    <p:extLst>
      <p:ext uri="{BB962C8B-B14F-4D97-AF65-F5344CB8AC3E}">
        <p14:creationId xmlns:p14="http://schemas.microsoft.com/office/powerpoint/2010/main" val="51202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457200" y="1752601"/>
            <a:ext cx="7620000" cy="1600200"/>
          </a:xfrm>
        </p:spPr>
        <p:txBody>
          <a:bodyPr>
            <a:normAutofit lnSpcReduction="10000"/>
          </a:bodyPr>
          <a:lstStyle/>
          <a:p>
            <a:r>
              <a:rPr lang="en-US" sz="2400" i="1" dirty="0" smtClean="0"/>
              <a:t>Dr. Katherine Adler, DHA, FACHE, TOC</a:t>
            </a:r>
          </a:p>
          <a:p>
            <a:r>
              <a:rPr lang="en-US" dirty="0" smtClean="0"/>
              <a:t>Associate Professor &amp; Associate Dean, Academics &amp; Assessment</a:t>
            </a:r>
          </a:p>
          <a:p>
            <a:r>
              <a:rPr lang="en-US" dirty="0" smtClean="0"/>
              <a:t>HLC Peer Reviewer, QM Certification in Online Teaching</a:t>
            </a:r>
          </a:p>
        </p:txBody>
      </p:sp>
    </p:spTree>
    <p:extLst>
      <p:ext uri="{BB962C8B-B14F-4D97-AF65-F5344CB8AC3E}">
        <p14:creationId xmlns:p14="http://schemas.microsoft.com/office/powerpoint/2010/main" val="393578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26284" y="1752600"/>
            <a:ext cx="6681832" cy="4373563"/>
          </a:xfrm>
          <a:prstGeom prst="rect">
            <a:avLst/>
          </a:prstGeom>
          <a:effectLst>
            <a:outerShdw blurRad="50800" dist="38100" dir="2700000" algn="tl" rotWithShape="0">
              <a:prstClr val="black">
                <a:alpha val="40000"/>
              </a:prstClr>
            </a:outerShdw>
          </a:effectLst>
        </p:spPr>
      </p:pic>
      <p:sp>
        <p:nvSpPr>
          <p:cNvPr id="8"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graduate exit survey</a:t>
            </a:r>
            <a:endParaRPr lang="en-US" sz="4000" dirty="0"/>
          </a:p>
        </p:txBody>
      </p:sp>
    </p:spTree>
    <p:extLst>
      <p:ext uri="{BB962C8B-B14F-4D97-AF65-F5344CB8AC3E}">
        <p14:creationId xmlns:p14="http://schemas.microsoft.com/office/powerpoint/2010/main" val="314214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373563"/>
          </a:xfrm>
        </p:spPr>
        <p:txBody>
          <a:bodyPr/>
          <a:lstStyle/>
          <a:p>
            <a:r>
              <a:rPr lang="en-US" b="0" dirty="0" smtClean="0"/>
              <a:t>What was the most memorable moment during your matriculation?</a:t>
            </a:r>
          </a:p>
          <a:p>
            <a:r>
              <a:rPr lang="en-US" b="0" dirty="0" smtClean="0"/>
              <a:t>Are you proud to be a part of the ATSU family? Yes/No</a:t>
            </a:r>
          </a:p>
          <a:p>
            <a:r>
              <a:rPr lang="en-US" b="0" dirty="0" smtClean="0"/>
              <a:t>Would you recommend ATSU/CGHS to your friends, family, and colleagues? Yes/No</a:t>
            </a:r>
          </a:p>
          <a:p>
            <a:r>
              <a:rPr lang="en-US" b="0" dirty="0" smtClean="0"/>
              <a:t>Do you wish to be active in ATSU alumni programs? Yes/No</a:t>
            </a:r>
          </a:p>
          <a:p>
            <a:r>
              <a:rPr lang="en-US" b="0" dirty="0" smtClean="0"/>
              <a:t>Do you plan to return to ATSU for a subsequent degree or certificate? Yes/No</a:t>
            </a:r>
            <a:endParaRPr lang="en-US" b="0" dirty="0"/>
          </a:p>
        </p:txBody>
      </p:sp>
      <p:sp>
        <p:nvSpPr>
          <p:cNvPr id="5"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graduate exit survey</a:t>
            </a:r>
            <a:endParaRPr lang="en-US" sz="4000" dirty="0"/>
          </a:p>
        </p:txBody>
      </p:sp>
    </p:spTree>
    <p:extLst>
      <p:ext uri="{BB962C8B-B14F-4D97-AF65-F5344CB8AC3E}">
        <p14:creationId xmlns:p14="http://schemas.microsoft.com/office/powerpoint/2010/main" val="2367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9600" y="1752600"/>
            <a:ext cx="7620000" cy="4343956"/>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alumni</a:t>
            </a:r>
            <a:r>
              <a:rPr lang="en-US" dirty="0" smtClean="0"/>
              <a:t> </a:t>
            </a:r>
            <a:r>
              <a:rPr lang="en-US" sz="4000" dirty="0" smtClean="0"/>
              <a:t>survey</a:t>
            </a:r>
            <a:endParaRPr lang="en-US" sz="4000" dirty="0"/>
          </a:p>
        </p:txBody>
      </p:sp>
    </p:spTree>
    <p:extLst>
      <p:ext uri="{BB962C8B-B14F-4D97-AF65-F5344CB8AC3E}">
        <p14:creationId xmlns:p14="http://schemas.microsoft.com/office/powerpoint/2010/main" val="1665797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1600200"/>
            <a:ext cx="7620000" cy="2583525"/>
          </a:xfrm>
          <a:prstGeom prst="rect">
            <a:avLst/>
          </a:prstGeom>
        </p:spPr>
      </p:pic>
      <p:pic>
        <p:nvPicPr>
          <p:cNvPr id="5" name="Picture 4"/>
          <p:cNvPicPr>
            <a:picLocks noChangeAspect="1"/>
          </p:cNvPicPr>
          <p:nvPr/>
        </p:nvPicPr>
        <p:blipFill>
          <a:blip r:embed="rId4"/>
          <a:stretch>
            <a:fillRect/>
          </a:stretch>
        </p:blipFill>
        <p:spPr>
          <a:xfrm>
            <a:off x="457200" y="4283852"/>
            <a:ext cx="5791200" cy="581025"/>
          </a:xfrm>
          <a:prstGeom prst="rect">
            <a:avLst/>
          </a:prstGeom>
        </p:spPr>
      </p:pic>
      <p:pic>
        <p:nvPicPr>
          <p:cNvPr id="6" name="Picture 5"/>
          <p:cNvPicPr>
            <a:picLocks noChangeAspect="1"/>
          </p:cNvPicPr>
          <p:nvPr/>
        </p:nvPicPr>
        <p:blipFill>
          <a:blip r:embed="rId5"/>
          <a:stretch>
            <a:fillRect/>
          </a:stretch>
        </p:blipFill>
        <p:spPr>
          <a:xfrm>
            <a:off x="1400175" y="4965004"/>
            <a:ext cx="6677025" cy="542925"/>
          </a:xfrm>
          <a:prstGeom prst="rect">
            <a:avLst/>
          </a:prstGeom>
        </p:spPr>
      </p:pic>
      <p:pic>
        <p:nvPicPr>
          <p:cNvPr id="7" name="Picture 6"/>
          <p:cNvPicPr>
            <a:picLocks noChangeAspect="1"/>
          </p:cNvPicPr>
          <p:nvPr/>
        </p:nvPicPr>
        <p:blipFill>
          <a:blip r:embed="rId6"/>
          <a:stretch>
            <a:fillRect/>
          </a:stretch>
        </p:blipFill>
        <p:spPr>
          <a:xfrm>
            <a:off x="457201" y="5646156"/>
            <a:ext cx="7620000" cy="514350"/>
          </a:xfrm>
          <a:prstGeom prst="rect">
            <a:avLst/>
          </a:prstGeom>
        </p:spPr>
      </p:pic>
      <p:sp>
        <p:nvSpPr>
          <p:cNvPr id="8"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Student</a:t>
            </a:r>
            <a:r>
              <a:rPr lang="en-US" dirty="0" smtClean="0"/>
              <a:t/>
            </a:r>
            <a:br>
              <a:rPr lang="en-US" dirty="0" smtClean="0"/>
            </a:br>
            <a:r>
              <a:rPr lang="en-US" sz="4000" dirty="0" smtClean="0"/>
              <a:t>alumni survey</a:t>
            </a:r>
            <a:endParaRPr lang="en-US" sz="4000" dirty="0"/>
          </a:p>
        </p:txBody>
      </p:sp>
    </p:spTree>
    <p:extLst>
      <p:ext uri="{BB962C8B-B14F-4D97-AF65-F5344CB8AC3E}">
        <p14:creationId xmlns:p14="http://schemas.microsoft.com/office/powerpoint/2010/main" val="292487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000" i="1" dirty="0"/>
              <a:t>Student</a:t>
            </a:r>
            <a:r>
              <a:rPr lang="en-US" dirty="0"/>
              <a:t/>
            </a:r>
            <a:br>
              <a:rPr lang="en-US" dirty="0"/>
            </a:br>
            <a:r>
              <a:rPr lang="en-US" dirty="0">
                <a:solidFill>
                  <a:schemeClr val="bg1"/>
                </a:solidFill>
              </a:rPr>
              <a:t>alumni survey</a:t>
            </a:r>
          </a:p>
        </p:txBody>
      </p:sp>
      <p:sp>
        <p:nvSpPr>
          <p:cNvPr id="3" name="Content Placeholder 2"/>
          <p:cNvSpPr>
            <a:spLocks noGrp="1"/>
          </p:cNvSpPr>
          <p:nvPr>
            <p:ph idx="1"/>
          </p:nvPr>
        </p:nvSpPr>
        <p:spPr/>
        <p:txBody>
          <a:bodyPr>
            <a:normAutofit/>
          </a:bodyPr>
          <a:lstStyle/>
          <a:p>
            <a:pPr algn="ctr"/>
            <a:r>
              <a:rPr lang="en-US" sz="9600" dirty="0" smtClean="0"/>
              <a:t>What do</a:t>
            </a:r>
            <a:br>
              <a:rPr lang="en-US" sz="9600" dirty="0" smtClean="0"/>
            </a:br>
            <a:r>
              <a:rPr lang="en-US" sz="9600" dirty="0" smtClean="0"/>
              <a:t>you do?</a:t>
            </a:r>
            <a:endParaRPr lang="en-US" sz="9600" dirty="0"/>
          </a:p>
        </p:txBody>
      </p:sp>
    </p:spTree>
    <p:extLst>
      <p:ext uri="{BB962C8B-B14F-4D97-AF65-F5344CB8AC3E}">
        <p14:creationId xmlns:p14="http://schemas.microsoft.com/office/powerpoint/2010/main" val="421795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smtClean="0"/>
              <a:t>The course competencies describe outcomes that are measurable.</a:t>
            </a:r>
          </a:p>
          <a:p>
            <a:r>
              <a:rPr lang="en-US" b="0" dirty="0" smtClean="0"/>
              <a:t>The module learning objectives are appropriately designed for the level of the course.</a:t>
            </a:r>
          </a:p>
          <a:p>
            <a:r>
              <a:rPr lang="en-US" b="0" dirty="0" smtClean="0"/>
              <a:t>The assessment instruments selected are appropriate to the student work being assessed.</a:t>
            </a:r>
          </a:p>
          <a:p>
            <a:r>
              <a:rPr lang="en-US" b="0" dirty="0" smtClean="0"/>
              <a:t>The course provides activities that correlate to real-world expectations.</a:t>
            </a:r>
          </a:p>
          <a:p>
            <a:r>
              <a:rPr lang="en-US" b="0" dirty="0" smtClean="0"/>
              <a:t>Course content flows in a logical progression.</a:t>
            </a:r>
          </a:p>
          <a:p>
            <a:r>
              <a:rPr lang="en-US" b="0" dirty="0" smtClean="0"/>
              <a:t>Course tools and media support student engagement.</a:t>
            </a:r>
          </a:p>
          <a:p>
            <a:r>
              <a:rPr lang="en-US" b="0" dirty="0" smtClean="0"/>
              <a:t>What is the most/least effective assignment in the course?</a:t>
            </a:r>
            <a:endParaRPr lang="en-US" b="0" dirty="0"/>
          </a:p>
        </p:txBody>
      </p:sp>
      <p:sp>
        <p:nvSpPr>
          <p:cNvPr id="5"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faculty</a:t>
            </a:r>
            <a:r>
              <a:rPr lang="en-US" dirty="0" smtClean="0"/>
              <a:t/>
            </a:r>
            <a:br>
              <a:rPr lang="en-US" dirty="0" smtClean="0"/>
            </a:br>
            <a:r>
              <a:rPr lang="en-US" sz="4000" dirty="0" smtClean="0"/>
              <a:t>instructor course </a:t>
            </a:r>
            <a:r>
              <a:rPr lang="en-US" sz="4000" dirty="0" err="1" smtClean="0"/>
              <a:t>evals</a:t>
            </a:r>
            <a:endParaRPr lang="en-US" sz="4000" dirty="0"/>
          </a:p>
        </p:txBody>
      </p:sp>
    </p:spTree>
    <p:extLst>
      <p:ext uri="{BB962C8B-B14F-4D97-AF65-F5344CB8AC3E}">
        <p14:creationId xmlns:p14="http://schemas.microsoft.com/office/powerpoint/2010/main" val="1759459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a:stretch/>
        </p:blipFill>
        <p:spPr>
          <a:xfrm>
            <a:off x="609600" y="1752600"/>
            <a:ext cx="7620000" cy="3467025"/>
          </a:xfrm>
          <a:prstGeom prst="rect">
            <a:avLst/>
          </a:prstGeom>
          <a:effectLst>
            <a:outerShdw blurRad="50800" dist="38100" dir="2700000" algn="tl" rotWithShape="0">
              <a:prstClr val="black">
                <a:alpha val="40000"/>
              </a:prstClr>
            </a:outerShdw>
          </a:effectLst>
        </p:spPr>
      </p:pic>
      <p:sp>
        <p:nvSpPr>
          <p:cNvPr id="5" name="Rectangle 4"/>
          <p:cNvSpPr/>
          <p:nvPr/>
        </p:nvSpPr>
        <p:spPr>
          <a:xfrm>
            <a:off x="1219200" y="2133600"/>
            <a:ext cx="1219200" cy="381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faculty</a:t>
            </a:r>
            <a:r>
              <a:rPr lang="en-US" dirty="0" smtClean="0"/>
              <a:t/>
            </a:r>
            <a:br>
              <a:rPr lang="en-US" dirty="0" smtClean="0"/>
            </a:br>
            <a:r>
              <a:rPr lang="en-US" sz="4000" dirty="0" smtClean="0"/>
              <a:t>Survey info shared</a:t>
            </a:r>
            <a:endParaRPr lang="en-US" sz="4000" dirty="0"/>
          </a:p>
        </p:txBody>
      </p:sp>
    </p:spTree>
    <p:extLst>
      <p:ext uri="{BB962C8B-B14F-4D97-AF65-F5344CB8AC3E}">
        <p14:creationId xmlns:p14="http://schemas.microsoft.com/office/powerpoint/2010/main" val="54125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667" y="1752600"/>
            <a:ext cx="6557065" cy="4373563"/>
          </a:xfrm>
        </p:spPr>
      </p:pic>
      <p:sp>
        <p:nvSpPr>
          <p:cNvPr id="5"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faculty</a:t>
            </a:r>
            <a:r>
              <a:rPr lang="en-US" dirty="0" smtClean="0"/>
              <a:t/>
            </a:r>
            <a:br>
              <a:rPr lang="en-US" dirty="0" smtClean="0"/>
            </a:br>
            <a:r>
              <a:rPr lang="en-US" sz="4000" dirty="0" err="1" smtClean="0"/>
              <a:t>faculty</a:t>
            </a:r>
            <a:r>
              <a:rPr lang="en-US" sz="4000" dirty="0" smtClean="0"/>
              <a:t> tracking</a:t>
            </a:r>
            <a:endParaRPr lang="en-US" sz="4000" dirty="0"/>
          </a:p>
        </p:txBody>
      </p:sp>
    </p:spTree>
    <p:extLst>
      <p:ext uri="{BB962C8B-B14F-4D97-AF65-F5344CB8AC3E}">
        <p14:creationId xmlns:p14="http://schemas.microsoft.com/office/powerpoint/2010/main" val="207790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Weekly announcements with supplemental material (minimum of 1 / week)</a:t>
            </a:r>
          </a:p>
          <a:p>
            <a:pPr marL="342900" indent="-342900">
              <a:buFont typeface="Arial" panose="020B0604020202020204" pitchFamily="34" charset="0"/>
              <a:buChar char="•"/>
            </a:pPr>
            <a:r>
              <a:rPr lang="en-US" dirty="0" smtClean="0"/>
              <a:t>Discussion engagement – 15% of total postings</a:t>
            </a:r>
          </a:p>
          <a:p>
            <a:pPr marL="342900" indent="-342900">
              <a:buFont typeface="Arial" panose="020B0604020202020204" pitchFamily="34" charset="0"/>
              <a:buChar char="•"/>
            </a:pPr>
            <a:r>
              <a:rPr lang="en-US" dirty="0" smtClean="0"/>
              <a:t>Grading – using established rubrics in the course, within 96 hours of deadlines, with comments/substantive feedback</a:t>
            </a:r>
          </a:p>
          <a:p>
            <a:pPr marL="342900" indent="-342900">
              <a:buFont typeface="Arial" panose="020B0604020202020204" pitchFamily="34" charset="0"/>
              <a:buChar char="•"/>
            </a:pPr>
            <a:r>
              <a:rPr lang="en-US" dirty="0" smtClean="0"/>
              <a:t>Respond to student emails &amp; requests within 48 hours</a:t>
            </a:r>
            <a:endParaRPr lang="en-US" dirty="0"/>
          </a:p>
        </p:txBody>
      </p:sp>
      <p:sp>
        <p:nvSpPr>
          <p:cNvPr id="16" name="Title 1"/>
          <p:cNvSpPr>
            <a:spLocks noGrp="1"/>
          </p:cNvSpPr>
          <p:nvPr>
            <p:ph type="title"/>
          </p:nvPr>
        </p:nvSpPr>
        <p:spPr>
          <a:xfrm>
            <a:off x="457200" y="152718"/>
            <a:ext cx="7620000" cy="1371600"/>
          </a:xfrm>
        </p:spPr>
        <p:txBody>
          <a:bodyPr>
            <a:normAutofit fontScale="90000"/>
          </a:bodyPr>
          <a:lstStyle/>
          <a:p>
            <a:pPr>
              <a:lnSpc>
                <a:spcPct val="150000"/>
              </a:lnSpc>
            </a:pPr>
            <a:r>
              <a:rPr lang="en-US" sz="2400" i="1" dirty="0" smtClean="0"/>
              <a:t>Faculty</a:t>
            </a:r>
            <a:r>
              <a:rPr lang="en-US" dirty="0"/>
              <a:t/>
            </a:r>
            <a:br>
              <a:rPr lang="en-US" dirty="0"/>
            </a:br>
            <a:r>
              <a:rPr lang="en-US" sz="4000" dirty="0" err="1" smtClean="0"/>
              <a:t>faculty</a:t>
            </a:r>
            <a:r>
              <a:rPr lang="en-US" sz="4000" dirty="0" smtClean="0"/>
              <a:t> expectations</a:t>
            </a:r>
            <a:endParaRPr lang="en-US" sz="4000" dirty="0"/>
          </a:p>
        </p:txBody>
      </p:sp>
    </p:spTree>
    <p:extLst>
      <p:ext uri="{BB962C8B-B14F-4D97-AF65-F5344CB8AC3E}">
        <p14:creationId xmlns:p14="http://schemas.microsoft.com/office/powerpoint/2010/main" val="250594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26119" t="18506" r="31482" b="52023"/>
          <a:stretch/>
        </p:blipFill>
        <p:spPr>
          <a:xfrm>
            <a:off x="609600" y="1676400"/>
            <a:ext cx="7416755" cy="3962400"/>
          </a:xfrm>
          <a:prstGeom prst="rect">
            <a:avLst/>
          </a:prstGeom>
          <a:effectLst>
            <a:outerShdw blurRad="50800" dist="38100" dir="2700000" algn="tl" rotWithShape="0">
              <a:prstClr val="black">
                <a:alpha val="40000"/>
              </a:prstClr>
            </a:outerShdw>
          </a:effectLst>
        </p:spPr>
      </p:pic>
      <p:sp>
        <p:nvSpPr>
          <p:cNvPr id="10" name="Title 1"/>
          <p:cNvSpPr>
            <a:spLocks noGrp="1"/>
          </p:cNvSpPr>
          <p:nvPr>
            <p:ph type="title"/>
          </p:nvPr>
        </p:nvSpPr>
        <p:spPr>
          <a:xfrm>
            <a:off x="457200" y="152718"/>
            <a:ext cx="7620000" cy="1371600"/>
          </a:xfrm>
        </p:spPr>
        <p:txBody>
          <a:bodyPr>
            <a:normAutofit fontScale="90000"/>
          </a:bodyPr>
          <a:lstStyle/>
          <a:p>
            <a:pPr>
              <a:lnSpc>
                <a:spcPct val="150000"/>
              </a:lnSpc>
            </a:pPr>
            <a:r>
              <a:rPr lang="en-US" sz="2200" i="1" dirty="0" smtClean="0"/>
              <a:t>Faculty</a:t>
            </a:r>
            <a:r>
              <a:rPr lang="en-US" dirty="0"/>
              <a:t/>
            </a:r>
            <a:br>
              <a:rPr lang="en-US" dirty="0"/>
            </a:br>
            <a:r>
              <a:rPr lang="en-US" sz="4000" dirty="0" smtClean="0"/>
              <a:t>data from blackboard</a:t>
            </a:r>
            <a:endParaRPr lang="en-US" sz="4000" dirty="0"/>
          </a:p>
        </p:txBody>
      </p:sp>
    </p:spTree>
    <p:extLst>
      <p:ext uri="{BB962C8B-B14F-4D97-AF65-F5344CB8AC3E}">
        <p14:creationId xmlns:p14="http://schemas.microsoft.com/office/powerpoint/2010/main" val="297359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457200" y="1752601"/>
            <a:ext cx="7620000" cy="1600200"/>
          </a:xfrm>
        </p:spPr>
        <p:txBody>
          <a:bodyPr>
            <a:normAutofit lnSpcReduction="10000"/>
          </a:bodyPr>
          <a:lstStyle/>
          <a:p>
            <a:r>
              <a:rPr lang="en-US" sz="2400" i="1" dirty="0" smtClean="0"/>
              <a:t>Dr. Katherine Adler, DHA, FACHE, TOC</a:t>
            </a:r>
          </a:p>
          <a:p>
            <a:r>
              <a:rPr lang="en-US" dirty="0" smtClean="0"/>
              <a:t>Associate Professor &amp; Associate Dean, Academics &amp; Assessment</a:t>
            </a:r>
          </a:p>
          <a:p>
            <a:r>
              <a:rPr lang="en-US" dirty="0" smtClean="0"/>
              <a:t>HLC Peer Reviewer, QM Certification in Online Teaching</a:t>
            </a:r>
          </a:p>
        </p:txBody>
      </p:sp>
      <p:sp>
        <p:nvSpPr>
          <p:cNvPr id="5" name="Content Placeholder 2"/>
          <p:cNvSpPr txBox="1">
            <a:spLocks/>
          </p:cNvSpPr>
          <p:nvPr/>
        </p:nvSpPr>
        <p:spPr>
          <a:xfrm>
            <a:off x="461772" y="3581400"/>
            <a:ext cx="7620000" cy="16002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600" i="1" dirty="0" smtClean="0"/>
              <a:t>Dr. Mary-Katherine </a:t>
            </a:r>
            <a:r>
              <a:rPr lang="en-US" sz="2600" i="1" dirty="0" err="1" smtClean="0"/>
              <a:t>McNatt</a:t>
            </a:r>
            <a:r>
              <a:rPr lang="en-US" sz="2600" i="1" dirty="0" smtClean="0"/>
              <a:t>, </a:t>
            </a:r>
            <a:r>
              <a:rPr lang="en-US" sz="2600" i="1" dirty="0" err="1" smtClean="0"/>
              <a:t>DrPH</a:t>
            </a:r>
            <a:r>
              <a:rPr lang="en-US" sz="2600" i="1" dirty="0" smtClean="0"/>
              <a:t>, MPH, MCHES, CPH, COI</a:t>
            </a:r>
          </a:p>
          <a:p>
            <a:r>
              <a:rPr lang="en-US" dirty="0" smtClean="0"/>
              <a:t>Chair &amp; Associate Professor, Public Health</a:t>
            </a:r>
          </a:p>
          <a:p>
            <a:r>
              <a:rPr lang="en-US" dirty="0" smtClean="0"/>
              <a:t>(oh wait … she’s not here …)</a:t>
            </a:r>
          </a:p>
        </p:txBody>
      </p:sp>
    </p:spTree>
    <p:extLst>
      <p:ext uri="{BB962C8B-B14F-4D97-AF65-F5344CB8AC3E}">
        <p14:creationId xmlns:p14="http://schemas.microsoft.com/office/powerpoint/2010/main" val="3160464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Faculty</a:t>
            </a:r>
            <a:r>
              <a:rPr lang="en-US" dirty="0" smtClean="0"/>
              <a:t/>
            </a:r>
            <a:br>
              <a:rPr lang="en-US" dirty="0" smtClean="0"/>
            </a:br>
            <a:r>
              <a:rPr lang="en-US" dirty="0" smtClean="0"/>
              <a:t>Tracking report</a:t>
            </a:r>
            <a:endParaRPr lang="en-US" dirty="0"/>
          </a:p>
        </p:txBody>
      </p:sp>
      <p:pic>
        <p:nvPicPr>
          <p:cNvPr id="4" name="Content Placeholder 3"/>
          <p:cNvPicPr>
            <a:picLocks noChangeAspect="1"/>
          </p:cNvPicPr>
          <p:nvPr/>
        </p:nvPicPr>
        <p:blipFill rotWithShape="1">
          <a:blip r:embed="rId3"/>
          <a:srcRect b="40952"/>
          <a:stretch/>
        </p:blipFill>
        <p:spPr>
          <a:xfrm>
            <a:off x="457200" y="1524318"/>
            <a:ext cx="7662671" cy="4485091"/>
          </a:xfrm>
          <a:prstGeom prst="rect">
            <a:avLst/>
          </a:prstGeom>
          <a:effectLst>
            <a:outerShdw blurRad="50800" dist="38100" dir="2700000" algn="tl" rotWithShape="0">
              <a:prstClr val="black">
                <a:alpha val="40000"/>
              </a:prstClr>
            </a:outerShdw>
          </a:effectLst>
        </p:spPr>
      </p:pic>
      <p:sp>
        <p:nvSpPr>
          <p:cNvPr id="7" name="Rectangle 6"/>
          <p:cNvSpPr/>
          <p:nvPr/>
        </p:nvSpPr>
        <p:spPr>
          <a:xfrm>
            <a:off x="2209800" y="2092037"/>
            <a:ext cx="838200" cy="193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4800" y="2209800"/>
            <a:ext cx="3429000" cy="369050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0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Faculty</a:t>
            </a:r>
            <a:r>
              <a:rPr lang="en-US" dirty="0" smtClean="0"/>
              <a:t/>
            </a:r>
            <a:br>
              <a:rPr lang="en-US" dirty="0" smtClean="0"/>
            </a:br>
            <a:r>
              <a:rPr lang="en-US" dirty="0" smtClean="0"/>
              <a:t>grading</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56927784"/>
              </p:ext>
            </p:extLst>
          </p:nvPr>
        </p:nvGraphicFramePr>
        <p:xfrm>
          <a:off x="457201" y="1600200"/>
          <a:ext cx="8229601" cy="4633317"/>
        </p:xfrm>
        <a:graphic>
          <a:graphicData uri="http://schemas.openxmlformats.org/drawingml/2006/table">
            <a:tbl>
              <a:tblPr firstRow="1" bandRow="1">
                <a:tableStyleId>{5C22544A-7EE6-4342-B048-85BDC9FD1C3A}</a:tableStyleId>
              </a:tblPr>
              <a:tblGrid>
                <a:gridCol w="1270426">
                  <a:extLst>
                    <a:ext uri="{9D8B030D-6E8A-4147-A177-3AD203B41FA5}">
                      <a16:colId xmlns:a16="http://schemas.microsoft.com/office/drawing/2014/main" val="148753468"/>
                    </a:ext>
                  </a:extLst>
                </a:gridCol>
                <a:gridCol w="971502">
                  <a:extLst>
                    <a:ext uri="{9D8B030D-6E8A-4147-A177-3AD203B41FA5}">
                      <a16:colId xmlns:a16="http://schemas.microsoft.com/office/drawing/2014/main" val="1013080923"/>
                    </a:ext>
                  </a:extLst>
                </a:gridCol>
                <a:gridCol w="1270426">
                  <a:extLst>
                    <a:ext uri="{9D8B030D-6E8A-4147-A177-3AD203B41FA5}">
                      <a16:colId xmlns:a16="http://schemas.microsoft.com/office/drawing/2014/main" val="1149533009"/>
                    </a:ext>
                  </a:extLst>
                </a:gridCol>
                <a:gridCol w="1345157">
                  <a:extLst>
                    <a:ext uri="{9D8B030D-6E8A-4147-A177-3AD203B41FA5}">
                      <a16:colId xmlns:a16="http://schemas.microsoft.com/office/drawing/2014/main" val="3604696601"/>
                    </a:ext>
                  </a:extLst>
                </a:gridCol>
                <a:gridCol w="1270426">
                  <a:extLst>
                    <a:ext uri="{9D8B030D-6E8A-4147-A177-3AD203B41FA5}">
                      <a16:colId xmlns:a16="http://schemas.microsoft.com/office/drawing/2014/main" val="3946875958"/>
                    </a:ext>
                  </a:extLst>
                </a:gridCol>
                <a:gridCol w="822040">
                  <a:extLst>
                    <a:ext uri="{9D8B030D-6E8A-4147-A177-3AD203B41FA5}">
                      <a16:colId xmlns:a16="http://schemas.microsoft.com/office/drawing/2014/main" val="1168840271"/>
                    </a:ext>
                  </a:extLst>
                </a:gridCol>
                <a:gridCol w="1279624">
                  <a:extLst>
                    <a:ext uri="{9D8B030D-6E8A-4147-A177-3AD203B41FA5}">
                      <a16:colId xmlns:a16="http://schemas.microsoft.com/office/drawing/2014/main" val="3390384891"/>
                    </a:ext>
                  </a:extLst>
                </a:gridCol>
              </a:tblGrid>
              <a:tr h="523116">
                <a:tc>
                  <a:txBody>
                    <a:bodyPr/>
                    <a:lstStyle/>
                    <a:p>
                      <a:r>
                        <a:rPr lang="en-US" sz="1500" dirty="0"/>
                        <a:t>Sunday</a:t>
                      </a:r>
                    </a:p>
                  </a:txBody>
                  <a:tcPr marL="74731" marR="74731" marT="37365" marB="37365"/>
                </a:tc>
                <a:tc>
                  <a:txBody>
                    <a:bodyPr/>
                    <a:lstStyle/>
                    <a:p>
                      <a:r>
                        <a:rPr lang="en-US" sz="1500" dirty="0"/>
                        <a:t>Monday</a:t>
                      </a:r>
                    </a:p>
                  </a:txBody>
                  <a:tcPr marL="74731" marR="74731" marT="37365" marB="37365"/>
                </a:tc>
                <a:tc>
                  <a:txBody>
                    <a:bodyPr/>
                    <a:lstStyle/>
                    <a:p>
                      <a:r>
                        <a:rPr lang="en-US" sz="1500" dirty="0"/>
                        <a:t>Tuesday</a:t>
                      </a:r>
                    </a:p>
                  </a:txBody>
                  <a:tcPr marL="74731" marR="74731" marT="37365" marB="37365"/>
                </a:tc>
                <a:tc>
                  <a:txBody>
                    <a:bodyPr/>
                    <a:lstStyle/>
                    <a:p>
                      <a:r>
                        <a:rPr lang="en-US" sz="1500" dirty="0"/>
                        <a:t>Wednesday</a:t>
                      </a:r>
                    </a:p>
                  </a:txBody>
                  <a:tcPr marL="74731" marR="74731" marT="37365" marB="37365"/>
                </a:tc>
                <a:tc>
                  <a:txBody>
                    <a:bodyPr/>
                    <a:lstStyle/>
                    <a:p>
                      <a:r>
                        <a:rPr lang="en-US" sz="1500" dirty="0"/>
                        <a:t>Thursday</a:t>
                      </a:r>
                    </a:p>
                  </a:txBody>
                  <a:tcPr marL="74731" marR="74731" marT="37365" marB="37365"/>
                </a:tc>
                <a:tc>
                  <a:txBody>
                    <a:bodyPr/>
                    <a:lstStyle/>
                    <a:p>
                      <a:r>
                        <a:rPr lang="en-US" sz="1500" dirty="0"/>
                        <a:t>Friday</a:t>
                      </a:r>
                    </a:p>
                  </a:txBody>
                  <a:tcPr marL="74731" marR="74731" marT="37365" marB="37365"/>
                </a:tc>
                <a:tc>
                  <a:txBody>
                    <a:bodyPr/>
                    <a:lstStyle/>
                    <a:p>
                      <a:r>
                        <a:rPr lang="en-US" sz="1500" dirty="0"/>
                        <a:t>Saturday</a:t>
                      </a:r>
                    </a:p>
                  </a:txBody>
                  <a:tcPr marL="74731" marR="74731" marT="37365" marB="37365"/>
                </a:tc>
                <a:extLst>
                  <a:ext uri="{0D108BD9-81ED-4DB2-BD59-A6C34878D82A}">
                    <a16:rowId xmlns:a16="http://schemas.microsoft.com/office/drawing/2014/main" val="298774222"/>
                  </a:ext>
                </a:extLst>
              </a:tr>
              <a:tr h="971502">
                <a:tc>
                  <a:txBody>
                    <a:bodyPr/>
                    <a:lstStyle/>
                    <a:p>
                      <a:r>
                        <a:rPr lang="en-US" sz="1500" dirty="0"/>
                        <a:t>Assignment Due for Students</a:t>
                      </a:r>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tc>
                  <a:txBody>
                    <a:bodyPr/>
                    <a:lstStyle/>
                    <a:p>
                      <a:endParaRPr lang="en-US" sz="1500" dirty="0"/>
                    </a:p>
                  </a:txBody>
                  <a:tcPr marL="74731" marR="74731" marT="37365" marB="37365"/>
                </a:tc>
                <a:tc>
                  <a:txBody>
                    <a:bodyPr/>
                    <a:lstStyle/>
                    <a:p>
                      <a:endParaRPr lang="en-US" sz="1500"/>
                    </a:p>
                  </a:txBody>
                  <a:tcPr marL="74731" marR="74731" marT="37365" marB="37365"/>
                </a:tc>
                <a:tc>
                  <a:txBody>
                    <a:bodyPr/>
                    <a:lstStyle/>
                    <a:p>
                      <a:endParaRPr lang="en-US" sz="1500" dirty="0"/>
                    </a:p>
                  </a:txBody>
                  <a:tcPr marL="74731" marR="74731" marT="37365" marB="37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Assignment</a:t>
                      </a:r>
                      <a:r>
                        <a:rPr lang="en-US" sz="1500" baseline="0" dirty="0"/>
                        <a:t> Graded by Instructor</a:t>
                      </a:r>
                      <a:endParaRPr lang="en-US" sz="1500" dirty="0"/>
                    </a:p>
                  </a:txBody>
                  <a:tcPr marL="74731" marR="74731" marT="37365" marB="37365"/>
                </a:tc>
                <a:extLst>
                  <a:ext uri="{0D108BD9-81ED-4DB2-BD59-A6C34878D82A}">
                    <a16:rowId xmlns:a16="http://schemas.microsoft.com/office/drawing/2014/main" val="3175735519"/>
                  </a:ext>
                </a:extLst>
              </a:tr>
              <a:tr h="971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Assignment Due for Students</a:t>
                      </a:r>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tc>
                  <a:txBody>
                    <a:bodyPr/>
                    <a:lstStyle/>
                    <a:p>
                      <a:endParaRPr lang="en-US" sz="1500" dirty="0"/>
                    </a:p>
                  </a:txBody>
                  <a:tcPr marL="74731" marR="74731" marT="37365" marB="37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Assignment</a:t>
                      </a:r>
                      <a:r>
                        <a:rPr lang="en-US" sz="1500" baseline="0" dirty="0"/>
                        <a:t> Graded by Instructor</a:t>
                      </a:r>
                      <a:endParaRPr lang="en-US" sz="1500" dirty="0"/>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extLst>
                  <a:ext uri="{0D108BD9-81ED-4DB2-BD59-A6C34878D82A}">
                    <a16:rowId xmlns:a16="http://schemas.microsoft.com/office/drawing/2014/main" val="809312020"/>
                  </a:ext>
                </a:extLst>
              </a:tr>
              <a:tr h="971502">
                <a:tc>
                  <a:txBody>
                    <a:bodyPr/>
                    <a:lstStyle/>
                    <a:p>
                      <a:r>
                        <a:rPr lang="en-US" sz="1500" dirty="0"/>
                        <a:t>Assignment Due for Students</a:t>
                      </a:r>
                    </a:p>
                  </a:txBody>
                  <a:tcPr marL="74731" marR="74731" marT="37365" marB="37365"/>
                </a:tc>
                <a:tc>
                  <a:txBody>
                    <a:bodyPr/>
                    <a:lstStyle/>
                    <a:p>
                      <a:endParaRPr lang="en-US" sz="1500"/>
                    </a:p>
                  </a:txBody>
                  <a:tcPr marL="74731" marR="74731" marT="37365" marB="37365"/>
                </a:tc>
                <a:tc>
                  <a:txBody>
                    <a:bodyPr/>
                    <a:lstStyle/>
                    <a:p>
                      <a:endParaRPr lang="en-US" sz="1500" dirty="0"/>
                    </a:p>
                  </a:txBody>
                  <a:tcPr marL="74731" marR="74731" marT="37365" marB="37365"/>
                </a:tc>
                <a:tc>
                  <a:txBody>
                    <a:bodyPr/>
                    <a:lstStyle/>
                    <a:p>
                      <a:r>
                        <a:rPr lang="en-US" sz="1500" dirty="0"/>
                        <a:t>Assignment</a:t>
                      </a:r>
                      <a:r>
                        <a:rPr lang="en-US" sz="1500" baseline="0" dirty="0"/>
                        <a:t> Graded by Instructor</a:t>
                      </a:r>
                      <a:endParaRPr lang="en-US" sz="1500" dirty="0"/>
                    </a:p>
                  </a:txBody>
                  <a:tcPr marL="74731" marR="74731" marT="37365" marB="37365"/>
                </a:tc>
                <a:tc>
                  <a:txBody>
                    <a:bodyPr/>
                    <a:lstStyle/>
                    <a:p>
                      <a:endParaRPr lang="en-US" sz="1500" dirty="0"/>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extLst>
                  <a:ext uri="{0D108BD9-81ED-4DB2-BD59-A6C34878D82A}">
                    <a16:rowId xmlns:a16="http://schemas.microsoft.com/office/drawing/2014/main" val="2139657698"/>
                  </a:ext>
                </a:extLst>
              </a:tr>
              <a:tr h="1195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Assignment Due for Students</a:t>
                      </a:r>
                    </a:p>
                  </a:txBody>
                  <a:tcPr marL="74731" marR="74731" marT="37365" marB="37365"/>
                </a:tc>
                <a:tc>
                  <a:txBody>
                    <a:bodyPr/>
                    <a:lstStyle/>
                    <a:p>
                      <a:endParaRPr lang="en-US" sz="1500" dirty="0"/>
                    </a:p>
                  </a:txBody>
                  <a:tcPr marL="74731" marR="74731" marT="37365" marB="3736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Assignment</a:t>
                      </a:r>
                      <a:r>
                        <a:rPr lang="en-US" sz="1500" baseline="0" dirty="0"/>
                        <a:t> Graded by Instructor</a:t>
                      </a:r>
                      <a:endParaRPr lang="en-US" sz="1500" dirty="0"/>
                    </a:p>
                    <a:p>
                      <a:endParaRPr lang="en-US" sz="1500" dirty="0"/>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tc>
                  <a:txBody>
                    <a:bodyPr/>
                    <a:lstStyle/>
                    <a:p>
                      <a:endParaRPr lang="en-US" sz="1500"/>
                    </a:p>
                  </a:txBody>
                  <a:tcPr marL="74731" marR="74731" marT="37365" marB="37365"/>
                </a:tc>
                <a:tc>
                  <a:txBody>
                    <a:bodyPr/>
                    <a:lstStyle/>
                    <a:p>
                      <a:endParaRPr lang="en-US" sz="1500" dirty="0"/>
                    </a:p>
                  </a:txBody>
                  <a:tcPr marL="74731" marR="74731" marT="37365" marB="37365"/>
                </a:tc>
                <a:extLst>
                  <a:ext uri="{0D108BD9-81ED-4DB2-BD59-A6C34878D82A}">
                    <a16:rowId xmlns:a16="http://schemas.microsoft.com/office/drawing/2014/main" val="2906561221"/>
                  </a:ext>
                </a:extLst>
              </a:tr>
            </a:tbl>
          </a:graphicData>
        </a:graphic>
      </p:graphicFrame>
      <p:sp>
        <p:nvSpPr>
          <p:cNvPr id="5" name="Rectangle 4"/>
          <p:cNvSpPr/>
          <p:nvPr/>
        </p:nvSpPr>
        <p:spPr>
          <a:xfrm>
            <a:off x="3404854" y="1905000"/>
            <a:ext cx="3148346"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Normal</a:t>
            </a:r>
          </a:p>
        </p:txBody>
      </p:sp>
      <p:sp>
        <p:nvSpPr>
          <p:cNvPr id="6" name="Rectangle 5"/>
          <p:cNvSpPr/>
          <p:nvPr/>
        </p:nvSpPr>
        <p:spPr>
          <a:xfrm>
            <a:off x="2125786" y="2828250"/>
            <a:ext cx="4275013"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Required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5732478" y="3801070"/>
            <a:ext cx="3259122"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Expected</a:t>
            </a:r>
          </a:p>
        </p:txBody>
      </p:sp>
      <p:sp>
        <p:nvSpPr>
          <p:cNvPr id="8" name="Rectangle 7"/>
          <p:cNvSpPr/>
          <p:nvPr/>
        </p:nvSpPr>
        <p:spPr>
          <a:xfrm>
            <a:off x="3657600" y="5477470"/>
            <a:ext cx="5181600"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a:t>
            </a:r>
          </a:p>
        </p:txBody>
      </p:sp>
    </p:spTree>
    <p:extLst>
      <p:ext uri="{BB962C8B-B14F-4D97-AF65-F5344CB8AC3E}">
        <p14:creationId xmlns:p14="http://schemas.microsoft.com/office/powerpoint/2010/main" val="20563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Faculty</a:t>
            </a:r>
            <a:r>
              <a:rPr lang="en-US" dirty="0" smtClean="0"/>
              <a:t/>
            </a:r>
            <a:br>
              <a:rPr lang="en-US" dirty="0" smtClean="0"/>
            </a:br>
            <a:r>
              <a:rPr lang="en-US" dirty="0" smtClean="0"/>
              <a:t>grading</a:t>
            </a:r>
            <a:endParaRPr lang="en-US" dirty="0"/>
          </a:p>
        </p:txBody>
      </p:sp>
      <p:pic>
        <p:nvPicPr>
          <p:cNvPr id="4" name="Content Placeholder 3"/>
          <p:cNvPicPr>
            <a:picLocks noGrp="1"/>
          </p:cNvPicPr>
          <p:nvPr>
            <p:ph idx="1"/>
          </p:nvPr>
        </p:nvPicPr>
        <p:blipFill rotWithShape="1">
          <a:blip r:embed="rId3"/>
          <a:srcRect l="1337" t="18065" r="52023" b="43120"/>
          <a:stretch/>
        </p:blipFill>
        <p:spPr>
          <a:xfrm>
            <a:off x="609600" y="1828800"/>
            <a:ext cx="5181600" cy="3048000"/>
          </a:xfrm>
          <a:prstGeom prst="rect">
            <a:avLst/>
          </a:prstGeom>
          <a:effectLst>
            <a:outerShdw blurRad="50800" dist="38100" dir="2700000" algn="tl" rotWithShape="0">
              <a:prstClr val="black">
                <a:alpha val="40000"/>
              </a:prstClr>
            </a:outerShdw>
          </a:effectLst>
        </p:spPr>
      </p:pic>
      <p:pic>
        <p:nvPicPr>
          <p:cNvPr id="5" name="Content Placeholder 3"/>
          <p:cNvPicPr>
            <a:picLocks/>
          </p:cNvPicPr>
          <p:nvPr/>
        </p:nvPicPr>
        <p:blipFill rotWithShape="1">
          <a:blip r:embed="rId3"/>
          <a:srcRect l="65809" t="18065" r="10185" b="43120"/>
          <a:stretch/>
        </p:blipFill>
        <p:spPr>
          <a:xfrm>
            <a:off x="5638800" y="1828800"/>
            <a:ext cx="2667000" cy="304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960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Faculty</a:t>
            </a:r>
            <a:r>
              <a:rPr lang="en-US" dirty="0" smtClean="0"/>
              <a:t/>
            </a:r>
            <a:br>
              <a:rPr lang="en-US" dirty="0" smtClean="0"/>
            </a:br>
            <a:r>
              <a:rPr lang="en-US" dirty="0" smtClean="0"/>
              <a:t>tracking report</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3"/>
          <a:srcRect b="40952"/>
          <a:stretch/>
        </p:blipFill>
        <p:spPr>
          <a:xfrm>
            <a:off x="457200" y="1524318"/>
            <a:ext cx="7662671" cy="4485091"/>
          </a:xfrm>
          <a:prstGeom prst="rect">
            <a:avLst/>
          </a:prstGeom>
          <a:effectLst>
            <a:outerShdw blurRad="50800" dist="38100" dir="2700000" algn="tl" rotWithShape="0">
              <a:prstClr val="black">
                <a:alpha val="40000"/>
              </a:prstClr>
            </a:outerShdw>
          </a:effectLst>
        </p:spPr>
      </p:pic>
      <p:sp>
        <p:nvSpPr>
          <p:cNvPr id="5" name="Rectangle 4"/>
          <p:cNvSpPr/>
          <p:nvPr/>
        </p:nvSpPr>
        <p:spPr>
          <a:xfrm>
            <a:off x="2209800" y="2092037"/>
            <a:ext cx="838200" cy="193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43399" y="2209800"/>
            <a:ext cx="3776471" cy="369050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36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05118"/>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n-lt"/>
                <a:ea typeface="+mj-ea"/>
                <a:cs typeface="+mj-cs"/>
              </a:defRPr>
            </a:lvl1pPr>
          </a:lstStyle>
          <a:p>
            <a:pPr>
              <a:lnSpc>
                <a:spcPct val="150000"/>
              </a:lnSpc>
            </a:pPr>
            <a:r>
              <a:rPr lang="en-US" sz="2000" i="1" dirty="0" smtClean="0"/>
              <a:t>faculty</a:t>
            </a:r>
            <a:r>
              <a:rPr lang="en-US" dirty="0" smtClean="0"/>
              <a:t/>
            </a:r>
            <a:br>
              <a:rPr lang="en-US" dirty="0" smtClean="0"/>
            </a:br>
            <a:r>
              <a:rPr lang="en-US" dirty="0" smtClean="0">
                <a:solidFill>
                  <a:schemeClr val="bg1"/>
                </a:solidFill>
              </a:rPr>
              <a:t>alumni survey</a:t>
            </a:r>
            <a:endParaRPr lang="en-US" dirty="0">
              <a:solidFill>
                <a:schemeClr val="bg1"/>
              </a:solidFill>
            </a:endParaRPr>
          </a:p>
        </p:txBody>
      </p:sp>
      <p:sp>
        <p:nvSpPr>
          <p:cNvPr id="5" name="Content Placeholder 2"/>
          <p:cNvSpPr txBox="1">
            <a:spLocks/>
          </p:cNvSpPr>
          <p:nvPr/>
        </p:nvSpPr>
        <p:spPr>
          <a:xfrm>
            <a:off x="609600" y="1905000"/>
            <a:ext cx="7620000"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9600" smtClean="0"/>
              <a:t>What do</a:t>
            </a:r>
            <a:br>
              <a:rPr lang="en-US" sz="9600" smtClean="0"/>
            </a:br>
            <a:r>
              <a:rPr lang="en-US" sz="9600" smtClean="0"/>
              <a:t>you do?</a:t>
            </a:r>
            <a:endParaRPr lang="en-US" sz="9600" dirty="0"/>
          </a:p>
        </p:txBody>
      </p:sp>
    </p:spTree>
    <p:extLst>
      <p:ext uri="{BB962C8B-B14F-4D97-AF65-F5344CB8AC3E}">
        <p14:creationId xmlns:p14="http://schemas.microsoft.com/office/powerpoint/2010/main" val="78215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Program / course</a:t>
            </a:r>
            <a:r>
              <a:rPr lang="en-US" dirty="0" smtClean="0"/>
              <a:t/>
            </a:r>
            <a:br>
              <a:rPr lang="en-US" dirty="0" smtClean="0"/>
            </a:br>
            <a:r>
              <a:rPr lang="en-US" dirty="0" smtClean="0"/>
              <a:t>Carnegie units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828800"/>
            <a:ext cx="7620000" cy="3086100"/>
          </a:xfrm>
        </p:spPr>
      </p:pic>
    </p:spTree>
    <p:extLst>
      <p:ext uri="{BB962C8B-B14F-4D97-AF65-F5344CB8AC3E}">
        <p14:creationId xmlns:p14="http://schemas.microsoft.com/office/powerpoint/2010/main" val="3075109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Program / course</a:t>
            </a:r>
            <a:r>
              <a:rPr lang="en-US" i="1" dirty="0" smtClean="0"/>
              <a:t/>
            </a:r>
            <a:br>
              <a:rPr lang="en-US" i="1" dirty="0" smtClean="0"/>
            </a:br>
            <a:r>
              <a:rPr lang="en-US" dirty="0" smtClean="0"/>
              <a:t>calculations</a:t>
            </a:r>
            <a:endParaRPr lang="en-US" dirty="0"/>
          </a:p>
        </p:txBody>
      </p:sp>
      <p:pic>
        <p:nvPicPr>
          <p:cNvPr id="4" name="Content Placeholder 3"/>
          <p:cNvPicPr>
            <a:picLocks noGrp="1" noChangeAspect="1"/>
          </p:cNvPicPr>
          <p:nvPr>
            <p:ph idx="1"/>
          </p:nvPr>
        </p:nvPicPr>
        <p:blipFill rotWithShape="1">
          <a:blip r:embed="rId3"/>
          <a:srcRect l="45000" t="28581" r="29788" b="35195"/>
          <a:stretch/>
        </p:blipFill>
        <p:spPr>
          <a:xfrm>
            <a:off x="609601" y="1600200"/>
            <a:ext cx="7848600" cy="4038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327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pPr>
              <a:lnSpc>
                <a:spcPct val="150000"/>
              </a:lnSpc>
            </a:pPr>
            <a:r>
              <a:rPr lang="en-US" sz="2200" i="1" dirty="0" smtClean="0"/>
              <a:t>Program / course</a:t>
            </a:r>
            <a:r>
              <a:rPr lang="en-US" dirty="0" smtClean="0"/>
              <a:t/>
            </a:r>
            <a:br>
              <a:rPr lang="en-US" dirty="0" smtClean="0"/>
            </a:br>
            <a:r>
              <a:rPr lang="en-US" dirty="0" smtClean="0"/>
              <a:t>Carnegie unit reports</a:t>
            </a:r>
            <a:endParaRPr lang="en-US" dirty="0"/>
          </a:p>
        </p:txBody>
      </p:sp>
      <p:pic>
        <p:nvPicPr>
          <p:cNvPr id="4" name="Picture 3"/>
          <p:cNvPicPr>
            <a:picLocks noChangeAspect="1"/>
          </p:cNvPicPr>
          <p:nvPr/>
        </p:nvPicPr>
        <p:blipFill>
          <a:blip r:embed="rId3"/>
          <a:stretch>
            <a:fillRect/>
          </a:stretch>
        </p:blipFill>
        <p:spPr>
          <a:xfrm>
            <a:off x="457200" y="1676400"/>
            <a:ext cx="6762750" cy="34290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143000" y="3657600"/>
            <a:ext cx="7115175" cy="23839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0549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400" i="1" dirty="0" smtClean="0"/>
              <a:t>Curriculum / program / course</a:t>
            </a:r>
            <a:r>
              <a:rPr lang="en-US" dirty="0" smtClean="0"/>
              <a:t/>
            </a:r>
            <a:br>
              <a:rPr lang="en-US" dirty="0" smtClean="0"/>
            </a:br>
            <a:r>
              <a:rPr lang="en-US" dirty="0" smtClean="0"/>
              <a:t>competency mapping</a:t>
            </a:r>
            <a:endParaRPr lang="en-US" dirty="0"/>
          </a:p>
        </p:txBody>
      </p:sp>
      <p:pic>
        <p:nvPicPr>
          <p:cNvPr id="4" name="Content Placeholder 3"/>
          <p:cNvPicPr>
            <a:picLocks noGrp="1" noChangeAspect="1"/>
          </p:cNvPicPr>
          <p:nvPr>
            <p:ph idx="1"/>
          </p:nvPr>
        </p:nvPicPr>
        <p:blipFill rotWithShape="1">
          <a:blip r:embed="rId3"/>
          <a:srcRect l="47000" t="30158" r="21000" b="14393"/>
          <a:stretch/>
        </p:blipFill>
        <p:spPr>
          <a:xfrm>
            <a:off x="457200" y="1676400"/>
            <a:ext cx="7620000" cy="4244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7440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pPr>
              <a:lnSpc>
                <a:spcPct val="150000"/>
              </a:lnSpc>
            </a:pPr>
            <a:r>
              <a:rPr lang="en-US" sz="2200" i="1" dirty="0" smtClean="0"/>
              <a:t>Curriculum / Program</a:t>
            </a:r>
            <a:r>
              <a:rPr lang="en-US" dirty="0" smtClean="0"/>
              <a:t/>
            </a:r>
            <a:br>
              <a:rPr lang="en-US" dirty="0" smtClean="0"/>
            </a:br>
            <a:r>
              <a:rPr lang="en-US" dirty="0" smtClean="0"/>
              <a:t>Who else should we ask?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384" y="1676718"/>
            <a:ext cx="7844616" cy="4495482"/>
          </a:xfrm>
          <a:effectLst>
            <a:softEdge rad="635000"/>
          </a:effectLst>
        </p:spPr>
      </p:pic>
    </p:spTree>
    <p:extLst>
      <p:ext uri="{BB962C8B-B14F-4D97-AF65-F5344CB8AC3E}">
        <p14:creationId xmlns:p14="http://schemas.microsoft.com/office/powerpoint/2010/main" val="269278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457200" y="1752601"/>
            <a:ext cx="7620000" cy="1600200"/>
          </a:xfrm>
        </p:spPr>
        <p:txBody>
          <a:bodyPr>
            <a:normAutofit lnSpcReduction="10000"/>
          </a:bodyPr>
          <a:lstStyle/>
          <a:p>
            <a:r>
              <a:rPr lang="en-US" sz="2400" i="1" dirty="0" smtClean="0"/>
              <a:t>Dr. Katherine Adler, DHA, FACHE, TOC</a:t>
            </a:r>
          </a:p>
          <a:p>
            <a:r>
              <a:rPr lang="en-US" dirty="0" smtClean="0"/>
              <a:t>Associate Professor &amp; Associate Dean, Academics &amp; Assessment</a:t>
            </a:r>
          </a:p>
          <a:p>
            <a:r>
              <a:rPr lang="en-US" dirty="0" smtClean="0"/>
              <a:t>HLC Peer Reviewer, QM Certification in Online Teaching</a:t>
            </a:r>
          </a:p>
        </p:txBody>
      </p:sp>
      <p:sp>
        <p:nvSpPr>
          <p:cNvPr id="6" name="Content Placeholder 2"/>
          <p:cNvSpPr txBox="1">
            <a:spLocks/>
          </p:cNvSpPr>
          <p:nvPr/>
        </p:nvSpPr>
        <p:spPr>
          <a:xfrm>
            <a:off x="457200" y="3657600"/>
            <a:ext cx="7620000" cy="1295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i="1" dirty="0" smtClean="0"/>
              <a:t>Sue McDaniel, MS</a:t>
            </a:r>
          </a:p>
          <a:p>
            <a:r>
              <a:rPr lang="en-US" dirty="0" smtClean="0"/>
              <a:t>Instructional Designer</a:t>
            </a:r>
          </a:p>
        </p:txBody>
      </p:sp>
    </p:spTree>
    <p:extLst>
      <p:ext uri="{BB962C8B-B14F-4D97-AF65-F5344CB8AC3E}">
        <p14:creationId xmlns:p14="http://schemas.microsoft.com/office/powerpoint/2010/main" val="3425431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05118"/>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n-lt"/>
                <a:ea typeface="+mj-ea"/>
                <a:cs typeface="+mj-cs"/>
              </a:defRPr>
            </a:lvl1pPr>
          </a:lstStyle>
          <a:p>
            <a:pPr>
              <a:lnSpc>
                <a:spcPct val="150000"/>
              </a:lnSpc>
            </a:pPr>
            <a:r>
              <a:rPr lang="en-US" sz="2000" i="1" dirty="0" smtClean="0"/>
              <a:t>Curriculum / program / course</a:t>
            </a:r>
            <a:r>
              <a:rPr lang="en-US" dirty="0" smtClean="0"/>
              <a:t/>
            </a:r>
            <a:br>
              <a:rPr lang="en-US" dirty="0" smtClean="0"/>
            </a:br>
            <a:r>
              <a:rPr lang="en-US" dirty="0" smtClean="0">
                <a:solidFill>
                  <a:schemeClr val="bg1"/>
                </a:solidFill>
              </a:rPr>
              <a:t>alumni survey</a:t>
            </a:r>
            <a:endParaRPr lang="en-US" dirty="0">
              <a:solidFill>
                <a:schemeClr val="bg1"/>
              </a:solidFill>
            </a:endParaRPr>
          </a:p>
        </p:txBody>
      </p:sp>
      <p:sp>
        <p:nvSpPr>
          <p:cNvPr id="5" name="Content Placeholder 2"/>
          <p:cNvSpPr txBox="1">
            <a:spLocks/>
          </p:cNvSpPr>
          <p:nvPr/>
        </p:nvSpPr>
        <p:spPr>
          <a:xfrm>
            <a:off x="609600" y="1905000"/>
            <a:ext cx="7620000"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9600" smtClean="0"/>
              <a:t>What do</a:t>
            </a:r>
            <a:br>
              <a:rPr lang="en-US" sz="9600" smtClean="0"/>
            </a:br>
            <a:r>
              <a:rPr lang="en-US" sz="9600" smtClean="0"/>
              <a:t>you do?</a:t>
            </a:r>
            <a:endParaRPr lang="en-US" sz="9600" dirty="0"/>
          </a:p>
        </p:txBody>
      </p:sp>
    </p:spTree>
    <p:extLst>
      <p:ext uri="{BB962C8B-B14F-4D97-AF65-F5344CB8AC3E}">
        <p14:creationId xmlns:p14="http://schemas.microsoft.com/office/powerpoint/2010/main" val="3747055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73" y="1095049"/>
            <a:ext cx="8087854" cy="4667901"/>
          </a:xfrm>
          <a:prstGeom prst="rect">
            <a:avLst/>
          </a:prstGeom>
        </p:spPr>
      </p:pic>
    </p:spTree>
    <p:extLst>
      <p:ext uri="{BB962C8B-B14F-4D97-AF65-F5344CB8AC3E}">
        <p14:creationId xmlns:p14="http://schemas.microsoft.com/office/powerpoint/2010/main" val="1605418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a:t>
            </a:r>
            <a:endParaRPr lang="en-US" dirty="0"/>
          </a:p>
        </p:txBody>
      </p:sp>
      <p:sp>
        <p:nvSpPr>
          <p:cNvPr id="3" name="Content Placeholder 2"/>
          <p:cNvSpPr>
            <a:spLocks noGrp="1"/>
          </p:cNvSpPr>
          <p:nvPr>
            <p:ph idx="1"/>
          </p:nvPr>
        </p:nvSpPr>
        <p:spPr/>
        <p:txBody>
          <a:bodyPr>
            <a:normAutofit/>
          </a:bodyPr>
          <a:lstStyle/>
          <a:p>
            <a:pPr marL="800100" lvl="1" indent="-342900"/>
            <a:r>
              <a:rPr lang="en-US" sz="2800" dirty="0" smtClean="0"/>
              <a:t>Curriculum</a:t>
            </a:r>
          </a:p>
          <a:p>
            <a:pPr marL="800100" lvl="1" indent="-342900"/>
            <a:r>
              <a:rPr lang="en-US" sz="2800" dirty="0" smtClean="0"/>
              <a:t>Program</a:t>
            </a:r>
          </a:p>
          <a:p>
            <a:pPr marL="800100" lvl="1" indent="-342900"/>
            <a:r>
              <a:rPr lang="en-US" sz="2800" dirty="0" smtClean="0"/>
              <a:t>Course</a:t>
            </a:r>
          </a:p>
          <a:p>
            <a:pPr marL="800100" lvl="1" indent="-342900"/>
            <a:r>
              <a:rPr lang="en-US" sz="2800" dirty="0" smtClean="0"/>
              <a:t>Faculty</a:t>
            </a:r>
          </a:p>
          <a:p>
            <a:pPr marL="800100" lvl="1" indent="-342900"/>
            <a:r>
              <a:rPr lang="en-US" sz="2800" dirty="0" smtClean="0"/>
              <a:t>Student</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615" t="50000" r="33333" b="680"/>
          <a:stretch/>
        </p:blipFill>
        <p:spPr>
          <a:xfrm>
            <a:off x="3581400" y="1752600"/>
            <a:ext cx="3810000" cy="4103914"/>
          </a:xfrm>
          <a:prstGeom prst="rect">
            <a:avLst/>
          </a:prstGeom>
        </p:spPr>
      </p:pic>
    </p:spTree>
    <p:extLst>
      <p:ext uri="{BB962C8B-B14F-4D97-AF65-F5344CB8AC3E}">
        <p14:creationId xmlns:p14="http://schemas.microsoft.com/office/powerpoint/2010/main" val="124137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39000" cy="1371600"/>
          </a:xfrm>
        </p:spPr>
        <p:txBody>
          <a:bodyPr>
            <a:normAutofit fontScale="90000"/>
          </a:bodyPr>
          <a:lstStyle/>
          <a:p>
            <a:pPr>
              <a:lnSpc>
                <a:spcPct val="150000"/>
              </a:lnSpc>
            </a:pPr>
            <a:r>
              <a:rPr lang="en-US" sz="2200" i="1" dirty="0" smtClean="0"/>
              <a:t>Curriculum / program</a:t>
            </a:r>
            <a:r>
              <a:rPr lang="en-US" dirty="0" smtClean="0"/>
              <a:t/>
            </a:r>
            <a:br>
              <a:rPr lang="en-US" dirty="0" smtClean="0"/>
            </a:br>
            <a:r>
              <a:rPr lang="en-US" dirty="0" smtClean="0"/>
              <a:t>Curriculum evaluation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837" y="1730106"/>
            <a:ext cx="3119840" cy="2079893"/>
          </a:xfrm>
        </p:spPr>
      </p:pic>
      <p:pic>
        <p:nvPicPr>
          <p:cNvPr id="5" name="Picture 4"/>
          <p:cNvPicPr>
            <a:picLocks noChangeAspect="1"/>
          </p:cNvPicPr>
          <p:nvPr/>
        </p:nvPicPr>
        <p:blipFill>
          <a:blip r:embed="rId4"/>
          <a:stretch>
            <a:fillRect/>
          </a:stretch>
        </p:blipFill>
        <p:spPr>
          <a:xfrm>
            <a:off x="1583490" y="3901654"/>
            <a:ext cx="5991225" cy="7239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1615973"/>
            <a:ext cx="2714102" cy="20344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876800"/>
            <a:ext cx="9158207" cy="1148446"/>
          </a:xfrm>
          <a:prstGeom prst="rect">
            <a:avLst/>
          </a:prstGeom>
        </p:spPr>
      </p:pic>
    </p:spTree>
    <p:extLst>
      <p:ext uri="{BB962C8B-B14F-4D97-AF65-F5344CB8AC3E}">
        <p14:creationId xmlns:p14="http://schemas.microsoft.com/office/powerpoint/2010/main" val="11548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371600"/>
          </a:xfrm>
        </p:spPr>
        <p:txBody>
          <a:bodyPr>
            <a:normAutofit fontScale="90000"/>
          </a:bodyPr>
          <a:lstStyle/>
          <a:p>
            <a:pPr>
              <a:lnSpc>
                <a:spcPct val="150000"/>
              </a:lnSpc>
            </a:pPr>
            <a:r>
              <a:rPr lang="en-US" sz="2400" i="1" dirty="0" smtClean="0"/>
              <a:t>Curriculum / program course</a:t>
            </a:r>
            <a:r>
              <a:rPr lang="en-US" dirty="0" smtClean="0"/>
              <a:t/>
            </a:r>
            <a:br>
              <a:rPr lang="en-US" dirty="0" smtClean="0"/>
            </a:br>
            <a:r>
              <a:rPr lang="en-US" dirty="0" smtClean="0"/>
              <a:t>Curriculum committee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87521"/>
            <a:ext cx="7620000" cy="2303720"/>
          </a:xfrm>
        </p:spPr>
      </p:pic>
    </p:spTree>
    <p:extLst>
      <p:ext uri="{BB962C8B-B14F-4D97-AF65-F5344CB8AC3E}">
        <p14:creationId xmlns:p14="http://schemas.microsoft.com/office/powerpoint/2010/main" val="2393531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400" i="1" dirty="0" smtClean="0"/>
              <a:t>Curriculum / program / cour</a:t>
            </a:r>
            <a:r>
              <a:rPr lang="en-US" sz="2400" dirty="0" smtClean="0"/>
              <a:t>se</a:t>
            </a:r>
            <a:r>
              <a:rPr lang="en-US" dirty="0" smtClean="0"/>
              <a:t/>
            </a:r>
            <a:br>
              <a:rPr lang="en-US" dirty="0" smtClean="0"/>
            </a:br>
            <a:r>
              <a:rPr lang="en-US" dirty="0" smtClean="0"/>
              <a:t>alignment</a:t>
            </a:r>
            <a:endParaRPr lang="en-US" dirty="0"/>
          </a:p>
        </p:txBody>
      </p:sp>
      <p:graphicFrame>
        <p:nvGraphicFramePr>
          <p:cNvPr id="10" name="Diagram 9"/>
          <p:cNvGraphicFramePr/>
          <p:nvPr>
            <p:extLst>
              <p:ext uri="{D42A27DB-BD31-4B8C-83A1-F6EECF244321}">
                <p14:modId xmlns:p14="http://schemas.microsoft.com/office/powerpoint/2010/main" val="2828242347"/>
              </p:ext>
            </p:extLst>
          </p:nvPr>
        </p:nvGraphicFramePr>
        <p:xfrm>
          <a:off x="914400" y="1676400"/>
          <a:ext cx="7086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p:cNvSpPr/>
          <p:nvPr/>
        </p:nvSpPr>
        <p:spPr bwMode="auto">
          <a:xfrm>
            <a:off x="4038600" y="5257800"/>
            <a:ext cx="6096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6200000">
            <a:off x="5829300" y="4724400"/>
            <a:ext cx="342900" cy="2667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16200000">
            <a:off x="5829300" y="3809999"/>
            <a:ext cx="342900" cy="2667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01223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400" dirty="0" smtClean="0"/>
              <a:t>Curriculum / program / course</a:t>
            </a:r>
            <a:r>
              <a:rPr lang="en-US" dirty="0" smtClean="0"/>
              <a:t/>
            </a:r>
            <a:br>
              <a:rPr lang="en-US" dirty="0" smtClean="0"/>
            </a:br>
            <a:r>
              <a:rPr lang="en-US" dirty="0" smtClean="0"/>
              <a:t>alignment</a:t>
            </a:r>
            <a:endParaRPr lang="en-US" dirty="0"/>
          </a:p>
        </p:txBody>
      </p:sp>
      <p:graphicFrame>
        <p:nvGraphicFramePr>
          <p:cNvPr id="10" name="Diagram 9"/>
          <p:cNvGraphicFramePr/>
          <p:nvPr>
            <p:extLst>
              <p:ext uri="{D42A27DB-BD31-4B8C-83A1-F6EECF244321}">
                <p14:modId xmlns:p14="http://schemas.microsoft.com/office/powerpoint/2010/main" val="268175910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p:cNvSpPr/>
          <p:nvPr/>
        </p:nvSpPr>
        <p:spPr bwMode="auto">
          <a:xfrm>
            <a:off x="4191000" y="4419600"/>
            <a:ext cx="6096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6200000">
            <a:off x="5867400" y="3924301"/>
            <a:ext cx="342900" cy="2667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16200000">
            <a:off x="5867400" y="3124200"/>
            <a:ext cx="342900" cy="2667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62518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Course</a:t>
            </a:r>
            <a:r>
              <a:rPr lang="en-US" dirty="0" smtClean="0"/>
              <a:t/>
            </a:r>
            <a:br>
              <a:rPr lang="en-US" dirty="0" smtClean="0"/>
            </a:br>
            <a:r>
              <a:rPr lang="en-US" dirty="0" smtClean="0"/>
              <a:t>syllabus</a:t>
            </a:r>
            <a:endParaRPr lang="en-US" dirty="0"/>
          </a:p>
        </p:txBody>
      </p:sp>
      <p:pic>
        <p:nvPicPr>
          <p:cNvPr id="4" name="Content Placeholder 3"/>
          <p:cNvPicPr>
            <a:picLocks noGrp="1" noChangeAspect="1"/>
          </p:cNvPicPr>
          <p:nvPr>
            <p:ph idx="1"/>
          </p:nvPr>
        </p:nvPicPr>
        <p:blipFill rotWithShape="1">
          <a:blip r:embed="rId3"/>
          <a:srcRect l="50872" t="52694" r="25001" b="17272"/>
          <a:stretch/>
        </p:blipFill>
        <p:spPr>
          <a:xfrm>
            <a:off x="432954" y="1676400"/>
            <a:ext cx="7692079" cy="3428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0720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pPr>
              <a:lnSpc>
                <a:spcPct val="150000"/>
              </a:lnSpc>
            </a:pPr>
            <a:r>
              <a:rPr lang="en-US" sz="2200" i="1" dirty="0" smtClean="0"/>
              <a:t>Course</a:t>
            </a:r>
            <a:r>
              <a:rPr lang="en-US" dirty="0" smtClean="0"/>
              <a:t/>
            </a:r>
            <a:br>
              <a:rPr lang="en-US" dirty="0" smtClean="0"/>
            </a:br>
            <a:r>
              <a:rPr lang="en-US" dirty="0" smtClean="0"/>
              <a:t>learning activities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5974241"/>
              </p:ext>
            </p:extLst>
          </p:nvPr>
        </p:nvGraphicFramePr>
        <p:xfrm>
          <a:off x="457200" y="1143000"/>
          <a:ext cx="762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603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Faculty</a:t>
            </a:r>
            <a:br>
              <a:rPr lang="en-US" sz="2200" i="1" dirty="0" smtClean="0"/>
            </a:br>
            <a:r>
              <a:rPr lang="en-US" dirty="0" smtClean="0"/>
              <a:t>evaluating faculty</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91"/>
          <a:stretch/>
        </p:blipFill>
        <p:spPr>
          <a:xfrm>
            <a:off x="457200" y="1524318"/>
            <a:ext cx="7942486" cy="4343082"/>
          </a:xfrm>
          <a:prstGeom prst="rect">
            <a:avLst/>
          </a:prstGeom>
        </p:spPr>
      </p:pic>
    </p:spTree>
    <p:extLst>
      <p:ext uri="{BB962C8B-B14F-4D97-AF65-F5344CB8AC3E}">
        <p14:creationId xmlns:p14="http://schemas.microsoft.com/office/powerpoint/2010/main" val="40883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Still University</a:t>
            </a:r>
            <a:endParaRPr lang="en-US" dirty="0"/>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156" b="8299"/>
          <a:stretch/>
        </p:blipFill>
        <p:spPr bwMode="auto">
          <a:xfrm>
            <a:off x="1048336" y="1676400"/>
            <a:ext cx="704732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158" b="7935"/>
          <a:stretch/>
        </p:blipFill>
        <p:spPr bwMode="auto">
          <a:xfrm>
            <a:off x="1048335" y="3667574"/>
            <a:ext cx="7047329" cy="277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86333"/>
            <a:ext cx="8229600" cy="1031998"/>
          </a:xfrm>
          <a:prstGeom prst="rect">
            <a:avLst/>
          </a:prstGeom>
        </p:spPr>
      </p:pic>
    </p:spTree>
    <p:extLst>
      <p:ext uri="{BB962C8B-B14F-4D97-AF65-F5344CB8AC3E}">
        <p14:creationId xmlns:p14="http://schemas.microsoft.com/office/powerpoint/2010/main" val="4117703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400" i="1" dirty="0" smtClean="0"/>
              <a:t>Faculty</a:t>
            </a:r>
            <a:r>
              <a:rPr lang="en-US" dirty="0" smtClean="0"/>
              <a:t/>
            </a:r>
            <a:br>
              <a:rPr lang="en-US" dirty="0" smtClean="0"/>
            </a:br>
            <a:r>
              <a:rPr lang="en-US" sz="4000" dirty="0" smtClean="0"/>
              <a:t>evaluating faculty</a:t>
            </a:r>
            <a:endParaRPr lang="en-US" sz="4000" dirty="0"/>
          </a:p>
        </p:txBody>
      </p:sp>
      <p:graphicFrame>
        <p:nvGraphicFramePr>
          <p:cNvPr id="5" name="Diagram 4"/>
          <p:cNvGraphicFramePr/>
          <p:nvPr>
            <p:extLst>
              <p:ext uri="{D42A27DB-BD31-4B8C-83A1-F6EECF244321}">
                <p14:modId xmlns:p14="http://schemas.microsoft.com/office/powerpoint/2010/main" val="177659173"/>
              </p:ext>
            </p:extLst>
          </p:nvPr>
        </p:nvGraphicFramePr>
        <p:xfrm>
          <a:off x="1219200" y="1143000"/>
          <a:ext cx="6553200" cy="4373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00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200" i="1" dirty="0" smtClean="0"/>
              <a:t>Student</a:t>
            </a:r>
            <a:r>
              <a:rPr lang="en-US" dirty="0" smtClean="0"/>
              <a:t/>
            </a:r>
            <a:br>
              <a:rPr lang="en-US" dirty="0" smtClean="0"/>
            </a:br>
            <a:r>
              <a:rPr lang="en-US" dirty="0" smtClean="0"/>
              <a:t>Course interaction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905000"/>
            <a:ext cx="4381500" cy="28575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590800"/>
            <a:ext cx="4038600" cy="3339000"/>
          </a:xfrm>
          <a:prstGeom prst="rect">
            <a:avLst/>
          </a:prstGeom>
        </p:spPr>
      </p:pic>
    </p:spTree>
    <p:extLst>
      <p:ext uri="{BB962C8B-B14F-4D97-AF65-F5344CB8AC3E}">
        <p14:creationId xmlns:p14="http://schemas.microsoft.com/office/powerpoint/2010/main" val="594362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42152"/>
            <a:ext cx="7315200" cy="4930547"/>
          </a:xfrm>
        </p:spPr>
      </p:pic>
      <p:sp>
        <p:nvSpPr>
          <p:cNvPr id="2" name="Title 1"/>
          <p:cNvSpPr>
            <a:spLocks noGrp="1"/>
          </p:cNvSpPr>
          <p:nvPr>
            <p:ph type="title"/>
          </p:nvPr>
        </p:nvSpPr>
        <p:spPr/>
        <p:txBody>
          <a:bodyPr>
            <a:normAutofit fontScale="90000"/>
          </a:bodyPr>
          <a:lstStyle/>
          <a:p>
            <a:pPr>
              <a:lnSpc>
                <a:spcPct val="150000"/>
              </a:lnSpc>
            </a:pPr>
            <a:r>
              <a:rPr lang="en-US" sz="2200" i="1" dirty="0" smtClean="0"/>
              <a:t>Student</a:t>
            </a:r>
            <a:r>
              <a:rPr lang="en-US" dirty="0" smtClean="0"/>
              <a:t/>
            </a:r>
            <a:br>
              <a:rPr lang="en-US" dirty="0" smtClean="0"/>
            </a:br>
            <a:r>
              <a:rPr lang="en-US" dirty="0" smtClean="0"/>
              <a:t>professional lives</a:t>
            </a:r>
            <a:endParaRPr lang="en-US" dirty="0"/>
          </a:p>
        </p:txBody>
      </p:sp>
    </p:spTree>
    <p:extLst>
      <p:ext uri="{BB962C8B-B14F-4D97-AF65-F5344CB8AC3E}">
        <p14:creationId xmlns:p14="http://schemas.microsoft.com/office/powerpoint/2010/main" val="1850119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696200" cy="3046988"/>
          </a:xfrm>
          <a:prstGeom prst="rect">
            <a:avLst/>
          </a:prstGeom>
          <a:noFill/>
        </p:spPr>
        <p:txBody>
          <a:bodyPr wrap="square" rtlCol="0">
            <a:spAutoFit/>
          </a:bodyPr>
          <a:lstStyle/>
          <a:p>
            <a:pPr algn="ctr"/>
            <a:r>
              <a:rPr lang="en-US" sz="9600" dirty="0" smtClean="0"/>
              <a:t>OK now it’s your turn</a:t>
            </a:r>
            <a:endParaRPr lang="en-US" sz="9600" dirty="0"/>
          </a:p>
        </p:txBody>
      </p:sp>
    </p:spTree>
    <p:extLst>
      <p:ext uri="{BB962C8B-B14F-4D97-AF65-F5344CB8AC3E}">
        <p14:creationId xmlns:p14="http://schemas.microsoft.com/office/powerpoint/2010/main" val="2057184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7726840"/>
              </p:ext>
            </p:extLst>
          </p:nvPr>
        </p:nvGraphicFramePr>
        <p:xfrm>
          <a:off x="-533400" y="1143000"/>
          <a:ext cx="9558881"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739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590800"/>
            <a:ext cx="7696200" cy="1323439"/>
          </a:xfrm>
          <a:prstGeom prst="rect">
            <a:avLst/>
          </a:prstGeom>
          <a:noFill/>
        </p:spPr>
        <p:txBody>
          <a:bodyPr wrap="square" rtlCol="0">
            <a:spAutoFit/>
          </a:bodyPr>
          <a:lstStyle/>
          <a:p>
            <a:r>
              <a:rPr lang="en-US" sz="8000" dirty="0" smtClean="0"/>
              <a:t>	QUESTIONS?</a:t>
            </a:r>
            <a:endParaRPr lang="en-US" sz="8000" dirty="0"/>
          </a:p>
        </p:txBody>
      </p:sp>
    </p:spTree>
    <p:extLst>
      <p:ext uri="{BB962C8B-B14F-4D97-AF65-F5344CB8AC3E}">
        <p14:creationId xmlns:p14="http://schemas.microsoft.com/office/powerpoint/2010/main" val="1743453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4237" r="4237"/>
          <a:stretch/>
        </p:blipFill>
        <p:spPr>
          <a:xfrm>
            <a:off x="838200" y="838200"/>
            <a:ext cx="7975223" cy="4648200"/>
          </a:xfrm>
          <a:prstGeom prst="rect">
            <a:avLst/>
          </a:prstGeom>
        </p:spPr>
      </p:pic>
    </p:spTree>
    <p:extLst>
      <p:ext uri="{BB962C8B-B14F-4D97-AF65-F5344CB8AC3E}">
        <p14:creationId xmlns:p14="http://schemas.microsoft.com/office/powerpoint/2010/main" val="144114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Still University</a:t>
            </a:r>
            <a:endParaRPr lang="en-US" dirty="0"/>
          </a:p>
        </p:txBody>
      </p:sp>
      <p:pic>
        <p:nvPicPr>
          <p:cNvPr id="7" name="Picture 2" descr="Image result for US ma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600841"/>
            <a:ext cx="7468631" cy="4647559"/>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2209800" y="434340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953000" y="354362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44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Still University</a:t>
            </a:r>
            <a:endParaRPr lang="en-US" dirty="0"/>
          </a:p>
        </p:txBody>
      </p:sp>
      <p:pic>
        <p:nvPicPr>
          <p:cNvPr id="7" name="Picture 2" descr="Image result for US ma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600841"/>
            <a:ext cx="7468631" cy="4647559"/>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p:nvPr/>
        </p:nvSpPr>
        <p:spPr>
          <a:xfrm>
            <a:off x="2209800" y="434340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953000" y="354362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2057400" y="4267200"/>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382014" y="4729162"/>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158176" y="5114924"/>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057900" y="2819400"/>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439024" y="2833688"/>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94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US ma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841"/>
            <a:ext cx="7468631" cy="4647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86" y="1604964"/>
            <a:ext cx="7444558" cy="4632682"/>
          </a:xfrm>
          <a:prstGeom prst="rect">
            <a:avLst/>
          </a:prstGeom>
        </p:spPr>
      </p:pic>
      <p:sp>
        <p:nvSpPr>
          <p:cNvPr id="2" name="Title 1"/>
          <p:cNvSpPr>
            <a:spLocks noGrp="1"/>
          </p:cNvSpPr>
          <p:nvPr>
            <p:ph type="title"/>
          </p:nvPr>
        </p:nvSpPr>
        <p:spPr/>
        <p:txBody>
          <a:bodyPr/>
          <a:lstStyle/>
          <a:p>
            <a:r>
              <a:rPr lang="en-US" dirty="0" smtClean="0"/>
              <a:t>A.T. Still University</a:t>
            </a:r>
            <a:endParaRPr lang="en-US" dirty="0"/>
          </a:p>
        </p:txBody>
      </p:sp>
      <p:sp>
        <p:nvSpPr>
          <p:cNvPr id="9" name="5-Point Star 8"/>
          <p:cNvSpPr/>
          <p:nvPr/>
        </p:nvSpPr>
        <p:spPr>
          <a:xfrm>
            <a:off x="2209800" y="434340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953000" y="3543620"/>
            <a:ext cx="381000" cy="3810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2057400" y="4267200"/>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382014" y="4729162"/>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158176" y="5114924"/>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057900" y="2819400"/>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439024" y="2833688"/>
            <a:ext cx="381000" cy="381000"/>
          </a:xfrm>
          <a:prstGeom prst="star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74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Quantitative Data Collection</a:t>
            </a:r>
          </a:p>
          <a:p>
            <a:pPr marL="800100" lvl="1" indent="-342900"/>
            <a:r>
              <a:rPr lang="en-US" dirty="0" smtClean="0"/>
              <a:t>Student</a:t>
            </a:r>
            <a:endParaRPr lang="en-US" dirty="0"/>
          </a:p>
          <a:p>
            <a:pPr marL="800100" lvl="1" indent="-342900"/>
            <a:r>
              <a:rPr lang="en-US" dirty="0"/>
              <a:t>Faculty</a:t>
            </a:r>
          </a:p>
          <a:p>
            <a:pPr marL="800100" lvl="1" indent="-342900"/>
            <a:r>
              <a:rPr lang="en-US" dirty="0"/>
              <a:t>Course</a:t>
            </a:r>
          </a:p>
          <a:p>
            <a:pPr marL="800100" lvl="1" indent="-342900"/>
            <a:r>
              <a:rPr lang="en-US" dirty="0"/>
              <a:t>Program</a:t>
            </a:r>
          </a:p>
          <a:p>
            <a:pPr marL="800100" lvl="1" indent="-342900"/>
            <a:r>
              <a:rPr lang="en-US" dirty="0" smtClean="0"/>
              <a:t>Curriculum</a:t>
            </a:r>
          </a:p>
          <a:p>
            <a:r>
              <a:rPr lang="en-US" dirty="0" smtClean="0"/>
              <a:t>Qualitative Data Collection</a:t>
            </a:r>
          </a:p>
          <a:p>
            <a:pPr marL="800100" lvl="1" indent="-342900"/>
            <a:r>
              <a:rPr lang="en-US" dirty="0" smtClean="0"/>
              <a:t>Curriculum</a:t>
            </a:r>
          </a:p>
          <a:p>
            <a:pPr marL="800100" lvl="1" indent="-342900"/>
            <a:r>
              <a:rPr lang="en-US" dirty="0" smtClean="0"/>
              <a:t>Program</a:t>
            </a:r>
          </a:p>
          <a:p>
            <a:pPr marL="800100" lvl="1" indent="-342900"/>
            <a:r>
              <a:rPr lang="en-US" dirty="0" smtClean="0"/>
              <a:t>Course</a:t>
            </a:r>
          </a:p>
          <a:p>
            <a:pPr marL="800100" lvl="1" indent="-342900"/>
            <a:r>
              <a:rPr lang="en-US" dirty="0" smtClean="0"/>
              <a:t>Faculty</a:t>
            </a:r>
          </a:p>
          <a:p>
            <a:pPr marL="800100" lvl="1" indent="-342900"/>
            <a:r>
              <a:rPr lang="en-US" dirty="0" smtClean="0"/>
              <a:t>Student</a:t>
            </a:r>
          </a:p>
          <a:p>
            <a:r>
              <a:rPr lang="en-US" dirty="0" smtClean="0"/>
              <a:t>Using the data</a:t>
            </a:r>
            <a:endParaRPr lang="en-US" dirty="0"/>
          </a:p>
        </p:txBody>
      </p:sp>
      <p:pic>
        <p:nvPicPr>
          <p:cNvPr id="4" name="Picture 3"/>
          <p:cNvPicPr>
            <a:picLocks noChangeAspect="1"/>
          </p:cNvPicPr>
          <p:nvPr/>
        </p:nvPicPr>
        <p:blipFill>
          <a:blip r:embed="rId3"/>
          <a:stretch>
            <a:fillRect/>
          </a:stretch>
        </p:blipFill>
        <p:spPr>
          <a:xfrm rot="1800000">
            <a:off x="4709212" y="1133349"/>
            <a:ext cx="3539840" cy="4402786"/>
          </a:xfrm>
          <a:prstGeom prst="rect">
            <a:avLst/>
          </a:prstGeom>
        </p:spPr>
      </p:pic>
    </p:spTree>
    <p:extLst>
      <p:ext uri="{BB962C8B-B14F-4D97-AF65-F5344CB8AC3E}">
        <p14:creationId xmlns:p14="http://schemas.microsoft.com/office/powerpoint/2010/main" val="3333385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ATSU">
      <a:dk1>
        <a:srgbClr val="002855"/>
      </a:dk1>
      <a:lt1>
        <a:srgbClr val="FFFFFF"/>
      </a:lt1>
      <a:dk2>
        <a:srgbClr val="002855"/>
      </a:dk2>
      <a:lt2>
        <a:srgbClr val="F8E08E"/>
      </a:lt2>
      <a:accent1>
        <a:srgbClr val="5E8AB4"/>
      </a:accent1>
      <a:accent2>
        <a:srgbClr val="ED8B00"/>
      </a:accent2>
      <a:accent3>
        <a:srgbClr val="B8DDE1"/>
      </a:accent3>
      <a:accent4>
        <a:srgbClr val="4F2C1D"/>
      </a:accent4>
      <a:accent5>
        <a:srgbClr val="857874"/>
      </a:accent5>
      <a:accent6>
        <a:srgbClr val="A6192E"/>
      </a:accent6>
      <a:hlink>
        <a:srgbClr val="002855"/>
      </a:hlink>
      <a:folHlink>
        <a:srgbClr val="A6192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FINAL - online program evaluation" id="{FDE73D08-D568-46B2-9F79-7F09FAEAAE0C}" vid="{5C1AFEE9-0FCE-4769-913B-A68D5AC6B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 online program evaluation</Template>
  <TotalTime>707</TotalTime>
  <Words>4152</Words>
  <Application>Microsoft Office PowerPoint</Application>
  <PresentationFormat>On-screen Show (4:3)</PresentationFormat>
  <Paragraphs>477</Paragraphs>
  <Slides>56</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Arial Black</vt:lpstr>
      <vt:lpstr>Calibri</vt:lpstr>
      <vt:lpstr>Essential</vt:lpstr>
      <vt:lpstr>Evaluating Online Programs </vt:lpstr>
      <vt:lpstr>Who we are</vt:lpstr>
      <vt:lpstr>Who we are</vt:lpstr>
      <vt:lpstr>Who we are</vt:lpstr>
      <vt:lpstr>A.T. Still University</vt:lpstr>
      <vt:lpstr>A.T. Still University</vt:lpstr>
      <vt:lpstr>A.T. Still University</vt:lpstr>
      <vt:lpstr>A.T. Still University</vt:lpstr>
      <vt:lpstr>Today’s agenda</vt:lpstr>
      <vt:lpstr>PowerPoint Presentation</vt:lpstr>
      <vt:lpstr>PowerPoint Presentation</vt:lpstr>
      <vt:lpstr>PowerPoint Presentation</vt:lpstr>
      <vt:lpstr>It’s a bit different online …</vt:lpstr>
      <vt:lpstr>Quantitative data</vt:lpstr>
      <vt:lpstr>Student Surveys in Blackboard</vt:lpstr>
      <vt:lpstr>PowerPoint Presentation</vt:lpstr>
      <vt:lpstr>Student End of course survey</vt:lpstr>
      <vt:lpstr>PowerPoint Presentation</vt:lpstr>
      <vt:lpstr>Student questions re: instructor</vt:lpstr>
      <vt:lpstr>Student graduate exit survey</vt:lpstr>
      <vt:lpstr>Student graduate exit survey</vt:lpstr>
      <vt:lpstr>Student alumni survey</vt:lpstr>
      <vt:lpstr>Student alumni survey</vt:lpstr>
      <vt:lpstr>Student alumni survey</vt:lpstr>
      <vt:lpstr>faculty instructor course evals</vt:lpstr>
      <vt:lpstr>faculty Survey info shared</vt:lpstr>
      <vt:lpstr>faculty faculty tracking</vt:lpstr>
      <vt:lpstr>Faculty faculty expectations</vt:lpstr>
      <vt:lpstr>Faculty data from blackboard</vt:lpstr>
      <vt:lpstr>Faculty Tracking report</vt:lpstr>
      <vt:lpstr>Faculty grading</vt:lpstr>
      <vt:lpstr>Faculty grading</vt:lpstr>
      <vt:lpstr>Faculty tracking report</vt:lpstr>
      <vt:lpstr>PowerPoint Presentation</vt:lpstr>
      <vt:lpstr>Program / course Carnegie units</vt:lpstr>
      <vt:lpstr>Program / course calculations</vt:lpstr>
      <vt:lpstr>Program / course Carnegie unit reports</vt:lpstr>
      <vt:lpstr>Curriculum / program / course competency mapping</vt:lpstr>
      <vt:lpstr>Curriculum / Program Who else should we ask?</vt:lpstr>
      <vt:lpstr>PowerPoint Presentation</vt:lpstr>
      <vt:lpstr>PowerPoint Presentation</vt:lpstr>
      <vt:lpstr>Qualitative data</vt:lpstr>
      <vt:lpstr>Curriculum / program Curriculum evaluation</vt:lpstr>
      <vt:lpstr>Curriculum / program course Curriculum committee</vt:lpstr>
      <vt:lpstr>Curriculum / program / course alignment</vt:lpstr>
      <vt:lpstr>Curriculum / program / course alignment</vt:lpstr>
      <vt:lpstr>Course syllabus</vt:lpstr>
      <vt:lpstr>Course learning activities</vt:lpstr>
      <vt:lpstr>Faculty evaluating faculty</vt:lpstr>
      <vt:lpstr>Faculty evaluating faculty</vt:lpstr>
      <vt:lpstr>Student Course interaction</vt:lpstr>
      <vt:lpstr>Student professional lives</vt:lpstr>
      <vt:lpstr>PowerPoint Presentation</vt:lpstr>
      <vt:lpstr>Using the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Online Programs</dc:title>
  <dc:creator>Carolyn S McDaniel</dc:creator>
  <cp:lastModifiedBy>Carolyn S McDaniel</cp:lastModifiedBy>
  <cp:revision>46</cp:revision>
  <dcterms:created xsi:type="dcterms:W3CDTF">2018-02-12T17:41:38Z</dcterms:created>
  <dcterms:modified xsi:type="dcterms:W3CDTF">2018-02-15T03:28:14Z</dcterms:modified>
</cp:coreProperties>
</file>