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1"/>
  </p:sldMasterIdLst>
  <p:notesMasterIdLst>
    <p:notesMasterId r:id="rId78"/>
  </p:notesMasterIdLst>
  <p:sldIdLst>
    <p:sldId id="297" r:id="rId2"/>
    <p:sldId id="321" r:id="rId3"/>
    <p:sldId id="339" r:id="rId4"/>
    <p:sldId id="295" r:id="rId5"/>
    <p:sldId id="338" r:id="rId6"/>
    <p:sldId id="398" r:id="rId7"/>
    <p:sldId id="335" r:id="rId8"/>
    <p:sldId id="336" r:id="rId9"/>
    <p:sldId id="337" r:id="rId10"/>
    <p:sldId id="340" r:id="rId11"/>
    <p:sldId id="341" r:id="rId12"/>
    <p:sldId id="319" r:id="rId13"/>
    <p:sldId id="350" r:id="rId14"/>
    <p:sldId id="347" r:id="rId15"/>
    <p:sldId id="351" r:id="rId16"/>
    <p:sldId id="304" r:id="rId17"/>
    <p:sldId id="305" r:id="rId18"/>
    <p:sldId id="306" r:id="rId19"/>
    <p:sldId id="352" r:id="rId20"/>
    <p:sldId id="307" r:id="rId21"/>
    <p:sldId id="303" r:id="rId22"/>
    <p:sldId id="353" r:id="rId23"/>
    <p:sldId id="309" r:id="rId24"/>
    <p:sldId id="315" r:id="rId25"/>
    <p:sldId id="310" r:id="rId26"/>
    <p:sldId id="355" r:id="rId27"/>
    <p:sldId id="326" r:id="rId28"/>
    <p:sldId id="327" r:id="rId29"/>
    <p:sldId id="363" r:id="rId30"/>
    <p:sldId id="365" r:id="rId31"/>
    <p:sldId id="369" r:id="rId32"/>
    <p:sldId id="370" r:id="rId33"/>
    <p:sldId id="371" r:id="rId34"/>
    <p:sldId id="362" r:id="rId35"/>
    <p:sldId id="332" r:id="rId36"/>
    <p:sldId id="333" r:id="rId37"/>
    <p:sldId id="312" r:id="rId38"/>
    <p:sldId id="373" r:id="rId39"/>
    <p:sldId id="374" r:id="rId40"/>
    <p:sldId id="386" r:id="rId41"/>
    <p:sldId id="375" r:id="rId42"/>
    <p:sldId id="376" r:id="rId43"/>
    <p:sldId id="377" r:id="rId44"/>
    <p:sldId id="378" r:id="rId45"/>
    <p:sldId id="379" r:id="rId46"/>
    <p:sldId id="380" r:id="rId47"/>
    <p:sldId id="381" r:id="rId48"/>
    <p:sldId id="383" r:id="rId49"/>
    <p:sldId id="382" r:id="rId50"/>
    <p:sldId id="384" r:id="rId51"/>
    <p:sldId id="258" r:id="rId52"/>
    <p:sldId id="259" r:id="rId53"/>
    <p:sldId id="260" r:id="rId54"/>
    <p:sldId id="261" r:id="rId55"/>
    <p:sldId id="262" r:id="rId56"/>
    <p:sldId id="263" r:id="rId57"/>
    <p:sldId id="265" r:id="rId58"/>
    <p:sldId id="286" r:id="rId59"/>
    <p:sldId id="266" r:id="rId60"/>
    <p:sldId id="285" r:id="rId61"/>
    <p:sldId id="277" r:id="rId62"/>
    <p:sldId id="293" r:id="rId63"/>
    <p:sldId id="388" r:id="rId64"/>
    <p:sldId id="360" r:id="rId65"/>
    <p:sldId id="357" r:id="rId66"/>
    <p:sldId id="389" r:id="rId67"/>
    <p:sldId id="356" r:id="rId68"/>
    <p:sldId id="397" r:id="rId69"/>
    <p:sldId id="358" r:id="rId70"/>
    <p:sldId id="395" r:id="rId71"/>
    <p:sldId id="359" r:id="rId72"/>
    <p:sldId id="394" r:id="rId73"/>
    <p:sldId id="396" r:id="rId74"/>
    <p:sldId id="361" r:id="rId75"/>
    <p:sldId id="390" r:id="rId76"/>
    <p:sldId id="393"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733"/>
    <p:restoredTop sz="86465"/>
  </p:normalViewPr>
  <p:slideViewPr>
    <p:cSldViewPr snapToGrid="0" snapToObjects="1">
      <p:cViewPr>
        <p:scale>
          <a:sx n="73" d="100"/>
          <a:sy n="73" d="100"/>
        </p:scale>
        <p:origin x="1088" y="608"/>
      </p:cViewPr>
      <p:guideLst>
        <p:guide orient="horz" pos="2160"/>
        <p:guide pos="2880"/>
      </p:guideLst>
    </p:cSldViewPr>
  </p:slideViewPr>
  <p:outlineViewPr>
    <p:cViewPr>
      <p:scale>
        <a:sx n="20" d="100"/>
        <a:sy n="20" d="100"/>
      </p:scale>
      <p:origin x="0" y="-3536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notesMaster" Target="notesMasters/notesMaster1.xml"/><Relationship Id="rId79" Type="http://schemas.openxmlformats.org/officeDocument/2006/relationships/presProps" Target="pres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3"/>
              </a:solidFill>
              <a:ln>
                <a:noFill/>
              </a:ln>
              <a:effectLst>
                <a:outerShdw blurRad="254000" sx="102000" sy="102000" algn="ctr" rotWithShape="0">
                  <a:prstClr val="black">
                    <a:alpha val="20000"/>
                  </a:prstClr>
                </a:outerShdw>
              </a:effectLst>
            </c:spPr>
          </c:dPt>
          <c:dPt>
            <c:idx val="2"/>
            <c:bubble3D val="0"/>
            <c:spPr>
              <a:solidFill>
                <a:schemeClr val="accent5"/>
              </a:solidFill>
              <a:ln>
                <a:noFill/>
              </a:ln>
              <a:effectLst>
                <a:outerShdw blurRad="254000" sx="102000" sy="102000" algn="ctr" rotWithShape="0">
                  <a:prstClr val="black">
                    <a:alpha val="20000"/>
                  </a:prstClr>
                </a:outerShdw>
              </a:effectLst>
            </c:spPr>
          </c:dPt>
          <c:dPt>
            <c:idx val="3"/>
            <c:bubble3D val="0"/>
            <c:spPr>
              <a:solidFill>
                <a:schemeClr val="accent1">
                  <a:lumMod val="60000"/>
                </a:schemeClr>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Sheet1!$A$2:$A$5</c:f>
              <c:strCache>
                <c:ptCount val="4"/>
                <c:pt idx="0">
                  <c:v>All</c:v>
                </c:pt>
                <c:pt idx="1">
                  <c:v>Nearly All</c:v>
                </c:pt>
                <c:pt idx="2">
                  <c:v>Limited List</c:v>
                </c:pt>
                <c:pt idx="3">
                  <c:v>Ambiguous</c:v>
                </c:pt>
              </c:strCache>
            </c:strRef>
          </c:cat>
          <c:val>
            <c:numRef>
              <c:f>Sheet1!$B$2:$B$5</c:f>
              <c:numCache>
                <c:formatCode>General</c:formatCode>
                <c:ptCount val="4"/>
                <c:pt idx="0">
                  <c:v>69.0</c:v>
                </c:pt>
                <c:pt idx="1">
                  <c:v>19.0</c:v>
                </c:pt>
                <c:pt idx="2">
                  <c:v>4.0</c:v>
                </c:pt>
                <c:pt idx="3">
                  <c:v>8.0</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801344921649096"/>
          <c:y val="0.05700289215247"/>
          <c:w val="0.14637992337996"/>
          <c:h val="0.7487073413182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6"/>
              </a:solidFill>
              <a:ln w="25400">
                <a:solidFill>
                  <a:schemeClr val="lt1"/>
                </a:solidFill>
              </a:ln>
              <a:effectLst/>
              <a:sp3d contourW="25400">
                <a:contourClr>
                  <a:schemeClr val="lt1"/>
                </a:contourClr>
              </a:sp3d>
            </c:spPr>
          </c:dPt>
          <c:dPt>
            <c:idx val="1"/>
            <c:bubble3D val="0"/>
            <c:spPr>
              <a:solidFill>
                <a:schemeClr val="accent5"/>
              </a:solidFill>
              <a:ln w="25400">
                <a:solidFill>
                  <a:schemeClr val="lt1"/>
                </a:solidFill>
              </a:ln>
              <a:effectLst/>
              <a:sp3d contourW="25400">
                <a:contourClr>
                  <a:schemeClr val="lt1"/>
                </a:contourClr>
              </a:sp3d>
            </c:spPr>
          </c:dPt>
          <c:dPt>
            <c:idx val="2"/>
            <c:bubble3D val="0"/>
            <c:spPr>
              <a:solidFill>
                <a:schemeClr val="accent4"/>
              </a:solidFill>
              <a:ln w="25400">
                <a:solidFill>
                  <a:schemeClr val="lt1"/>
                </a:solidFill>
              </a:ln>
              <a:effectLst/>
              <a:sp3d contourW="25400">
                <a:contourClr>
                  <a:schemeClr val="lt1"/>
                </a:contourClr>
              </a:sp3d>
            </c:spPr>
          </c:dPt>
          <c:dPt>
            <c:idx val="3"/>
            <c:bubble3D val="0"/>
            <c:spPr>
              <a:solidFill>
                <a:schemeClr val="accent6">
                  <a:lumMod val="60000"/>
                </a:schemeClr>
              </a:solidFill>
              <a:ln w="25400">
                <a:solidFill>
                  <a:schemeClr val="lt1"/>
                </a:solidFill>
              </a:ln>
              <a:effectLst/>
              <a:sp3d contourW="25400">
                <a:contourClr>
                  <a:schemeClr val="lt1"/>
                </a:contourClr>
              </a:sp3d>
            </c:spPr>
          </c:dPt>
          <c:cat>
            <c:strRef>
              <c:f>Sheet1!$A$2:$A$5</c:f>
              <c:strCache>
                <c:ptCount val="3"/>
                <c:pt idx="0">
                  <c:v>Student Directed</c:v>
                </c:pt>
                <c:pt idx="1">
                  <c:v>Designated Reporter</c:v>
                </c:pt>
                <c:pt idx="2">
                  <c:v>Confidential Employee</c:v>
                </c:pt>
              </c:strCache>
            </c:strRef>
          </c:cat>
          <c:val>
            <c:numRef>
              <c:f>Sheet1!$B$2:$B$5</c:f>
              <c:numCache>
                <c:formatCode>General</c:formatCode>
                <c:ptCount val="4"/>
                <c:pt idx="0">
                  <c:v>86.0</c:v>
                </c:pt>
                <c:pt idx="1">
                  <c:v>5.0</c:v>
                </c:pt>
                <c:pt idx="2">
                  <c:v>9.0</c:v>
                </c:pt>
              </c:numCache>
            </c:numRef>
          </c:val>
        </c:ser>
        <c:dLbls>
          <c:showLegendKey val="0"/>
          <c:showVal val="0"/>
          <c:showCatName val="0"/>
          <c:showSerName val="0"/>
          <c:showPercent val="0"/>
          <c:showBubbleSize val="0"/>
          <c:showLeaderLines val="1"/>
        </c:dLbls>
      </c:pie3DChart>
      <c:spPr>
        <a:noFill/>
        <a:ln>
          <a:noFill/>
        </a:ln>
        <a:effectLst/>
      </c:spPr>
    </c:plotArea>
    <c:legend>
      <c:legendPos val="r"/>
      <c:layout>
        <c:manualLayout>
          <c:xMode val="edge"/>
          <c:yMode val="edge"/>
          <c:x val="0.738261232051876"/>
          <c:y val="0.0409304015500259"/>
          <c:w val="0.248293389796864"/>
          <c:h val="0.856859759664923"/>
        </c:manualLayout>
      </c:layout>
      <c:overlay val="0"/>
      <c:spPr>
        <a:solidFill>
          <a:schemeClr val="bg1"/>
        </a:solidFill>
        <a:ln>
          <a:noFill/>
        </a:ln>
        <a:effectLst>
          <a:glow>
            <a:schemeClr val="bg1"/>
          </a:glow>
          <a:outerShdw blurRad="50800" dist="50800" sx="1000" sy="1000" algn="ctr" rotWithShape="0">
            <a:srgbClr val="000000">
              <a:alpha val="43137"/>
            </a:srgbClr>
          </a:outerShdw>
          <a:softEdge rad="0"/>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effectLst>
                <a:glow>
                  <a:schemeClr val="accent1"/>
                </a:glow>
                <a:outerShdw blurRad="50800" dir="5400000" sx="44000" sy="44000" algn="ctr" rotWithShape="0">
                  <a:schemeClr val="bg2"/>
                </a:outerShdw>
                <a:reflection stA="45000" endPos="0" dist="50800" dir="5400000" sy="-100000" algn="bl" rotWithShape="0"/>
              </a:effectLst>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BBDA5A-ACC7-FD42-BB5A-332316BE7292}" type="datetimeFigureOut">
              <a:rPr lang="en-US" smtClean="0"/>
              <a:t>2/17/18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9A1B21-81E2-554D-9DCB-388C67A2B5ED}" type="slidenum">
              <a:rPr lang="en-US" smtClean="0"/>
              <a:t>‹#›</a:t>
            </a:fld>
            <a:endParaRPr lang="en-US"/>
          </a:p>
        </p:txBody>
      </p:sp>
    </p:spTree>
    <p:extLst>
      <p:ext uri="{BB962C8B-B14F-4D97-AF65-F5344CB8AC3E}">
        <p14:creationId xmlns:p14="http://schemas.microsoft.com/office/powerpoint/2010/main" val="1565454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9A1B21-81E2-554D-9DCB-388C67A2B5ED}" type="slidenum">
              <a:rPr lang="en-US" smtClean="0"/>
              <a:t>9</a:t>
            </a:fld>
            <a:endParaRPr lang="en-US"/>
          </a:p>
        </p:txBody>
      </p:sp>
    </p:spTree>
    <p:extLst>
      <p:ext uri="{BB962C8B-B14F-4D97-AF65-F5344CB8AC3E}">
        <p14:creationId xmlns:p14="http://schemas.microsoft.com/office/powerpoint/2010/main" val="1856216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9A1B21-81E2-554D-9DCB-388C67A2B5ED}" type="slidenum">
              <a:rPr lang="en-US" smtClean="0"/>
              <a:t>19</a:t>
            </a:fld>
            <a:endParaRPr lang="en-US"/>
          </a:p>
        </p:txBody>
      </p:sp>
    </p:spTree>
    <p:extLst>
      <p:ext uri="{BB962C8B-B14F-4D97-AF65-F5344CB8AC3E}">
        <p14:creationId xmlns:p14="http://schemas.microsoft.com/office/powerpoint/2010/main" val="1101272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9A1B21-81E2-554D-9DCB-388C67A2B5ED}" type="slidenum">
              <a:rPr lang="en-US" smtClean="0"/>
              <a:t>52</a:t>
            </a:fld>
            <a:endParaRPr lang="en-US"/>
          </a:p>
        </p:txBody>
      </p:sp>
    </p:spTree>
    <p:extLst>
      <p:ext uri="{BB962C8B-B14F-4D97-AF65-F5344CB8AC3E}">
        <p14:creationId xmlns:p14="http://schemas.microsoft.com/office/powerpoint/2010/main" val="3055454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will be on the</a:t>
            </a:r>
            <a:r>
              <a:rPr lang="en-US" baseline="0" dirty="0" smtClean="0"/>
              <a:t> benefits and practicalities of working with students through the campus disciplinary process, but I’ll briefly touch on the important role an attorney can play in civil and criminal matters. </a:t>
            </a:r>
            <a:endParaRPr lang="en-US" dirty="0"/>
          </a:p>
        </p:txBody>
      </p:sp>
      <p:sp>
        <p:nvSpPr>
          <p:cNvPr id="4" name="Slide Number Placeholder 3"/>
          <p:cNvSpPr>
            <a:spLocks noGrp="1"/>
          </p:cNvSpPr>
          <p:nvPr>
            <p:ph type="sldNum" sz="quarter" idx="10"/>
          </p:nvPr>
        </p:nvSpPr>
        <p:spPr/>
        <p:txBody>
          <a:bodyPr/>
          <a:lstStyle/>
          <a:p>
            <a:fld id="{50D636D4-D4DC-064D-AE8E-C0871CE456D5}" type="slidenum">
              <a:rPr lang="en-US" smtClean="0"/>
              <a:t>58</a:t>
            </a:fld>
            <a:endParaRPr lang="en-US"/>
          </a:p>
        </p:txBody>
      </p:sp>
    </p:spTree>
    <p:extLst>
      <p:ext uri="{BB962C8B-B14F-4D97-AF65-F5344CB8AC3E}">
        <p14:creationId xmlns:p14="http://schemas.microsoft.com/office/powerpoint/2010/main" val="3288834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9A1B21-81E2-554D-9DCB-388C67A2B5ED}" type="slidenum">
              <a:rPr lang="en-US" smtClean="0"/>
              <a:t>71</a:t>
            </a:fld>
            <a:endParaRPr lang="en-US"/>
          </a:p>
        </p:txBody>
      </p:sp>
    </p:spTree>
    <p:extLst>
      <p:ext uri="{BB962C8B-B14F-4D97-AF65-F5344CB8AC3E}">
        <p14:creationId xmlns:p14="http://schemas.microsoft.com/office/powerpoint/2010/main" val="1263791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8C0A2DB-A68A-CC4D-B8AC-9C1AB51F6114}" type="datetimeFigureOut">
              <a:rPr lang="en-US" smtClean="0"/>
              <a:t>2/17/18</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8C0A2DB-A68A-CC4D-B8AC-9C1AB51F6114}" type="datetimeFigureOut">
              <a:rPr lang="en-US" smtClean="0"/>
              <a:t>2/17/18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BCBA05-F9B9-4041-AEE5-C4A86016B05E}"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8C0A2DB-A68A-CC4D-B8AC-9C1AB51F6114}" type="datetimeFigureOut">
              <a:rPr lang="en-US" smtClean="0"/>
              <a:t>2/17/18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BCBA05-F9B9-4041-AEE5-C4A86016B05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8C0A2DB-A68A-CC4D-B8AC-9C1AB51F6114}" type="datetimeFigureOut">
              <a:rPr lang="en-US" smtClean="0"/>
              <a:t>2/17/18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BCBA05-F9B9-4041-AEE5-C4A86016B05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8C0A2DB-A68A-CC4D-B8AC-9C1AB51F6114}" type="datetimeFigureOut">
              <a:rPr lang="en-US" smtClean="0"/>
              <a:t>2/17/18</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8C0A2DB-A68A-CC4D-B8AC-9C1AB51F6114}" type="datetimeFigureOut">
              <a:rPr lang="en-US" smtClean="0"/>
              <a:t>2/17/18</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B5BCBA05-F9B9-4041-AEE5-C4A86016B05E}"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C0A2DB-A68A-CC4D-B8AC-9C1AB51F6114}" type="datetimeFigureOut">
              <a:rPr lang="en-US" smtClean="0"/>
              <a:t>2/17/18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BCBA05-F9B9-4041-AEE5-C4A86016B05E}"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8C0A2DB-A68A-CC4D-B8AC-9C1AB51F6114}" type="datetimeFigureOut">
              <a:rPr lang="en-US" smtClean="0"/>
              <a:t>2/17/18</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B5BCBA05-F9B9-4041-AEE5-C4A86016B05E}"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8C0A2DB-A68A-CC4D-B8AC-9C1AB51F6114}" type="datetimeFigureOut">
              <a:rPr lang="en-US" smtClean="0"/>
              <a:t>2/17/18</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B5BCBA05-F9B9-4041-AEE5-C4A86016B05E}"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8C0A2DB-A68A-CC4D-B8AC-9C1AB51F6114}" type="datetimeFigureOut">
              <a:rPr lang="en-US" smtClean="0"/>
              <a:t>2/17/18</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B5BCBA05-F9B9-4041-AEE5-C4A86016B05E}"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C0A2DB-A68A-CC4D-B8AC-9C1AB51F6114}" type="datetimeFigureOut">
              <a:rPr lang="en-US" smtClean="0"/>
              <a:t>2/17/18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CBA05-F9B9-4041-AEE5-C4A86016B05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C0A2DB-A68A-CC4D-B8AC-9C1AB51F6114}" type="datetimeFigureOut">
              <a:rPr lang="en-US" smtClean="0"/>
              <a:t>2/17/18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CBA05-F9B9-4041-AEE5-C4A86016B05E}"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C0A2DB-A68A-CC4D-B8AC-9C1AB51F6114}" type="datetimeFigureOut">
              <a:rPr lang="en-US" smtClean="0"/>
              <a:t>2/17/18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CBA05-F9B9-4041-AEE5-C4A86016B05E}"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C0A2DB-A68A-CC4D-B8AC-9C1AB51F6114}" type="datetimeFigureOut">
              <a:rPr lang="en-US" smtClean="0"/>
              <a:t>2/17/18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CBA05-F9B9-4041-AEE5-C4A86016B05E}"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8C0A2DB-A68A-CC4D-B8AC-9C1AB51F6114}" type="datetimeFigureOut">
              <a:rPr lang="en-US" smtClean="0"/>
              <a:t>2/17/18</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8C0A2DB-A68A-CC4D-B8AC-9C1AB51F6114}" type="datetimeFigureOut">
              <a:rPr lang="en-US" smtClean="0"/>
              <a:t>2/17/18</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B5BCBA05-F9B9-4041-AEE5-C4A86016B05E}"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8C0A2DB-A68A-CC4D-B8AC-9C1AB51F6114}" type="datetimeFigureOut">
              <a:rPr lang="en-US" smtClean="0"/>
              <a:t>2/17/18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BCBA05-F9B9-4041-AEE5-C4A86016B05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8C0A2DB-A68A-CC4D-B8AC-9C1AB51F6114}" type="datetimeFigureOut">
              <a:rPr lang="en-US" smtClean="0"/>
              <a:t>2/17/18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BCBA05-F9B9-4041-AEE5-C4A86016B05E}"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8C0A2DB-A68A-CC4D-B8AC-9C1AB51F6114}" type="datetimeFigureOut">
              <a:rPr lang="en-US" smtClean="0"/>
              <a:t>2/17/18</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B5BCBA05-F9B9-4041-AEE5-C4A86016B05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8C0A2DB-A68A-CC4D-B8AC-9C1AB51F6114}" type="datetimeFigureOut">
              <a:rPr lang="en-US" smtClean="0"/>
              <a:t>2/17/18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BCBA05-F9B9-4041-AEE5-C4A86016B05E}"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8C0A2DB-A68A-CC4D-B8AC-9C1AB51F6114}" type="datetimeFigureOut">
              <a:rPr lang="en-US" smtClean="0"/>
              <a:t>2/17/18</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B5BCBA05-F9B9-4041-AEE5-C4A86016B05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hyperlink" Target="http://conferences.k-state.edu/academicchairpersons/speakers/merle-weine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hyperlink" Target="https://www.google.com/url?sa=i&amp;rct=j&amp;q=&amp;esrc=s&amp;source=images&amp;cd=&amp;ved=2ahUKEwi9jYCn7pLZAhUM3WMKHaP4DmkQjRx6BAgAEAY&amp;url=https://law.uoregon.edu/&amp;psig=AOvVaw0dfV8luPQJa_MNhBaBu5yR&amp;ust=151806051859520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itleix.participoll.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vatcenters.org/san-diego-summi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itleix.participoll.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olicies.uoregon.edu/vol-5-human-resources/ch-11-human-resources-other/student-sexual-and-gender-based-harassment-and"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urvjustice.org" TargetMode="External"/><Relationship Id="rId3" Type="http://schemas.openxmlformats.org/officeDocument/2006/relationships/image" Target="../media/image1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g"/></Relationships>
</file>

<file path=ppt/slides/_rels/slide67.xml.rels><?xml version="1.0" encoding="UTF-8" standalone="yes"?>
<Relationships xmlns="http://schemas.openxmlformats.org/package/2006/relationships"><Relationship Id="rId3" Type="http://schemas.openxmlformats.org/officeDocument/2006/relationships/hyperlink" Target="https://atixa.org/wordpress/wp-content/uploads/2017/09/ATIXA-Guide-to-Choosing-Between-Preponderance-of-the-Evidence-v.-Clear-and-Convincing-Evidence-9.22.17.pdf" TargetMode="External"/><Relationship Id="rId4" Type="http://schemas.openxmlformats.org/officeDocument/2006/relationships/hyperlink" Target="http://www.nacua.org/docs/default-source/new-cases-and-developments/New-Cases-April-2017/white-paper-re-sexual-assault-investigations.pdf" TargetMode="External"/><Relationship Id="rId1" Type="http://schemas.openxmlformats.org/officeDocument/2006/relationships/slideLayout" Target="../slideLayouts/slideLayout2.xml"/><Relationship Id="rId2" Type="http://schemas.openxmlformats.org/officeDocument/2006/relationships/hyperlink" Target="http://www.feministlawprofessors.com/wp-content/uploads/2017/07/Title-IX-Preponderance-White-Paper-signed-7.18.17-2.pdf"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jiv.sagepub.com/content/early/2013/12/22/088626051351153"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1967" y="1440493"/>
            <a:ext cx="4342664" cy="1815882"/>
          </a:xfrm>
          <a:prstGeom prst="rect">
            <a:avLst/>
          </a:prstGeom>
          <a:noFill/>
        </p:spPr>
        <p:txBody>
          <a:bodyPr wrap="square" rtlCol="0">
            <a:spAutoFit/>
          </a:bodyPr>
          <a:lstStyle/>
          <a:p>
            <a:r>
              <a:rPr lang="en-US" sz="2800" dirty="0" smtClean="0">
                <a:solidFill>
                  <a:schemeClr val="bg1"/>
                </a:solidFill>
              </a:rPr>
              <a:t>Cutting-Edge </a:t>
            </a:r>
          </a:p>
          <a:p>
            <a:r>
              <a:rPr lang="en-US" sz="2800" dirty="0" smtClean="0">
                <a:solidFill>
                  <a:schemeClr val="bg1"/>
                </a:solidFill>
              </a:rPr>
              <a:t>Policies and Services </a:t>
            </a:r>
          </a:p>
          <a:p>
            <a:r>
              <a:rPr lang="en-US" sz="2800" dirty="0" smtClean="0">
                <a:solidFill>
                  <a:schemeClr val="bg1"/>
                </a:solidFill>
              </a:rPr>
              <a:t>for Addressing </a:t>
            </a:r>
          </a:p>
          <a:p>
            <a:r>
              <a:rPr lang="en-US" sz="2800" dirty="0" smtClean="0">
                <a:solidFill>
                  <a:schemeClr val="bg1"/>
                </a:solidFill>
              </a:rPr>
              <a:t>Campus Sexual Violence</a:t>
            </a:r>
            <a:endParaRPr lang="en-US" sz="2800" dirty="0"/>
          </a:p>
        </p:txBody>
      </p:sp>
      <p:sp>
        <p:nvSpPr>
          <p:cNvPr id="5" name="Title 1"/>
          <p:cNvSpPr txBox="1">
            <a:spLocks/>
          </p:cNvSpPr>
          <p:nvPr/>
        </p:nvSpPr>
        <p:spPr>
          <a:xfrm>
            <a:off x="291967" y="4561606"/>
            <a:ext cx="4457208" cy="93345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b="0" kern="1200">
                <a:solidFill>
                  <a:schemeClr val="accent1"/>
                </a:solidFill>
                <a:latin typeface="+mj-lt"/>
                <a:ea typeface="+mj-ea"/>
                <a:cs typeface="+mj-cs"/>
              </a:defRPr>
            </a:lvl1pPr>
          </a:lstStyle>
          <a:p>
            <a:r>
              <a:rPr lang="en-US" sz="2000" dirty="0" smtClean="0">
                <a:solidFill>
                  <a:schemeClr val="tx2">
                    <a:lumMod val="75000"/>
                    <a:lumOff val="25000"/>
                  </a:schemeClr>
                </a:solidFill>
              </a:rPr>
              <a:t>Merle H. Weiner</a:t>
            </a:r>
            <a:br>
              <a:rPr lang="en-US" sz="2000" dirty="0" smtClean="0">
                <a:solidFill>
                  <a:schemeClr val="tx2">
                    <a:lumMod val="75000"/>
                    <a:lumOff val="25000"/>
                  </a:schemeClr>
                </a:solidFill>
              </a:rPr>
            </a:br>
            <a:r>
              <a:rPr lang="en-US" sz="2000" dirty="0" smtClean="0">
                <a:solidFill>
                  <a:schemeClr val="tx2">
                    <a:lumMod val="75000"/>
                    <a:lumOff val="25000"/>
                  </a:schemeClr>
                </a:solidFill>
              </a:rPr>
              <a:t>Philip H. Knight Professor of Law</a:t>
            </a:r>
            <a:br>
              <a:rPr lang="en-US" sz="2000" dirty="0" smtClean="0">
                <a:solidFill>
                  <a:schemeClr val="tx2">
                    <a:lumMod val="75000"/>
                    <a:lumOff val="25000"/>
                  </a:schemeClr>
                </a:solidFill>
              </a:rPr>
            </a:br>
            <a:r>
              <a:rPr lang="en-US" sz="2000" dirty="0" smtClean="0">
                <a:solidFill>
                  <a:schemeClr val="tx2">
                    <a:lumMod val="75000"/>
                    <a:lumOff val="25000"/>
                  </a:schemeClr>
                </a:solidFill>
              </a:rPr>
              <a:t>University of Oregon</a:t>
            </a:r>
            <a:br>
              <a:rPr lang="en-US" sz="2000" dirty="0" smtClean="0">
                <a:solidFill>
                  <a:schemeClr val="tx2">
                    <a:lumMod val="75000"/>
                    <a:lumOff val="25000"/>
                  </a:schemeClr>
                </a:solidFill>
              </a:rPr>
            </a:br>
            <a:r>
              <a:rPr lang="en-US" sz="2000" dirty="0" smtClean="0">
                <a:solidFill>
                  <a:schemeClr val="tx2">
                    <a:lumMod val="75000"/>
                    <a:lumOff val="25000"/>
                  </a:schemeClr>
                </a:solidFill>
              </a:rPr>
              <a:t/>
            </a:r>
            <a:br>
              <a:rPr lang="en-US" sz="2000" dirty="0" smtClean="0">
                <a:solidFill>
                  <a:schemeClr val="tx2">
                    <a:lumMod val="75000"/>
                    <a:lumOff val="25000"/>
                  </a:schemeClr>
                </a:solidFill>
              </a:rPr>
            </a:br>
            <a:endParaRPr lang="en-US" sz="2000" dirty="0">
              <a:solidFill>
                <a:schemeClr val="tx2">
                  <a:lumMod val="75000"/>
                  <a:lumOff val="25000"/>
                </a:schemeClr>
              </a:solidFill>
            </a:endParaRPr>
          </a:p>
        </p:txBody>
      </p:sp>
      <p:sp>
        <p:nvSpPr>
          <p:cNvPr id="6" name="Subtitle 2"/>
          <p:cNvSpPr>
            <a:spLocks noGrp="1"/>
          </p:cNvSpPr>
          <p:nvPr>
            <p:ph type="subTitle" idx="1"/>
          </p:nvPr>
        </p:nvSpPr>
        <p:spPr>
          <a:xfrm>
            <a:off x="0" y="5833579"/>
            <a:ext cx="9144000" cy="748553"/>
          </a:xfrm>
        </p:spPr>
        <p:txBody>
          <a:bodyPr>
            <a:normAutofit lnSpcReduction="10000"/>
          </a:bodyPr>
          <a:lstStyle/>
          <a:p>
            <a:pPr algn="ctr"/>
            <a:r>
              <a:rPr lang="en-US" dirty="0" smtClean="0"/>
              <a:t>35</a:t>
            </a:r>
            <a:r>
              <a:rPr lang="en-US" baseline="30000" dirty="0" smtClean="0"/>
              <a:t>th</a:t>
            </a:r>
            <a:r>
              <a:rPr lang="en-US" dirty="0" smtClean="0"/>
              <a:t> Annual Academic Chairpersons Conference  </a:t>
            </a:r>
          </a:p>
          <a:p>
            <a:pPr algn="ctr"/>
            <a:r>
              <a:rPr lang="en-US" dirty="0" smtClean="0"/>
              <a:t>Orlando, Florida</a:t>
            </a:r>
          </a:p>
          <a:p>
            <a:pPr algn="ctr"/>
            <a:r>
              <a:rPr lang="en-US" dirty="0" smtClean="0"/>
              <a:t>February 16, 2017</a:t>
            </a:r>
          </a:p>
          <a:p>
            <a:pPr algn="ctr"/>
            <a:endParaRPr lang="en-US" dirty="0"/>
          </a:p>
        </p:txBody>
      </p:sp>
    </p:spTree>
    <p:extLst>
      <p:ext uri="{BB962C8B-B14F-4D97-AF65-F5344CB8AC3E}">
        <p14:creationId xmlns:p14="http://schemas.microsoft.com/office/powerpoint/2010/main" val="1788097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you a </a:t>
            </a:r>
            <a:r>
              <a:rPr lang="en-US" dirty="0" smtClean="0"/>
              <a:t>perpetrator of </a:t>
            </a:r>
            <a:r>
              <a:rPr lang="en-US" dirty="0"/>
              <a:t>domestic or sexual violence, including sexual harassment?</a:t>
            </a:r>
            <a:br>
              <a:rPr lang="en-US" dirty="0"/>
            </a:br>
            <a:endParaRPr lang="en-US" dirty="0"/>
          </a:p>
        </p:txBody>
      </p:sp>
    </p:spTree>
    <p:extLst>
      <p:ext uri="{BB962C8B-B14F-4D97-AF65-F5344CB8AC3E}">
        <p14:creationId xmlns:p14="http://schemas.microsoft.com/office/powerpoint/2010/main" val="847705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Merle Weiner?</a:t>
            </a:r>
            <a:endParaRPr lang="en-US" dirty="0"/>
          </a:p>
        </p:txBody>
      </p:sp>
      <p:sp>
        <p:nvSpPr>
          <p:cNvPr id="3" name="Content Placeholder 2"/>
          <p:cNvSpPr>
            <a:spLocks noGrp="1"/>
          </p:cNvSpPr>
          <p:nvPr>
            <p:ph idx="1"/>
          </p:nvPr>
        </p:nvSpPr>
        <p:spPr>
          <a:xfrm>
            <a:off x="498474" y="1336432"/>
            <a:ext cx="7556313" cy="4789732"/>
          </a:xfrm>
        </p:spPr>
        <p:txBody>
          <a:bodyPr>
            <a:normAutofit fontScale="92500" lnSpcReduction="10000"/>
          </a:bodyPr>
          <a:lstStyle/>
          <a:p>
            <a:r>
              <a:rPr lang="en-US" sz="2800" dirty="0">
                <a:hlinkClick r:id="rId2"/>
              </a:rPr>
              <a:t>http://conferences.k-state.edu/academicchairpersons/speakers/merle-weiner</a:t>
            </a:r>
            <a:r>
              <a:rPr lang="en-US" sz="2800" dirty="0" smtClean="0">
                <a:hlinkClick r:id="rId2"/>
              </a:rPr>
              <a:t>/</a:t>
            </a:r>
            <a:endParaRPr lang="en-US" sz="2800" dirty="0" smtClean="0"/>
          </a:p>
          <a:p>
            <a:r>
              <a:rPr lang="en-US" sz="2800" dirty="0" smtClean="0"/>
              <a:t>Law professor</a:t>
            </a:r>
          </a:p>
          <a:p>
            <a:pPr lvl="1"/>
            <a:r>
              <a:rPr lang="en-US" sz="2400" i="1" dirty="0"/>
              <a:t>A Principled and Legal Approach to Title IX Reporting</a:t>
            </a:r>
            <a:r>
              <a:rPr lang="en-US" sz="2400" dirty="0"/>
              <a:t>, 85 </a:t>
            </a:r>
            <a:r>
              <a:rPr lang="en-US" sz="2400" cap="small" dirty="0"/>
              <a:t>Tenn. L. Rev.</a:t>
            </a:r>
            <a:r>
              <a:rPr lang="en-US" sz="2400" dirty="0"/>
              <a:t> ___ (forthcoming 2018</a:t>
            </a:r>
            <a:r>
              <a:rPr lang="en-US" sz="2400" dirty="0" smtClean="0"/>
              <a:t>).</a:t>
            </a:r>
            <a:endParaRPr lang="en-US" sz="2400" dirty="0"/>
          </a:p>
          <a:p>
            <a:pPr lvl="1"/>
            <a:r>
              <a:rPr lang="en-US" sz="2400" i="1" dirty="0"/>
              <a:t>Legal Counsel for Survivors of Campus Sexual Violence</a:t>
            </a:r>
            <a:r>
              <a:rPr lang="en-US" sz="2400" dirty="0"/>
              <a:t>, 29 </a:t>
            </a:r>
            <a:r>
              <a:rPr lang="en-US" sz="2400" cap="small" dirty="0"/>
              <a:t>Yale J. L &amp; Fem.</a:t>
            </a:r>
            <a:r>
              <a:rPr lang="en-US" sz="2400" dirty="0"/>
              <a:t> </a:t>
            </a:r>
            <a:r>
              <a:rPr lang="en-US" sz="2400" dirty="0" smtClean="0"/>
              <a:t>123 (2017).</a:t>
            </a:r>
          </a:p>
          <a:p>
            <a:pPr lvl="1"/>
            <a:r>
              <a:rPr lang="en-US" sz="2400" smtClean="0"/>
              <a:t>Available at</a:t>
            </a:r>
            <a:r>
              <a:rPr lang="en-US" sz="2400" dirty="0" smtClean="0"/>
              <a:t>: https</a:t>
            </a:r>
            <a:r>
              <a:rPr lang="en-US" sz="2400" dirty="0"/>
              <a:t>://</a:t>
            </a:r>
            <a:r>
              <a:rPr lang="en-US" sz="2400" dirty="0" err="1"/>
              <a:t>law.uoregon.edu</a:t>
            </a:r>
            <a:r>
              <a:rPr lang="en-US" sz="2400" dirty="0"/>
              <a:t>/explore/merle-</a:t>
            </a:r>
            <a:r>
              <a:rPr lang="en-US" sz="2400" dirty="0" err="1"/>
              <a:t>weiner</a:t>
            </a:r>
            <a:r>
              <a:rPr lang="en-US" sz="2400" dirty="0"/>
              <a:t>/scholarly-work</a:t>
            </a:r>
            <a:endParaRPr lang="en-US" sz="2400" dirty="0" smtClean="0"/>
          </a:p>
          <a:p>
            <a:r>
              <a:rPr lang="en-US" sz="2800" dirty="0" smtClean="0"/>
              <a:t>Feminist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7058" y="5153555"/>
            <a:ext cx="3525116" cy="16477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7021" y="5450995"/>
            <a:ext cx="1508119" cy="1350335"/>
          </a:xfrm>
          <a:prstGeom prst="rect">
            <a:avLst/>
          </a:prstGeom>
        </p:spPr>
      </p:pic>
    </p:spTree>
    <p:extLst>
      <p:ext uri="{BB962C8B-B14F-4D97-AF65-F5344CB8AC3E}">
        <p14:creationId xmlns:p14="http://schemas.microsoft.com/office/powerpoint/2010/main" val="124237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86" y="661894"/>
            <a:ext cx="8001000" cy="1116106"/>
          </a:xfrm>
        </p:spPr>
        <p:txBody>
          <a:bodyPr/>
          <a:lstStyle/>
          <a:p>
            <a:r>
              <a:rPr lang="en-US" sz="2800" dirty="0"/>
              <a:t>Average </a:t>
            </a:r>
            <a:r>
              <a:rPr lang="en-US" sz="2800" dirty="0" smtClean="0"/>
              <a:t>Percentage of Victimizations </a:t>
            </a:r>
            <a:r>
              <a:rPr lang="en-US" sz="2800" dirty="0"/>
              <a:t>During 2014-15 Academic </a:t>
            </a:r>
            <a:r>
              <a:rPr lang="en-US" sz="2800" dirty="0" smtClean="0"/>
              <a:t>Year Across Nine Institutions, by Gender</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419186"/>
              </p:ext>
            </p:extLst>
          </p:nvPr>
        </p:nvGraphicFramePr>
        <p:xfrm>
          <a:off x="276036" y="2286000"/>
          <a:ext cx="8232963" cy="3022599"/>
        </p:xfrm>
        <a:graphic>
          <a:graphicData uri="http://schemas.openxmlformats.org/drawingml/2006/table">
            <a:tbl>
              <a:tblPr firstRow="1" bandRow="1">
                <a:tableStyleId>{5C22544A-7EE6-4342-B048-85BDC9FD1C3A}</a:tableStyleId>
              </a:tblPr>
              <a:tblGrid>
                <a:gridCol w="2744321"/>
                <a:gridCol w="2744321"/>
                <a:gridCol w="2744321"/>
              </a:tblGrid>
              <a:tr h="527870">
                <a:tc>
                  <a:txBody>
                    <a:bodyPr/>
                    <a:lstStyle/>
                    <a:p>
                      <a:endParaRPr lang="en-US" dirty="0"/>
                    </a:p>
                  </a:txBody>
                  <a:tcPr/>
                </a:tc>
                <a:tc>
                  <a:txBody>
                    <a:bodyPr/>
                    <a:lstStyle/>
                    <a:p>
                      <a:r>
                        <a:rPr lang="en-US" dirty="0" smtClean="0"/>
                        <a:t>Women</a:t>
                      </a:r>
                      <a:endParaRPr lang="en-US" dirty="0"/>
                    </a:p>
                  </a:txBody>
                  <a:tcPr/>
                </a:tc>
                <a:tc>
                  <a:txBody>
                    <a:bodyPr/>
                    <a:lstStyle/>
                    <a:p>
                      <a:r>
                        <a:rPr lang="en-US" dirty="0" smtClean="0"/>
                        <a:t>Men</a:t>
                      </a:r>
                      <a:endParaRPr lang="en-US" dirty="0"/>
                    </a:p>
                  </a:txBody>
                  <a:tcPr/>
                </a:tc>
              </a:tr>
              <a:tr h="527870">
                <a:tc>
                  <a:txBody>
                    <a:bodyPr/>
                    <a:lstStyle/>
                    <a:p>
                      <a:r>
                        <a:rPr lang="en-US" dirty="0" smtClean="0"/>
                        <a:t>Rape  </a:t>
                      </a:r>
                      <a:endParaRPr lang="en-US" dirty="0"/>
                    </a:p>
                  </a:txBody>
                  <a:tcPr/>
                </a:tc>
                <a:tc>
                  <a:txBody>
                    <a:bodyPr/>
                    <a:lstStyle/>
                    <a:p>
                      <a:r>
                        <a:rPr lang="en-US" dirty="0" smtClean="0"/>
                        <a:t>4.1</a:t>
                      </a:r>
                      <a:endParaRPr lang="en-US" dirty="0"/>
                    </a:p>
                  </a:txBody>
                  <a:tcPr/>
                </a:tc>
                <a:tc>
                  <a:txBody>
                    <a:bodyPr/>
                    <a:lstStyle/>
                    <a:p>
                      <a:r>
                        <a:rPr lang="en-US" dirty="0" smtClean="0"/>
                        <a:t>0.8</a:t>
                      </a:r>
                      <a:endParaRPr lang="en-US" dirty="0"/>
                    </a:p>
                  </a:txBody>
                  <a:tcPr/>
                </a:tc>
              </a:tr>
              <a:tr h="527870">
                <a:tc>
                  <a:txBody>
                    <a:bodyPr/>
                    <a:lstStyle/>
                    <a:p>
                      <a:r>
                        <a:rPr lang="en-US" dirty="0" smtClean="0"/>
                        <a:t>Sexual Battery </a:t>
                      </a:r>
                    </a:p>
                  </a:txBody>
                  <a:tcPr/>
                </a:tc>
                <a:tc>
                  <a:txBody>
                    <a:bodyPr/>
                    <a:lstStyle/>
                    <a:p>
                      <a:r>
                        <a:rPr lang="en-US" dirty="0" smtClean="0"/>
                        <a:t>5.6</a:t>
                      </a:r>
                      <a:endParaRPr lang="en-US" dirty="0"/>
                    </a:p>
                  </a:txBody>
                  <a:tcPr/>
                </a:tc>
                <a:tc>
                  <a:txBody>
                    <a:bodyPr/>
                    <a:lstStyle/>
                    <a:p>
                      <a:r>
                        <a:rPr lang="en-US" dirty="0" smtClean="0"/>
                        <a:t>1.7</a:t>
                      </a:r>
                      <a:endParaRPr lang="en-US" dirty="0"/>
                    </a:p>
                  </a:txBody>
                  <a:tcPr/>
                </a:tc>
              </a:tr>
              <a:tr h="527870">
                <a:tc>
                  <a:txBody>
                    <a:bodyPr/>
                    <a:lstStyle/>
                    <a:p>
                      <a:r>
                        <a:rPr lang="en-US" dirty="0" smtClean="0"/>
                        <a:t>Sexual Assault  </a:t>
                      </a:r>
                      <a:endParaRPr lang="en-US" dirty="0"/>
                    </a:p>
                  </a:txBody>
                  <a:tcPr/>
                </a:tc>
                <a:tc>
                  <a:txBody>
                    <a:bodyPr/>
                    <a:lstStyle/>
                    <a:p>
                      <a:r>
                        <a:rPr lang="en-US" dirty="0" smtClean="0"/>
                        <a:t>10.3</a:t>
                      </a:r>
                      <a:endParaRPr lang="en-US" dirty="0"/>
                    </a:p>
                  </a:txBody>
                  <a:tcPr/>
                </a:tc>
                <a:tc>
                  <a:txBody>
                    <a:bodyPr/>
                    <a:lstStyle/>
                    <a:p>
                      <a:r>
                        <a:rPr lang="en-US" dirty="0" smtClean="0"/>
                        <a:t>3.1</a:t>
                      </a:r>
                      <a:endParaRPr lang="en-US" dirty="0"/>
                    </a:p>
                  </a:txBody>
                  <a:tcPr/>
                </a:tc>
              </a:tr>
              <a:tr h="911119">
                <a:tc>
                  <a:txBody>
                    <a:bodyPr/>
                    <a:lstStyle/>
                    <a:p>
                      <a:r>
                        <a:rPr lang="en-US" dirty="0" smtClean="0"/>
                        <a:t>Sexual Assault Since Entering College</a:t>
                      </a:r>
                      <a:endParaRPr lang="en-US" dirty="0"/>
                    </a:p>
                  </a:txBody>
                  <a:tcPr/>
                </a:tc>
                <a:tc>
                  <a:txBody>
                    <a:bodyPr/>
                    <a:lstStyle/>
                    <a:p>
                      <a:r>
                        <a:rPr lang="en-US" dirty="0" smtClean="0"/>
                        <a:t>20.5</a:t>
                      </a:r>
                      <a:endParaRPr lang="en-US" dirty="0"/>
                    </a:p>
                  </a:txBody>
                  <a:tcPr/>
                </a:tc>
                <a:tc>
                  <a:txBody>
                    <a:bodyPr/>
                    <a:lstStyle/>
                    <a:p>
                      <a:r>
                        <a:rPr lang="en-US" dirty="0" smtClean="0"/>
                        <a:t>7.0</a:t>
                      </a:r>
                      <a:endParaRPr lang="en-US" dirty="0"/>
                    </a:p>
                  </a:txBody>
                  <a:tcPr/>
                </a:tc>
              </a:tr>
            </a:tbl>
          </a:graphicData>
        </a:graphic>
      </p:graphicFrame>
      <p:sp>
        <p:nvSpPr>
          <p:cNvPr id="5" name="TextBox 4"/>
          <p:cNvSpPr txBox="1"/>
          <p:nvPr/>
        </p:nvSpPr>
        <p:spPr>
          <a:xfrm>
            <a:off x="276222" y="5934670"/>
            <a:ext cx="7556313" cy="646331"/>
          </a:xfrm>
          <a:prstGeom prst="rect">
            <a:avLst/>
          </a:prstGeom>
          <a:noFill/>
        </p:spPr>
        <p:txBody>
          <a:bodyPr wrap="square" rtlCol="0">
            <a:spAutoFit/>
          </a:bodyPr>
          <a:lstStyle/>
          <a:p>
            <a:r>
              <a:rPr lang="en-US" dirty="0"/>
              <a:t>Christopher Krebs et al., </a:t>
            </a:r>
            <a:r>
              <a:rPr lang="en-US" i="1" dirty="0"/>
              <a:t>Campus Climate Survey Validation Study Final Technical Report</a:t>
            </a:r>
            <a:r>
              <a:rPr lang="en-US" dirty="0"/>
              <a:t>, </a:t>
            </a:r>
            <a:r>
              <a:rPr lang="en-US" cap="small" dirty="0"/>
              <a:t>Bureau of Justice Statistics</a:t>
            </a:r>
            <a:r>
              <a:rPr lang="en-US" dirty="0"/>
              <a:t> </a:t>
            </a:r>
            <a:r>
              <a:rPr lang="en-US" dirty="0" err="1" smtClean="0"/>
              <a:t>tbl</a:t>
            </a:r>
            <a:r>
              <a:rPr lang="en-US" dirty="0" smtClean="0"/>
              <a:t> E-1, E-4 </a:t>
            </a:r>
            <a:r>
              <a:rPr lang="en-US" dirty="0"/>
              <a:t>(2016</a:t>
            </a:r>
            <a:r>
              <a:rPr lang="en-US" dirty="0" smtClean="0"/>
              <a:t>).</a:t>
            </a:r>
            <a:endParaRPr lang="en-US" dirty="0"/>
          </a:p>
        </p:txBody>
      </p:sp>
    </p:spTree>
    <p:extLst>
      <p:ext uri="{BB962C8B-B14F-4D97-AF65-F5344CB8AC3E}">
        <p14:creationId xmlns:p14="http://schemas.microsoft.com/office/powerpoint/2010/main" val="1240901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Merle Weiner?</a:t>
            </a:r>
            <a:endParaRPr lang="en-US" dirty="0"/>
          </a:p>
        </p:txBody>
      </p:sp>
      <p:sp>
        <p:nvSpPr>
          <p:cNvPr id="3" name="Content Placeholder 2"/>
          <p:cNvSpPr>
            <a:spLocks noGrp="1"/>
          </p:cNvSpPr>
          <p:nvPr>
            <p:ph idx="1"/>
          </p:nvPr>
        </p:nvSpPr>
        <p:spPr>
          <a:xfrm>
            <a:off x="498474" y="1600200"/>
            <a:ext cx="7556313" cy="4525963"/>
          </a:xfrm>
        </p:spPr>
        <p:txBody>
          <a:bodyPr>
            <a:normAutofit/>
          </a:bodyPr>
          <a:lstStyle/>
          <a:p>
            <a:r>
              <a:rPr lang="en-US" sz="2800" dirty="0" smtClean="0"/>
              <a:t>Law professor</a:t>
            </a:r>
          </a:p>
          <a:p>
            <a:r>
              <a:rPr lang="en-US" sz="2800" dirty="0" smtClean="0"/>
              <a:t>Feminist</a:t>
            </a:r>
          </a:p>
          <a:p>
            <a:r>
              <a:rPr lang="en-US" sz="2800" dirty="0" smtClean="0"/>
              <a:t>Mother</a:t>
            </a:r>
            <a:endParaRPr lang="en-US" sz="2800" dirty="0"/>
          </a:p>
        </p:txBody>
      </p:sp>
      <p:sp>
        <p:nvSpPr>
          <p:cNvPr id="4" name="AutoShape 2" descr="mage result for university of oregon school of law">
            <a:hlinkClick r:id="rId2"/>
          </p:cNvPr>
          <p:cNvSpPr>
            <a:spLocks noChangeAspect="1" noChangeArrowheads="1"/>
          </p:cNvSpPr>
          <p:nvPr/>
        </p:nvSpPr>
        <p:spPr bwMode="auto">
          <a:xfrm>
            <a:off x="0" y="0"/>
            <a:ext cx="6619875" cy="3124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8694" y="1432062"/>
            <a:ext cx="4476093" cy="209229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2421" y="3851021"/>
            <a:ext cx="2635031" cy="2359346"/>
          </a:xfrm>
          <a:prstGeom prst="rect">
            <a:avLst/>
          </a:prstGeom>
        </p:spPr>
      </p:pic>
    </p:spTree>
    <p:extLst>
      <p:ext uri="{BB962C8B-B14F-4D97-AF65-F5344CB8AC3E}">
        <p14:creationId xmlns:p14="http://schemas.microsoft.com/office/powerpoint/2010/main" val="31006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2" descr="photo.JPG"/>
          <p:cNvPicPr>
            <a:picLocks noChangeAspect="1"/>
          </p:cNvPicPr>
          <p:nvPr/>
        </p:nvPicPr>
        <p:blipFill rotWithShape="1">
          <a:blip r:embed="rId2">
            <a:extLst>
              <a:ext uri="{28A0092B-C50C-407E-A947-70E740481C1C}">
                <a14:useLocalDpi xmlns:a14="http://schemas.microsoft.com/office/drawing/2010/main" val="0"/>
              </a:ext>
            </a:extLst>
          </a:blip>
          <a:srcRect l="-2666" t="963" r="-1643" b="-196"/>
          <a:stretch/>
        </p:blipFill>
        <p:spPr>
          <a:xfrm>
            <a:off x="880676" y="835571"/>
            <a:ext cx="7711532" cy="5502167"/>
          </a:xfrm>
          <a:prstGeom prst="rect">
            <a:avLst/>
          </a:prstGeom>
        </p:spPr>
      </p:pic>
    </p:spTree>
    <p:extLst>
      <p:ext uri="{BB962C8B-B14F-4D97-AF65-F5344CB8AC3E}">
        <p14:creationId xmlns:p14="http://schemas.microsoft.com/office/powerpoint/2010/main" val="853560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4310" y="283779"/>
            <a:ext cx="6863956" cy="5858149"/>
          </a:xfrm>
        </p:spPr>
      </p:pic>
    </p:spTree>
    <p:extLst>
      <p:ext uri="{BB962C8B-B14F-4D97-AF65-F5344CB8AC3E}">
        <p14:creationId xmlns:p14="http://schemas.microsoft.com/office/powerpoint/2010/main" val="2080718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890" y="236706"/>
            <a:ext cx="7556313" cy="1116106"/>
          </a:xfrm>
        </p:spPr>
        <p:txBody>
          <a:bodyPr/>
          <a:lstStyle/>
          <a:p>
            <a:r>
              <a:rPr lang="en-US" sz="4800" dirty="0" smtClean="0"/>
              <a:t>Reporting Policies</a:t>
            </a:r>
            <a:endParaRPr lang="en-US" sz="4800" dirty="0"/>
          </a:p>
        </p:txBody>
      </p:sp>
      <p:sp>
        <p:nvSpPr>
          <p:cNvPr id="3" name="Content Placeholder 2"/>
          <p:cNvSpPr>
            <a:spLocks noGrp="1"/>
          </p:cNvSpPr>
          <p:nvPr>
            <p:ph idx="1"/>
          </p:nvPr>
        </p:nvSpPr>
        <p:spPr>
          <a:xfrm>
            <a:off x="400833" y="1352812"/>
            <a:ext cx="8455067" cy="4773352"/>
          </a:xfrm>
        </p:spPr>
        <p:txBody>
          <a:bodyPr>
            <a:normAutofit fontScale="77500" lnSpcReduction="20000"/>
          </a:bodyPr>
          <a:lstStyle/>
          <a:p>
            <a:pPr lvl="1">
              <a:lnSpc>
                <a:spcPct val="150000"/>
              </a:lnSpc>
            </a:pPr>
            <a:r>
              <a:rPr lang="en-US" sz="3300" dirty="0" smtClean="0"/>
              <a:t>What is the landscape?  </a:t>
            </a:r>
            <a:endParaRPr lang="en-US" sz="3300" dirty="0"/>
          </a:p>
          <a:p>
            <a:pPr lvl="1">
              <a:lnSpc>
                <a:spcPct val="150000"/>
              </a:lnSpc>
            </a:pPr>
            <a:r>
              <a:rPr lang="en-US" sz="3300" dirty="0"/>
              <a:t>Why do schools have the policies they do?   </a:t>
            </a:r>
          </a:p>
          <a:p>
            <a:pPr lvl="1">
              <a:lnSpc>
                <a:spcPct val="150000"/>
              </a:lnSpc>
            </a:pPr>
            <a:r>
              <a:rPr lang="en-US" sz="3300" dirty="0" smtClean="0"/>
              <a:t>What </a:t>
            </a:r>
            <a:r>
              <a:rPr lang="en-US" sz="3300" dirty="0"/>
              <a:t>are the effects of </a:t>
            </a:r>
            <a:r>
              <a:rPr lang="en-US" sz="3300" dirty="0" smtClean="0"/>
              <a:t>mandatory reporting on </a:t>
            </a:r>
            <a:r>
              <a:rPr lang="en-US" sz="3300" dirty="0"/>
              <a:t>survivors</a:t>
            </a:r>
            <a:r>
              <a:rPr lang="en-US" sz="3300" dirty="0" smtClean="0"/>
              <a:t>?</a:t>
            </a:r>
            <a:endParaRPr lang="en-US" sz="3300" dirty="0"/>
          </a:p>
          <a:p>
            <a:pPr lvl="1">
              <a:lnSpc>
                <a:spcPct val="150000"/>
              </a:lnSpc>
            </a:pPr>
            <a:r>
              <a:rPr lang="en-US" sz="3300" dirty="0"/>
              <a:t>What </a:t>
            </a:r>
            <a:r>
              <a:rPr lang="en-US" sz="3300" dirty="0" smtClean="0"/>
              <a:t>might a better policy look like?</a:t>
            </a:r>
            <a:endParaRPr lang="en-US" sz="3300" dirty="0"/>
          </a:p>
          <a:p>
            <a:pPr lvl="1">
              <a:lnSpc>
                <a:spcPct val="150000"/>
              </a:lnSpc>
            </a:pPr>
            <a:r>
              <a:rPr lang="en-US" sz="3300" dirty="0"/>
              <a:t>Is </a:t>
            </a:r>
            <a:r>
              <a:rPr lang="en-US" sz="3300" dirty="0" smtClean="0"/>
              <a:t>a better policy </a:t>
            </a:r>
            <a:r>
              <a:rPr lang="en-US" sz="3300" dirty="0"/>
              <a:t>legally </a:t>
            </a:r>
            <a:r>
              <a:rPr lang="en-US" sz="3300" dirty="0" smtClean="0"/>
              <a:t>permissible?</a:t>
            </a:r>
          </a:p>
          <a:p>
            <a:pPr lvl="1">
              <a:lnSpc>
                <a:spcPct val="150000"/>
              </a:lnSpc>
            </a:pPr>
            <a:r>
              <a:rPr lang="en-US" sz="3300" dirty="0" smtClean="0"/>
              <a:t>What are the disadvantages to a more nuanced policy?</a:t>
            </a:r>
            <a:endParaRPr lang="en-US" sz="3300" dirty="0"/>
          </a:p>
          <a:p>
            <a:endParaRPr lang="en-US" sz="3200" dirty="0"/>
          </a:p>
        </p:txBody>
      </p:sp>
    </p:spTree>
    <p:extLst>
      <p:ext uri="{BB962C8B-B14F-4D97-AF65-F5344CB8AC3E}">
        <p14:creationId xmlns:p14="http://schemas.microsoft.com/office/powerpoint/2010/main" val="578784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10" y="484093"/>
            <a:ext cx="7578436" cy="1524816"/>
          </a:xfrm>
        </p:spPr>
        <p:txBody>
          <a:bodyPr/>
          <a:lstStyle/>
          <a:p>
            <a:r>
              <a:rPr lang="en-US" sz="2400" dirty="0" smtClean="0"/>
              <a:t>My institution makes </a:t>
            </a:r>
            <a:r>
              <a:rPr lang="en-US" sz="2400" dirty="0"/>
              <a:t>all employees </a:t>
            </a:r>
            <a:r>
              <a:rPr lang="en-US" sz="2400" dirty="0" smtClean="0"/>
              <a:t>(or almost all employees) mandatory </a:t>
            </a:r>
            <a:r>
              <a:rPr lang="en-US" sz="2400" dirty="0"/>
              <a:t>reporters </a:t>
            </a:r>
            <a:r>
              <a:rPr lang="en-US" sz="2400" dirty="0" smtClean="0"/>
              <a:t>except if the employee </a:t>
            </a:r>
            <a:r>
              <a:rPr lang="en-US" sz="2400" dirty="0"/>
              <a:t>is </a:t>
            </a:r>
            <a:r>
              <a:rPr lang="en-US" sz="2400" dirty="0" smtClean="0"/>
              <a:t>“</a:t>
            </a:r>
            <a:r>
              <a:rPr lang="en-US" sz="2400" dirty="0"/>
              <a:t>confidential” </a:t>
            </a:r>
            <a:r>
              <a:rPr lang="en-US" sz="2400" dirty="0" smtClean="0"/>
              <a:t>(</a:t>
            </a:r>
            <a:r>
              <a:rPr lang="en-US" sz="2400" i="1" dirty="0" smtClean="0"/>
              <a:t>e.g.</a:t>
            </a:r>
            <a:r>
              <a:rPr lang="en-US" sz="2400" dirty="0" smtClean="0"/>
              <a:t>, </a:t>
            </a:r>
            <a:r>
              <a:rPr lang="en-US" sz="2400" dirty="0"/>
              <a:t>a mental health professional, lawyer, etc.)? </a:t>
            </a:r>
            <a:br>
              <a:rPr lang="en-US" sz="2400" dirty="0"/>
            </a:br>
            <a:endParaRPr lang="en-US" sz="2400" dirty="0"/>
          </a:p>
        </p:txBody>
      </p:sp>
      <p:sp>
        <p:nvSpPr>
          <p:cNvPr id="3" name="Content Placeholder 2"/>
          <p:cNvSpPr>
            <a:spLocks noGrp="1"/>
          </p:cNvSpPr>
          <p:nvPr>
            <p:ph idx="1"/>
          </p:nvPr>
        </p:nvSpPr>
        <p:spPr>
          <a:xfrm>
            <a:off x="609311" y="2355273"/>
            <a:ext cx="7556313" cy="4144963"/>
          </a:xfrm>
        </p:spPr>
        <p:txBody>
          <a:bodyPr>
            <a:normAutofit/>
          </a:bodyPr>
          <a:lstStyle/>
          <a:p>
            <a:r>
              <a:rPr lang="en-US" sz="4000" dirty="0" smtClean="0">
                <a:solidFill>
                  <a:srgbClr val="0070C0"/>
                </a:solidFill>
              </a:rPr>
              <a:t>A.  True</a:t>
            </a:r>
          </a:p>
          <a:p>
            <a:r>
              <a:rPr lang="en-US" sz="4000" dirty="0" smtClean="0">
                <a:solidFill>
                  <a:srgbClr val="00B050"/>
                </a:solidFill>
              </a:rPr>
              <a:t>B.  False </a:t>
            </a:r>
          </a:p>
        </p:txBody>
      </p:sp>
      <p:sp>
        <p:nvSpPr>
          <p:cNvPr id="4" name="counter"/>
          <p:cNvSpPr txBox="1"/>
          <p:nvPr/>
        </p:nvSpPr>
        <p:spPr>
          <a:xfrm>
            <a:off x="8318500" y="6096000"/>
            <a:ext cx="482600" cy="444500"/>
          </a:xfrm>
          <a:prstGeom prst="rect">
            <a:avLst/>
          </a:prstGeom>
          <a:solidFill>
            <a:srgbClr val="D2691E"/>
          </a:solidFill>
        </p:spPr>
        <p:txBody>
          <a:bodyPr vert="horz" rtlCol="0" anchor="ctr" anchorCtr="1">
            <a:noAutofit/>
          </a:bodyPr>
          <a:lstStyle/>
          <a:p>
            <a:r>
              <a:rPr lang="en-US" smtClean="0">
                <a:solidFill>
                  <a:srgbClr val="FFFFFF"/>
                </a:solidFill>
                <a:latin typeface="Segoe UI" charset="0"/>
              </a:rPr>
              <a:t>0</a:t>
            </a:r>
            <a:endParaRPr lang="en-US">
              <a:solidFill>
                <a:srgbClr val="FFFFFF"/>
              </a:solidFill>
              <a:latin typeface="Segoe UI" charset="0"/>
            </a:endParaRPr>
          </a:p>
        </p:txBody>
      </p:sp>
      <p:sp>
        <p:nvSpPr>
          <p:cNvPr id="5" name="counter_overlay"/>
          <p:cNvSpPr txBox="1"/>
          <p:nvPr/>
        </p:nvSpPr>
        <p:spPr>
          <a:xfrm>
            <a:off x="8318500" y="6096000"/>
            <a:ext cx="482600" cy="444500"/>
          </a:xfrm>
          <a:prstGeom prst="rect">
            <a:avLst/>
          </a:prstGeom>
          <a:solidFill>
            <a:srgbClr val="FFFFFF">
              <a:alpha val="15000"/>
            </a:srgbClr>
          </a:solidFill>
        </p:spPr>
        <p:txBody>
          <a:bodyPr vert="horz" rtlCol="0" anchor="ctr" anchorCtr="1">
            <a:noAutofit/>
          </a:bodyPr>
          <a:lstStyle/>
          <a:p>
            <a:endParaRPr lang="en-US"/>
          </a:p>
        </p:txBody>
      </p:sp>
      <p:sp>
        <p:nvSpPr>
          <p:cNvPr id="6" name="pp_status"/>
          <p:cNvSpPr txBox="1"/>
          <p:nvPr/>
        </p:nvSpPr>
        <p:spPr>
          <a:xfrm>
            <a:off x="5715000" y="6540500"/>
            <a:ext cx="3175000" cy="190500"/>
          </a:xfrm>
          <a:prstGeom prst="rect">
            <a:avLst/>
          </a:prstGeom>
          <a:noFill/>
        </p:spPr>
        <p:txBody>
          <a:bodyPr vert="horz" rtlCol="0" anchor="ctr">
            <a:noAutofit/>
          </a:bodyPr>
          <a:lstStyle/>
          <a:p>
            <a:pPr algn="just"/>
            <a:endParaRPr lang="en-US" sz="900">
              <a:solidFill>
                <a:srgbClr val="FF0000"/>
              </a:solidFill>
              <a:latin typeface="Segoe UI" charset="0"/>
            </a:endParaRPr>
          </a:p>
        </p:txBody>
      </p:sp>
      <p:sp>
        <p:nvSpPr>
          <p:cNvPr id="7" name="answerA"/>
          <p:cNvSpPr txBox="1"/>
          <p:nvPr/>
        </p:nvSpPr>
        <p:spPr>
          <a:xfrm>
            <a:off x="7302500" y="6096000"/>
            <a:ext cx="482600" cy="38100"/>
          </a:xfrm>
          <a:prstGeom prst="rect">
            <a:avLst/>
          </a:prstGeom>
          <a:solidFill>
            <a:srgbClr val="1673D2">
              <a:alpha val="50000"/>
            </a:srgbClr>
          </a:solidFill>
        </p:spPr>
        <p:txBody>
          <a:bodyPr vert="horz" rtlCol="0" anchor="ctr" anchorCtr="1">
            <a:noAutofit/>
          </a:bodyPr>
          <a:lstStyle/>
          <a:p>
            <a:endParaRPr lang="en-US" sz="900">
              <a:solidFill>
                <a:srgbClr val="FFFFFF"/>
              </a:solidFill>
              <a:latin typeface="Segoe UI" charset="0"/>
            </a:endParaRPr>
          </a:p>
        </p:txBody>
      </p:sp>
      <p:sp>
        <p:nvSpPr>
          <p:cNvPr id="8" name="letterA"/>
          <p:cNvSpPr txBox="1"/>
          <p:nvPr/>
        </p:nvSpPr>
        <p:spPr>
          <a:xfrm>
            <a:off x="7302500" y="6159500"/>
            <a:ext cx="482600" cy="381000"/>
          </a:xfrm>
          <a:prstGeom prst="rect">
            <a:avLst/>
          </a:prstGeom>
          <a:solidFill>
            <a:srgbClr val="1673D2"/>
          </a:solidFill>
        </p:spPr>
        <p:txBody>
          <a:bodyPr vert="horz" rtlCol="0" anchor="b" anchorCtr="0">
            <a:noAutofit/>
          </a:bodyPr>
          <a:lstStyle/>
          <a:p>
            <a:r>
              <a:rPr lang="en-US" sz="1200" smtClean="0">
                <a:solidFill>
                  <a:srgbClr val="FFFFFF"/>
                </a:solidFill>
                <a:latin typeface="Segoe UI" charset="0"/>
              </a:rPr>
              <a:t>A</a:t>
            </a:r>
            <a:endParaRPr lang="en-US" sz="1200">
              <a:solidFill>
                <a:srgbClr val="FFFFFF"/>
              </a:solidFill>
              <a:latin typeface="Segoe UI" charset="0"/>
            </a:endParaRPr>
          </a:p>
        </p:txBody>
      </p:sp>
      <p:sp>
        <p:nvSpPr>
          <p:cNvPr id="9" name="answerB"/>
          <p:cNvSpPr txBox="1"/>
          <p:nvPr/>
        </p:nvSpPr>
        <p:spPr>
          <a:xfrm>
            <a:off x="7810500" y="6096000"/>
            <a:ext cx="482600" cy="38100"/>
          </a:xfrm>
          <a:prstGeom prst="rect">
            <a:avLst/>
          </a:prstGeom>
          <a:solidFill>
            <a:srgbClr val="008A00">
              <a:alpha val="50000"/>
            </a:srgbClr>
          </a:solidFill>
        </p:spPr>
        <p:txBody>
          <a:bodyPr vert="horz" rtlCol="0" anchor="ctr" anchorCtr="1">
            <a:noAutofit/>
          </a:bodyPr>
          <a:lstStyle/>
          <a:p>
            <a:endParaRPr lang="en-US" sz="900">
              <a:solidFill>
                <a:srgbClr val="FFFFFF"/>
              </a:solidFill>
              <a:latin typeface="Segoe UI" charset="0"/>
            </a:endParaRPr>
          </a:p>
        </p:txBody>
      </p:sp>
      <p:sp>
        <p:nvSpPr>
          <p:cNvPr id="10" name="letterB"/>
          <p:cNvSpPr txBox="1"/>
          <p:nvPr/>
        </p:nvSpPr>
        <p:spPr>
          <a:xfrm>
            <a:off x="7810500" y="6159500"/>
            <a:ext cx="482600" cy="381000"/>
          </a:xfrm>
          <a:prstGeom prst="rect">
            <a:avLst/>
          </a:prstGeom>
          <a:solidFill>
            <a:srgbClr val="008A00"/>
          </a:solidFill>
        </p:spPr>
        <p:txBody>
          <a:bodyPr vert="horz" rtlCol="0" anchor="b" anchorCtr="0">
            <a:noAutofit/>
          </a:bodyPr>
          <a:lstStyle/>
          <a:p>
            <a:r>
              <a:rPr lang="en-US" sz="1200" smtClean="0">
                <a:solidFill>
                  <a:srgbClr val="FFFFFF"/>
                </a:solidFill>
                <a:latin typeface="Segoe UI" charset="0"/>
              </a:rPr>
              <a:t>B</a:t>
            </a:r>
            <a:endParaRPr lang="en-US" sz="1200">
              <a:solidFill>
                <a:srgbClr val="FFFFFF"/>
              </a:solidFill>
              <a:latin typeface="Segoe UI" charset="0"/>
            </a:endParaRPr>
          </a:p>
        </p:txBody>
      </p:sp>
    </p:spTree>
    <p:extLst>
      <p:ext uri="{BB962C8B-B14F-4D97-AF65-F5344CB8AC3E}">
        <p14:creationId xmlns:p14="http://schemas.microsoft.com/office/powerpoint/2010/main" val="30490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016251801"/>
              </p:ext>
            </p:extLst>
          </p:nvPr>
        </p:nvGraphicFramePr>
        <p:xfrm>
          <a:off x="0" y="0"/>
          <a:ext cx="8830849" cy="5289486"/>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551145" y="5705604"/>
            <a:ext cx="7177414" cy="923330"/>
          </a:xfrm>
          <a:prstGeom prst="rect">
            <a:avLst/>
          </a:prstGeom>
          <a:noFill/>
        </p:spPr>
        <p:txBody>
          <a:bodyPr wrap="square" rtlCol="0">
            <a:spAutoFit/>
          </a:bodyPr>
          <a:lstStyle/>
          <a:p>
            <a:r>
              <a:rPr lang="en-US" dirty="0" smtClean="0"/>
              <a:t>Kathryn J. Holland, Lilia M. Cortina &amp; Jennifer J. </a:t>
            </a:r>
            <a:r>
              <a:rPr lang="en-US" dirty="0" err="1" smtClean="0"/>
              <a:t>Freyd</a:t>
            </a:r>
            <a:r>
              <a:rPr lang="en-US" dirty="0" smtClean="0"/>
              <a:t>, </a:t>
            </a:r>
            <a:r>
              <a:rPr lang="en-US" i="1" dirty="0" smtClean="0"/>
              <a:t>Compelled Disclosure of College Sexual Assault</a:t>
            </a:r>
            <a:r>
              <a:rPr lang="en-US" dirty="0" smtClean="0"/>
              <a:t>, American Psychologist 10 (2017).</a:t>
            </a:r>
            <a:endParaRPr lang="en-US" dirty="0"/>
          </a:p>
        </p:txBody>
      </p:sp>
    </p:spTree>
    <p:extLst>
      <p:ext uri="{BB962C8B-B14F-4D97-AF65-F5344CB8AC3E}">
        <p14:creationId xmlns:p14="http://schemas.microsoft.com/office/powerpoint/2010/main" val="664454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44617"/>
            <a:ext cx="9144000" cy="7237977"/>
          </a:xfrm>
        </p:spPr>
      </p:pic>
      <p:sp>
        <p:nvSpPr>
          <p:cNvPr id="5" name="TextBox 4"/>
          <p:cNvSpPr txBox="1"/>
          <p:nvPr/>
        </p:nvSpPr>
        <p:spPr>
          <a:xfrm>
            <a:off x="1127342" y="1290181"/>
            <a:ext cx="7152362" cy="1200329"/>
          </a:xfrm>
          <a:prstGeom prst="rect">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7200" dirty="0" smtClean="0">
                <a:solidFill>
                  <a:srgbClr val="FF0000"/>
                </a:solidFill>
              </a:rPr>
              <a:t>Wide-net Policy</a:t>
            </a:r>
            <a:endParaRPr lang="en-US" sz="7200" dirty="0">
              <a:solidFill>
                <a:srgbClr val="FF0000"/>
              </a:solidFill>
            </a:endParaRPr>
          </a:p>
        </p:txBody>
      </p:sp>
    </p:spTree>
    <p:extLst>
      <p:ext uri="{BB962C8B-B14F-4D97-AF65-F5344CB8AC3E}">
        <p14:creationId xmlns:p14="http://schemas.microsoft.com/office/powerpoint/2010/main" val="731822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polling, please have your phone or computer handy.</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endParaRPr lang="en-US" sz="4000" dirty="0" smtClean="0">
              <a:hlinkClick r:id="rId2"/>
            </a:endParaRPr>
          </a:p>
          <a:p>
            <a:r>
              <a:rPr lang="en-US" sz="4000" dirty="0" smtClean="0">
                <a:hlinkClick r:id="rId2"/>
              </a:rPr>
              <a:t>If you need to connect to the Internet, the password for “meeting-space” Wifi is</a:t>
            </a:r>
            <a:r>
              <a:rPr lang="en-US" sz="4000" smtClean="0">
                <a:hlinkClick r:id="rId2"/>
              </a:rPr>
              <a:t>: ACCFRIDAY</a:t>
            </a:r>
            <a:endParaRPr lang="en-US" sz="4000" dirty="0">
              <a:hlinkClick r:id="rId2"/>
            </a:endParaRPr>
          </a:p>
          <a:p>
            <a:r>
              <a:rPr lang="en-US" sz="4000" dirty="0" smtClean="0">
                <a:hlinkClick r:id="rId2"/>
              </a:rPr>
              <a:t>http</a:t>
            </a:r>
            <a:r>
              <a:rPr lang="en-US" sz="4000" dirty="0">
                <a:hlinkClick r:id="rId2"/>
              </a:rPr>
              <a:t>://TitleIX.participoll.com</a:t>
            </a:r>
            <a:endParaRPr lang="en-US" sz="4000" dirty="0"/>
          </a:p>
        </p:txBody>
      </p:sp>
    </p:spTree>
    <p:extLst>
      <p:ext uri="{BB962C8B-B14F-4D97-AF65-F5344CB8AC3E}">
        <p14:creationId xmlns:p14="http://schemas.microsoft.com/office/powerpoint/2010/main" val="12338055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Regulations on Responsible Employees</a:t>
            </a:r>
            <a:endParaRPr lang="en-US" dirty="0"/>
          </a:p>
        </p:txBody>
      </p:sp>
      <p:sp>
        <p:nvSpPr>
          <p:cNvPr id="3" name="Content Placeholder 2"/>
          <p:cNvSpPr>
            <a:spLocks noGrp="1"/>
          </p:cNvSpPr>
          <p:nvPr>
            <p:ph idx="1"/>
          </p:nvPr>
        </p:nvSpPr>
        <p:spPr/>
        <p:txBody>
          <a:bodyPr>
            <a:normAutofit lnSpcReduction="10000"/>
          </a:bodyPr>
          <a:lstStyle/>
          <a:p>
            <a:r>
              <a:rPr lang="en-US" i="1" dirty="0"/>
              <a:t>Designation of responsible employee</a:t>
            </a:r>
            <a:r>
              <a:rPr lang="en-US" dirty="0"/>
              <a:t>. Each recipient shall designate at least one employee to coordinate its efforts to comply with and carry out its responsibilities under this part, including any investigation of any complaint communicated to such recipient alleging its noncompliance with this part or alleging any actions which would be prohibited by this part. The recipient shall notify all its students and employees of the name, office address and telephone number of the employee or employees appointed pursuant to this paragraph.  </a:t>
            </a:r>
          </a:p>
          <a:p>
            <a:endParaRPr lang="en-US" dirty="0"/>
          </a:p>
          <a:p>
            <a:pPr lvl="5"/>
            <a:r>
              <a:rPr lang="en-US" sz="1400" dirty="0" smtClean="0"/>
              <a:t>Nondiscrimination </a:t>
            </a:r>
            <a:r>
              <a:rPr lang="en-US" sz="1400" dirty="0"/>
              <a:t>on the Basis of Sex in Education Programs or Activities Receiving Federal Financial Assistance, 34 C.F.R. § 106.8(a) (2014).  </a:t>
            </a:r>
          </a:p>
        </p:txBody>
      </p:sp>
    </p:spTree>
    <p:extLst>
      <p:ext uri="{BB962C8B-B14F-4D97-AF65-F5344CB8AC3E}">
        <p14:creationId xmlns:p14="http://schemas.microsoft.com/office/powerpoint/2010/main" val="4755150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Guidance on Responsible Employees</a:t>
            </a:r>
            <a:endParaRPr lang="en-US" dirty="0"/>
          </a:p>
        </p:txBody>
      </p:sp>
      <p:sp>
        <p:nvSpPr>
          <p:cNvPr id="6" name="Content Placeholder 5"/>
          <p:cNvSpPr>
            <a:spLocks noGrp="1"/>
          </p:cNvSpPr>
          <p:nvPr>
            <p:ph idx="1"/>
          </p:nvPr>
        </p:nvSpPr>
        <p:spPr/>
        <p:txBody>
          <a:bodyPr>
            <a:normAutofit fontScale="92500" lnSpcReduction="20000"/>
          </a:bodyPr>
          <a:lstStyle/>
          <a:p>
            <a:r>
              <a:rPr lang="en-US" sz="2800" dirty="0" smtClean="0"/>
              <a:t>“A </a:t>
            </a:r>
            <a:r>
              <a:rPr lang="en-US" sz="2800" dirty="0"/>
              <a:t>responsible employee would </a:t>
            </a:r>
            <a:r>
              <a:rPr lang="en-US" sz="2800" dirty="0" smtClean="0"/>
              <a:t>include any employee who has the authority to take action to redress the harassment, </a:t>
            </a:r>
            <a:r>
              <a:rPr lang="en-US" sz="2800" dirty="0"/>
              <a:t>who has the duty to report to appropriate </a:t>
            </a:r>
            <a:r>
              <a:rPr lang="en-US" sz="2800" dirty="0" smtClean="0"/>
              <a:t>school </a:t>
            </a:r>
            <a:r>
              <a:rPr lang="en-US" sz="2800" dirty="0"/>
              <a:t>officials sexual harassment or any other misconduct by students or employees, or an individual who a student could reasonably believe has this authority or </a:t>
            </a:r>
            <a:r>
              <a:rPr lang="en-US" sz="2800" dirty="0" smtClean="0"/>
              <a:t>responsibility.”</a:t>
            </a:r>
          </a:p>
          <a:p>
            <a:endParaRPr lang="en-US" sz="2800" dirty="0"/>
          </a:p>
          <a:p>
            <a:pPr lvl="2"/>
            <a:r>
              <a:rPr lang="en-US" dirty="0"/>
              <a:t>U.S. Dep’t of Educ., Office for Civil Rights, Revised Sexual Harassment Guidance: Harassment of Students by School Employees, Other Students, or Third Parties </a:t>
            </a:r>
            <a:r>
              <a:rPr lang="en-US" dirty="0" smtClean="0"/>
              <a:t>13 </a:t>
            </a:r>
            <a:r>
              <a:rPr lang="en-US" dirty="0"/>
              <a:t>(</a:t>
            </a:r>
            <a:r>
              <a:rPr lang="en-US" dirty="0" smtClean="0"/>
              <a:t>2001)</a:t>
            </a:r>
            <a:endParaRPr lang="en-US" dirty="0"/>
          </a:p>
        </p:txBody>
      </p:sp>
    </p:spTree>
    <p:extLst>
      <p:ext uri="{BB962C8B-B14F-4D97-AF65-F5344CB8AC3E}">
        <p14:creationId xmlns:p14="http://schemas.microsoft.com/office/powerpoint/2010/main" val="3564476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Guidance on Responsible Employees</a:t>
            </a:r>
            <a:endParaRPr lang="en-US" dirty="0"/>
          </a:p>
        </p:txBody>
      </p:sp>
      <p:sp>
        <p:nvSpPr>
          <p:cNvPr id="6" name="Content Placeholder 5"/>
          <p:cNvSpPr>
            <a:spLocks noGrp="1"/>
          </p:cNvSpPr>
          <p:nvPr>
            <p:ph idx="1"/>
          </p:nvPr>
        </p:nvSpPr>
        <p:spPr/>
        <p:txBody>
          <a:bodyPr>
            <a:normAutofit fontScale="92500" lnSpcReduction="20000"/>
          </a:bodyPr>
          <a:lstStyle/>
          <a:p>
            <a:r>
              <a:rPr lang="en-US" sz="2800" dirty="0" smtClean="0"/>
              <a:t>“A </a:t>
            </a:r>
            <a:r>
              <a:rPr lang="en-US" sz="2800" dirty="0"/>
              <a:t>responsible employee would </a:t>
            </a:r>
            <a:r>
              <a:rPr lang="en-US" sz="2800" dirty="0" smtClean="0"/>
              <a:t>include any employee who has the authority to take action to redress the harassment, </a:t>
            </a:r>
            <a:r>
              <a:rPr lang="en-US" sz="2800" dirty="0">
                <a:solidFill>
                  <a:srgbClr val="FF0000"/>
                </a:solidFill>
              </a:rPr>
              <a:t>who has the duty to report to appropriate </a:t>
            </a:r>
            <a:r>
              <a:rPr lang="en-US" sz="2800" dirty="0" smtClean="0">
                <a:solidFill>
                  <a:srgbClr val="FF0000"/>
                </a:solidFill>
              </a:rPr>
              <a:t>school </a:t>
            </a:r>
            <a:r>
              <a:rPr lang="en-US" sz="2800" dirty="0">
                <a:solidFill>
                  <a:srgbClr val="FF0000"/>
                </a:solidFill>
              </a:rPr>
              <a:t>officials </a:t>
            </a:r>
            <a:r>
              <a:rPr lang="en-US" sz="2800" dirty="0"/>
              <a:t>sexual harassment or </a:t>
            </a:r>
            <a:r>
              <a:rPr lang="en-US" sz="2800" dirty="0">
                <a:solidFill>
                  <a:srgbClr val="FF0000"/>
                </a:solidFill>
              </a:rPr>
              <a:t>any other misconduct by students or employees</a:t>
            </a:r>
            <a:r>
              <a:rPr lang="en-US" sz="2800" dirty="0"/>
              <a:t>, or an individual who a student could reasonably believe has this authority or </a:t>
            </a:r>
            <a:r>
              <a:rPr lang="en-US" sz="2800" dirty="0" smtClean="0"/>
              <a:t>responsibility.”</a:t>
            </a:r>
          </a:p>
          <a:p>
            <a:endParaRPr lang="en-US" dirty="0"/>
          </a:p>
          <a:p>
            <a:pPr lvl="2"/>
            <a:r>
              <a:rPr lang="en-US" dirty="0"/>
              <a:t>U.S. Dep’t of Educ., Office for Civil Rights, Revised Sexual Harassment Guidance: Harassment of Students by School Employees, Other Students, or Third Parties </a:t>
            </a:r>
            <a:r>
              <a:rPr lang="en-US" dirty="0" smtClean="0"/>
              <a:t>13 </a:t>
            </a:r>
            <a:r>
              <a:rPr lang="en-US" dirty="0"/>
              <a:t>(</a:t>
            </a:r>
            <a:r>
              <a:rPr lang="en-US" dirty="0" smtClean="0"/>
              <a:t>2001)</a:t>
            </a:r>
            <a:endParaRPr lang="en-US" dirty="0"/>
          </a:p>
        </p:txBody>
      </p:sp>
    </p:spTree>
    <p:extLst>
      <p:ext uri="{BB962C8B-B14F-4D97-AF65-F5344CB8AC3E}">
        <p14:creationId xmlns:p14="http://schemas.microsoft.com/office/powerpoint/2010/main" val="18689817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Wide-Net Policies Harm Survivors</a:t>
            </a:r>
            <a:endParaRPr lang="en-US" dirty="0"/>
          </a:p>
        </p:txBody>
      </p:sp>
      <p:sp>
        <p:nvSpPr>
          <p:cNvPr id="3" name="Content Placeholder 2"/>
          <p:cNvSpPr>
            <a:spLocks noGrp="1"/>
          </p:cNvSpPr>
          <p:nvPr>
            <p:ph sz="half" idx="1"/>
          </p:nvPr>
        </p:nvSpPr>
        <p:spPr>
          <a:xfrm>
            <a:off x="193718" y="1884363"/>
            <a:ext cx="3657600" cy="4140200"/>
          </a:xfrm>
        </p:spPr>
        <p:txBody>
          <a:bodyPr/>
          <a:lstStyle/>
          <a:p>
            <a:r>
              <a:rPr lang="en-US" dirty="0" smtClean="0"/>
              <a:t>Loss of Autonomy</a:t>
            </a:r>
          </a:p>
          <a:p>
            <a:pPr lvl="1"/>
            <a:r>
              <a:rPr lang="en-US" dirty="0"/>
              <a:t>Loss of Choice</a:t>
            </a:r>
          </a:p>
          <a:p>
            <a:pPr lvl="1"/>
            <a:r>
              <a:rPr lang="en-US" dirty="0"/>
              <a:t>Loss of </a:t>
            </a:r>
            <a:r>
              <a:rPr lang="en-US" dirty="0" smtClean="0"/>
              <a:t>Control</a:t>
            </a:r>
          </a:p>
          <a:p>
            <a:r>
              <a:rPr lang="en-US" dirty="0" smtClean="0"/>
              <a:t>Psychological Harm</a:t>
            </a:r>
          </a:p>
          <a:p>
            <a:r>
              <a:rPr lang="en-US" dirty="0" smtClean="0"/>
              <a:t>Physical Harm</a:t>
            </a:r>
          </a:p>
        </p:txBody>
      </p:sp>
    </p:spTree>
    <p:extLst>
      <p:ext uri="{BB962C8B-B14F-4D97-AF65-F5344CB8AC3E}">
        <p14:creationId xmlns:p14="http://schemas.microsoft.com/office/powerpoint/2010/main" val="50078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Wide-Net Policies Harm Survivors</a:t>
            </a:r>
            <a:endParaRPr lang="en-US" dirty="0"/>
          </a:p>
        </p:txBody>
      </p:sp>
      <p:sp>
        <p:nvSpPr>
          <p:cNvPr id="3" name="Content Placeholder 2"/>
          <p:cNvSpPr>
            <a:spLocks noGrp="1"/>
          </p:cNvSpPr>
          <p:nvPr>
            <p:ph sz="half" idx="1"/>
          </p:nvPr>
        </p:nvSpPr>
        <p:spPr>
          <a:xfrm>
            <a:off x="220717" y="1985963"/>
            <a:ext cx="3935401" cy="4140200"/>
          </a:xfrm>
        </p:spPr>
        <p:txBody>
          <a:bodyPr>
            <a:normAutofit/>
          </a:bodyPr>
          <a:lstStyle/>
          <a:p>
            <a:r>
              <a:rPr lang="en-US" sz="2800" dirty="0" smtClean="0"/>
              <a:t>Loss of Autonomy</a:t>
            </a:r>
          </a:p>
          <a:p>
            <a:pPr lvl="1"/>
            <a:r>
              <a:rPr lang="en-US" sz="2800" dirty="0"/>
              <a:t>Loss of Choice</a:t>
            </a:r>
          </a:p>
          <a:p>
            <a:r>
              <a:rPr lang="en-US" sz="2800" dirty="0" smtClean="0"/>
              <a:t>Psychological Harm</a:t>
            </a:r>
          </a:p>
          <a:p>
            <a:pPr lvl="1"/>
            <a:r>
              <a:rPr lang="en-US" sz="2800" dirty="0" smtClean="0"/>
              <a:t>Questioning her judgment</a:t>
            </a:r>
          </a:p>
          <a:p>
            <a:pPr lvl="1"/>
            <a:r>
              <a:rPr lang="en-US" sz="2800" dirty="0"/>
              <a:t>Loss of </a:t>
            </a:r>
            <a:r>
              <a:rPr lang="en-US" sz="2800" dirty="0" smtClean="0"/>
              <a:t>Control</a:t>
            </a:r>
          </a:p>
          <a:p>
            <a:r>
              <a:rPr lang="en-US" sz="2800" dirty="0" smtClean="0"/>
              <a:t>Physical Harm</a:t>
            </a:r>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94058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t>
            </a:r>
            <a:r>
              <a:rPr lang="en-US" dirty="0" smtClean="0"/>
              <a:t>Else Wide-Net </a:t>
            </a:r>
            <a:r>
              <a:rPr lang="en-US" dirty="0"/>
              <a:t>Policies Harm Survivors</a:t>
            </a:r>
          </a:p>
        </p:txBody>
      </p:sp>
      <p:sp>
        <p:nvSpPr>
          <p:cNvPr id="11" name="Content Placeholder 10"/>
          <p:cNvSpPr>
            <a:spLocks noGrp="1"/>
          </p:cNvSpPr>
          <p:nvPr>
            <p:ph sz="half" idx="1"/>
          </p:nvPr>
        </p:nvSpPr>
        <p:spPr>
          <a:xfrm>
            <a:off x="5486400" y="2269742"/>
            <a:ext cx="3657600" cy="4140200"/>
          </a:xfrm>
        </p:spPr>
        <p:txBody>
          <a:bodyPr>
            <a:normAutofit/>
          </a:bodyPr>
          <a:lstStyle/>
          <a:p>
            <a:r>
              <a:rPr lang="en-US" sz="2800" dirty="0" smtClean="0"/>
              <a:t>Isolation</a:t>
            </a:r>
          </a:p>
          <a:p>
            <a:r>
              <a:rPr lang="en-US" sz="2800" dirty="0" smtClean="0"/>
              <a:t>Lack of Support </a:t>
            </a:r>
          </a:p>
          <a:p>
            <a:r>
              <a:rPr lang="en-US" sz="2800" dirty="0" smtClean="0"/>
              <a:t>Inability to Hold Perpetrators Accountable</a:t>
            </a:r>
            <a:endParaRPr lang="en-US" sz="2800" dirty="0"/>
          </a:p>
        </p:txBody>
      </p:sp>
    </p:spTree>
    <p:extLst>
      <p:ext uri="{BB962C8B-B14F-4D97-AF65-F5344CB8AC3E}">
        <p14:creationId xmlns:p14="http://schemas.microsoft.com/office/powerpoint/2010/main" val="18084037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48856" y="595424"/>
            <a:ext cx="8229600" cy="5530740"/>
          </a:xfrm>
        </p:spPr>
        <p:txBody>
          <a:bodyPr>
            <a:noAutofit/>
          </a:bodyPr>
          <a:lstStyle/>
          <a:p>
            <a:r>
              <a:rPr lang="en-US" sz="3200" dirty="0"/>
              <a:t>Christina Mancini et al., </a:t>
            </a:r>
            <a:r>
              <a:rPr lang="en-US" sz="3200" i="1" dirty="0"/>
              <a:t>Mandatory Reporting in Higher Education: College Students perception of Laws Designed to Reduce Campus Sexual Assault</a:t>
            </a:r>
            <a:r>
              <a:rPr lang="en-US" sz="3200" dirty="0"/>
              <a:t>, 41 </a:t>
            </a:r>
            <a:r>
              <a:rPr lang="en-US" sz="3200" cap="small" dirty="0"/>
              <a:t>Crim. Just. Rev.</a:t>
            </a:r>
            <a:r>
              <a:rPr lang="en-US" sz="3200" dirty="0"/>
              <a:t> 219, 225, 229–30 (2016</a:t>
            </a:r>
            <a:r>
              <a:rPr lang="en-US" sz="3200" dirty="0" smtClean="0"/>
              <a:t>).</a:t>
            </a:r>
            <a:endParaRPr lang="en-US" sz="3200" dirty="0"/>
          </a:p>
          <a:p>
            <a:r>
              <a:rPr lang="en-US" sz="3200" dirty="0" smtClean="0"/>
              <a:t>Melissa </a:t>
            </a:r>
            <a:r>
              <a:rPr lang="en-US" sz="3200" dirty="0"/>
              <a:t>L</a:t>
            </a:r>
            <a:r>
              <a:rPr lang="en-US" sz="3200" i="1" dirty="0"/>
              <a:t>. </a:t>
            </a:r>
            <a:r>
              <a:rPr lang="en-US" sz="3200" dirty="0"/>
              <a:t>Barnes &amp; Jennifer J. </a:t>
            </a:r>
            <a:r>
              <a:rPr lang="en-US" sz="3200" dirty="0" err="1"/>
              <a:t>Freyd</a:t>
            </a:r>
            <a:r>
              <a:rPr lang="en-US" sz="3200" dirty="0"/>
              <a:t>, Who Would You Tell?: College Student Perspectives Regarding Sexual Violence Reporting on Campus. Poster presented at the </a:t>
            </a:r>
            <a:r>
              <a:rPr lang="en-US" sz="3200" u="sng" dirty="0">
                <a:hlinkClick r:id="rId2"/>
              </a:rPr>
              <a:t>22nd International Summit on Violence, Abuse &amp; Trauma</a:t>
            </a:r>
            <a:r>
              <a:rPr lang="en-US" sz="3200" dirty="0"/>
              <a:t>, San Diego, CA, 21-27 </a:t>
            </a:r>
            <a:r>
              <a:rPr lang="en-US" sz="3200" dirty="0" smtClean="0"/>
              <a:t>Sept. 2017.</a:t>
            </a:r>
            <a:endParaRPr lang="en-US" sz="3200" dirty="0"/>
          </a:p>
        </p:txBody>
      </p:sp>
    </p:spTree>
    <p:extLst>
      <p:ext uri="{BB962C8B-B14F-4D97-AF65-F5344CB8AC3E}">
        <p14:creationId xmlns:p14="http://schemas.microsoft.com/office/powerpoint/2010/main" val="4372691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2927"/>
            <a:ext cx="8229600" cy="862840"/>
          </a:xfrm>
        </p:spPr>
        <p:txBody>
          <a:bodyPr/>
          <a:lstStyle/>
          <a:p>
            <a:r>
              <a:rPr lang="en-US" dirty="0" smtClean="0"/>
              <a:t>Principles</a:t>
            </a:r>
            <a:endParaRPr lang="en-US" dirty="0"/>
          </a:p>
        </p:txBody>
      </p:sp>
      <p:sp>
        <p:nvSpPr>
          <p:cNvPr id="5" name="Content Placeholder 4"/>
          <p:cNvSpPr>
            <a:spLocks noGrp="1"/>
          </p:cNvSpPr>
          <p:nvPr>
            <p:ph idx="1"/>
          </p:nvPr>
        </p:nvSpPr>
        <p:spPr>
          <a:xfrm>
            <a:off x="-204952" y="910287"/>
            <a:ext cx="8609496" cy="4843938"/>
          </a:xfrm>
        </p:spPr>
        <p:txBody>
          <a:bodyPr>
            <a:noAutofit/>
          </a:bodyPr>
          <a:lstStyle/>
          <a:p>
            <a:pPr lvl="2">
              <a:spcBef>
                <a:spcPts val="200"/>
              </a:spcBef>
            </a:pPr>
            <a:r>
              <a:rPr lang="en-US" sz="2400" dirty="0"/>
              <a:t>Be consistent with the core mission of </a:t>
            </a:r>
            <a:r>
              <a:rPr lang="en-US" sz="2400" dirty="0" smtClean="0"/>
              <a:t>the educational institution.</a:t>
            </a:r>
            <a:r>
              <a:rPr lang="en-US" sz="2400" dirty="0"/>
              <a:t> </a:t>
            </a:r>
          </a:p>
          <a:p>
            <a:pPr lvl="2">
              <a:spcBef>
                <a:spcPts val="200"/>
              </a:spcBef>
            </a:pPr>
            <a:r>
              <a:rPr lang="en-US" sz="2400" dirty="0"/>
              <a:t>Be based on data, when that data exists. </a:t>
            </a:r>
          </a:p>
          <a:p>
            <a:pPr lvl="2">
              <a:spcBef>
                <a:spcPts val="200"/>
              </a:spcBef>
            </a:pPr>
            <a:r>
              <a:rPr lang="en-US" sz="2400" dirty="0"/>
              <a:t>Be guided by the spirit of Title IX: to protect educational equity. </a:t>
            </a:r>
          </a:p>
          <a:p>
            <a:pPr lvl="2">
              <a:spcBef>
                <a:spcPts val="200"/>
              </a:spcBef>
            </a:pPr>
            <a:r>
              <a:rPr lang="en-US" sz="2400" dirty="0"/>
              <a:t>Do no </a:t>
            </a:r>
            <a:r>
              <a:rPr lang="en-US" sz="2400" dirty="0" smtClean="0"/>
              <a:t>harm.</a:t>
            </a:r>
            <a:endParaRPr lang="en-US" sz="2400" dirty="0"/>
          </a:p>
          <a:p>
            <a:pPr lvl="2">
              <a:spcBef>
                <a:spcPts val="200"/>
              </a:spcBef>
            </a:pPr>
            <a:r>
              <a:rPr lang="en-US" sz="2400" dirty="0" smtClean="0"/>
              <a:t>Recognize </a:t>
            </a:r>
            <a:r>
              <a:rPr lang="en-US" sz="2400" dirty="0"/>
              <a:t>that student survivors are adults and have </a:t>
            </a:r>
            <a:r>
              <a:rPr lang="en-US" sz="2400" dirty="0" smtClean="0"/>
              <a:t>autonomy.</a:t>
            </a:r>
            <a:endParaRPr lang="en-US" sz="2400" dirty="0"/>
          </a:p>
          <a:p>
            <a:pPr lvl="2">
              <a:spcBef>
                <a:spcPts val="200"/>
              </a:spcBef>
            </a:pPr>
            <a:r>
              <a:rPr lang="en-US" sz="2400" dirty="0"/>
              <a:t>Respect academic freedom. </a:t>
            </a:r>
          </a:p>
          <a:p>
            <a:pPr lvl="2">
              <a:spcBef>
                <a:spcPts val="200"/>
              </a:spcBef>
            </a:pPr>
            <a:r>
              <a:rPr lang="en-US" sz="2400" dirty="0"/>
              <a:t>Protect from liability University employees who are acting pursuant to the policy. </a:t>
            </a:r>
          </a:p>
          <a:p>
            <a:pPr lvl="2">
              <a:spcBef>
                <a:spcPts val="200"/>
              </a:spcBef>
            </a:pPr>
            <a:r>
              <a:rPr lang="en-US" sz="2400" dirty="0"/>
              <a:t>Stay grounded in the reality of how the University deals with reports of sexual violence. </a:t>
            </a:r>
          </a:p>
          <a:p>
            <a:pPr lvl="2">
              <a:spcBef>
                <a:spcPts val="200"/>
              </a:spcBef>
            </a:pPr>
            <a:r>
              <a:rPr lang="en-US" sz="2400" dirty="0"/>
              <a:t>Be cognizant of the legal and national context in which the policy will operate.</a:t>
            </a:r>
          </a:p>
          <a:p>
            <a:pPr>
              <a:spcBef>
                <a:spcPts val="200"/>
              </a:spcBef>
            </a:pPr>
            <a:endParaRPr lang="en-US" sz="1800" dirty="0"/>
          </a:p>
          <a:p>
            <a:pPr>
              <a:spcBef>
                <a:spcPts val="200"/>
              </a:spcBef>
            </a:pPr>
            <a:endParaRPr lang="en-US" sz="1800" dirty="0"/>
          </a:p>
        </p:txBody>
      </p:sp>
    </p:spTree>
    <p:extLst>
      <p:ext uri="{BB962C8B-B14F-4D97-AF65-F5344CB8AC3E}">
        <p14:creationId xmlns:p14="http://schemas.microsoft.com/office/powerpoint/2010/main" val="899550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6073"/>
          </a:xfrm>
        </p:spPr>
        <p:txBody>
          <a:bodyPr>
            <a:normAutofit fontScale="90000"/>
          </a:bodyPr>
          <a:lstStyle/>
          <a:p>
            <a:r>
              <a:rPr lang="en-US" dirty="0" smtClean="0"/>
              <a:t>Categories of Employees</a:t>
            </a:r>
            <a:endParaRPr lang="en-US" dirty="0"/>
          </a:p>
        </p:txBody>
      </p:sp>
      <p:sp>
        <p:nvSpPr>
          <p:cNvPr id="5" name="TextBox 4"/>
          <p:cNvSpPr txBox="1"/>
          <p:nvPr/>
        </p:nvSpPr>
        <p:spPr>
          <a:xfrm>
            <a:off x="240999" y="879870"/>
            <a:ext cx="2691387" cy="3139321"/>
          </a:xfrm>
          <a:prstGeom prst="rect">
            <a:avLst/>
          </a:prstGeom>
          <a:solidFill>
            <a:srgbClr val="FFFF00"/>
          </a:solidFill>
          <a:ln>
            <a:solidFill>
              <a:srgbClr val="000000"/>
            </a:solidFill>
          </a:ln>
        </p:spPr>
        <p:txBody>
          <a:bodyPr wrap="square" rtlCol="0">
            <a:spAutoFit/>
          </a:bodyPr>
          <a:lstStyle/>
          <a:p>
            <a:r>
              <a:rPr lang="en-US" dirty="0" smtClean="0">
                <a:solidFill>
                  <a:srgbClr val="FF0000"/>
                </a:solidFill>
              </a:rPr>
              <a:t>Designated Reporters</a:t>
            </a:r>
          </a:p>
          <a:p>
            <a:endParaRPr lang="en-US" dirty="0"/>
          </a:p>
          <a:p>
            <a:r>
              <a:rPr lang="en-US" dirty="0" smtClean="0"/>
              <a:t>Authority to redress harassment/violence or those whom students would think have the authority (or the duty to report)</a:t>
            </a:r>
          </a:p>
          <a:p>
            <a:endParaRPr lang="en-US" dirty="0" smtClean="0"/>
          </a:p>
          <a:p>
            <a:endParaRPr lang="en-US" dirty="0"/>
          </a:p>
          <a:p>
            <a:r>
              <a:rPr lang="en-US" i="1" dirty="0" smtClean="0"/>
              <a:t> </a:t>
            </a:r>
            <a:endParaRPr lang="en-US" dirty="0" smtClean="0"/>
          </a:p>
        </p:txBody>
      </p:sp>
      <p:sp>
        <p:nvSpPr>
          <p:cNvPr id="6" name="TextBox 5"/>
          <p:cNvSpPr txBox="1"/>
          <p:nvPr/>
        </p:nvSpPr>
        <p:spPr>
          <a:xfrm>
            <a:off x="3033547" y="879870"/>
            <a:ext cx="3027436" cy="2031325"/>
          </a:xfrm>
          <a:prstGeom prst="rect">
            <a:avLst/>
          </a:prstGeom>
          <a:solidFill>
            <a:srgbClr val="FFFF00"/>
          </a:solidFill>
          <a:ln>
            <a:solidFill>
              <a:schemeClr val="tx1"/>
            </a:solidFill>
          </a:ln>
        </p:spPr>
        <p:txBody>
          <a:bodyPr wrap="square" rtlCol="0">
            <a:spAutoFit/>
          </a:bodyPr>
          <a:lstStyle/>
          <a:p>
            <a:r>
              <a:rPr lang="en-US" dirty="0" smtClean="0">
                <a:solidFill>
                  <a:srgbClr val="FF0000"/>
                </a:solidFill>
              </a:rPr>
              <a:t>Confidential Employees</a:t>
            </a:r>
          </a:p>
          <a:p>
            <a:endParaRPr lang="en-US" dirty="0"/>
          </a:p>
          <a:p>
            <a:r>
              <a:rPr lang="en-US" dirty="0" smtClean="0"/>
              <a:t>Professional commitment or legal privilege of confidentiality</a:t>
            </a:r>
          </a:p>
          <a:p>
            <a:endParaRPr lang="en-US" dirty="0"/>
          </a:p>
          <a:p>
            <a:r>
              <a:rPr lang="en-US" i="1" dirty="0" smtClean="0"/>
              <a:t> </a:t>
            </a:r>
            <a:endParaRPr lang="en-US" dirty="0"/>
          </a:p>
        </p:txBody>
      </p:sp>
      <p:sp>
        <p:nvSpPr>
          <p:cNvPr id="7" name="TextBox 6"/>
          <p:cNvSpPr txBox="1"/>
          <p:nvPr/>
        </p:nvSpPr>
        <p:spPr>
          <a:xfrm>
            <a:off x="6138792" y="879870"/>
            <a:ext cx="2871818" cy="2862322"/>
          </a:xfrm>
          <a:prstGeom prst="rect">
            <a:avLst/>
          </a:prstGeom>
          <a:solidFill>
            <a:srgbClr val="FFFF00"/>
          </a:solidFill>
          <a:ln>
            <a:solidFill>
              <a:srgbClr val="000000"/>
            </a:solidFill>
          </a:ln>
        </p:spPr>
        <p:txBody>
          <a:bodyPr wrap="square" rtlCol="0">
            <a:spAutoFit/>
          </a:bodyPr>
          <a:lstStyle/>
          <a:p>
            <a:r>
              <a:rPr lang="en-US" dirty="0" smtClean="0">
                <a:solidFill>
                  <a:srgbClr val="FF0000"/>
                </a:solidFill>
              </a:rPr>
              <a:t>Student-Directed Employees</a:t>
            </a:r>
          </a:p>
          <a:p>
            <a:endParaRPr lang="en-US" dirty="0"/>
          </a:p>
          <a:p>
            <a:r>
              <a:rPr lang="en-US" dirty="0" smtClean="0"/>
              <a:t>All other employees</a:t>
            </a:r>
          </a:p>
          <a:p>
            <a:endParaRPr lang="en-US" dirty="0" smtClean="0"/>
          </a:p>
          <a:p>
            <a:endParaRPr lang="en-US" dirty="0"/>
          </a:p>
          <a:p>
            <a:endParaRPr lang="en-US" dirty="0"/>
          </a:p>
          <a:p>
            <a:r>
              <a:rPr lang="en-US" i="1" dirty="0" smtClean="0"/>
              <a:t> </a:t>
            </a:r>
            <a:endParaRPr lang="en-US" dirty="0" smtClean="0"/>
          </a:p>
          <a:p>
            <a:endParaRPr lang="en-US" dirty="0"/>
          </a:p>
          <a:p>
            <a:endParaRPr lang="en-US" dirty="0"/>
          </a:p>
        </p:txBody>
      </p:sp>
      <p:cxnSp>
        <p:nvCxnSpPr>
          <p:cNvPr id="4" name="Straight Connector 3"/>
          <p:cNvCxnSpPr>
            <a:stCxn id="6" idx="2"/>
          </p:cNvCxnSpPr>
          <p:nvPr/>
        </p:nvCxnSpPr>
        <p:spPr>
          <a:xfrm>
            <a:off x="4547265" y="2911195"/>
            <a:ext cx="1024195" cy="1469419"/>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7" idx="2"/>
          </p:cNvCxnSpPr>
          <p:nvPr/>
        </p:nvCxnSpPr>
        <p:spPr>
          <a:xfrm flipH="1">
            <a:off x="5548108" y="3742192"/>
            <a:ext cx="2026593" cy="631817"/>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52353" y="4374009"/>
            <a:ext cx="6911163" cy="2585323"/>
          </a:xfrm>
          <a:prstGeom prst="rect">
            <a:avLst/>
          </a:prstGeom>
          <a:noFill/>
        </p:spPr>
        <p:txBody>
          <a:bodyPr wrap="square" rtlCol="0">
            <a:spAutoFit/>
          </a:bodyPr>
          <a:lstStyle/>
          <a:p>
            <a:pPr marL="342900" indent="-342900">
              <a:buAutoNum type="arabicParenR"/>
            </a:pPr>
            <a:r>
              <a:rPr lang="en-US" dirty="0" smtClean="0"/>
              <a:t>Must ask student if the employee should report</a:t>
            </a:r>
          </a:p>
          <a:p>
            <a:pPr marL="342900" indent="-342900">
              <a:buAutoNum type="arabicParenR"/>
            </a:pPr>
            <a:r>
              <a:rPr lang="en-US" dirty="0" smtClean="0"/>
              <a:t>Must offer to connect student with confidential support services</a:t>
            </a:r>
          </a:p>
          <a:p>
            <a:pPr marL="342900" indent="-342900">
              <a:buAutoNum type="arabicParenR"/>
            </a:pPr>
            <a:r>
              <a:rPr lang="en-US" dirty="0" smtClean="0"/>
              <a:t>Must give students information regarding:</a:t>
            </a:r>
          </a:p>
          <a:p>
            <a:pPr marL="800100" lvl="1" indent="-342900">
              <a:buFont typeface="Arial" charset="0"/>
              <a:buChar char="•"/>
            </a:pPr>
            <a:r>
              <a:rPr lang="en-US" dirty="0" smtClean="0"/>
              <a:t>How to report when ready</a:t>
            </a:r>
          </a:p>
          <a:p>
            <a:pPr marL="800100" lvl="1" indent="-342900">
              <a:buFont typeface="Arial" charset="0"/>
              <a:buChar char="•"/>
            </a:pPr>
            <a:r>
              <a:rPr lang="en-US" dirty="0" smtClean="0"/>
              <a:t>The prohibition against retaliation</a:t>
            </a:r>
          </a:p>
          <a:p>
            <a:pPr marL="800100" lvl="1" indent="-342900">
              <a:buFont typeface="Arial" charset="0"/>
              <a:buChar char="•"/>
            </a:pPr>
            <a:r>
              <a:rPr lang="en-US" dirty="0" smtClean="0"/>
              <a:t>That there likely will be no further action by the university unless there is a report because the university won’t know of the incident.</a:t>
            </a:r>
          </a:p>
        </p:txBody>
      </p:sp>
    </p:spTree>
    <p:extLst>
      <p:ext uri="{BB962C8B-B14F-4D97-AF65-F5344CB8AC3E}">
        <p14:creationId xmlns:p14="http://schemas.microsoft.com/office/powerpoint/2010/main" val="106714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7648"/>
            <a:ext cx="7556313" cy="1116106"/>
          </a:xfrm>
        </p:spPr>
        <p:txBody>
          <a:bodyPr/>
          <a:lstStyle/>
          <a:p>
            <a:r>
              <a:rPr lang="en-US" dirty="0" smtClean="0"/>
              <a:t>Considerations for the List of Designated Reporters</a:t>
            </a:r>
            <a:endParaRPr lang="en-US" dirty="0"/>
          </a:p>
        </p:txBody>
      </p:sp>
      <p:sp>
        <p:nvSpPr>
          <p:cNvPr id="3" name="Content Placeholder 2"/>
          <p:cNvSpPr>
            <a:spLocks noGrp="1"/>
          </p:cNvSpPr>
          <p:nvPr>
            <p:ph idx="1"/>
          </p:nvPr>
        </p:nvSpPr>
        <p:spPr>
          <a:xfrm>
            <a:off x="0" y="1600200"/>
            <a:ext cx="8335926" cy="4568456"/>
          </a:xfrm>
        </p:spPr>
        <p:txBody>
          <a:bodyPr>
            <a:noAutofit/>
          </a:bodyPr>
          <a:lstStyle/>
          <a:p>
            <a:r>
              <a:rPr lang="en-US" sz="2400" dirty="0" smtClean="0"/>
              <a:t>Faculty aren’t the only employees to affected.</a:t>
            </a:r>
          </a:p>
          <a:p>
            <a:r>
              <a:rPr lang="en-US" sz="2400" dirty="0" smtClean="0"/>
              <a:t>When in doubt, err on the side of keeping someone off the list.</a:t>
            </a:r>
          </a:p>
          <a:p>
            <a:r>
              <a:rPr lang="en-US" sz="2400" dirty="0" smtClean="0"/>
              <a:t>Be clear.</a:t>
            </a:r>
          </a:p>
          <a:p>
            <a:pPr lvl="1"/>
            <a:r>
              <a:rPr lang="en-US" sz="2400" dirty="0"/>
              <a:t>Don’t use the word “include.”</a:t>
            </a:r>
          </a:p>
          <a:p>
            <a:pPr lvl="1"/>
            <a:r>
              <a:rPr lang="en-US" sz="2400" dirty="0"/>
              <a:t>Don’t  make students figure out who fits in a category on the </a:t>
            </a:r>
            <a:r>
              <a:rPr lang="en-US" sz="2400" dirty="0" smtClean="0"/>
              <a:t>list.</a:t>
            </a:r>
          </a:p>
          <a:p>
            <a:r>
              <a:rPr lang="en-US" sz="2400" dirty="0" smtClean="0"/>
              <a:t>Be conspicuous about the choice, e.g.,</a:t>
            </a:r>
          </a:p>
          <a:p>
            <a:pPr lvl="1"/>
            <a:r>
              <a:rPr lang="en-US" sz="2400" dirty="0" smtClean="0"/>
              <a:t>Stickers on doors</a:t>
            </a:r>
          </a:p>
          <a:p>
            <a:pPr lvl="1"/>
            <a:r>
              <a:rPr lang="en-US" sz="2400" dirty="0" smtClean="0"/>
              <a:t>Identification in the directory and on the Web site</a:t>
            </a:r>
          </a:p>
          <a:p>
            <a:pPr lvl="1"/>
            <a:r>
              <a:rPr lang="en-US" sz="2400" dirty="0" smtClean="0"/>
              <a:t>Identification on syllabi and in email signatures</a:t>
            </a:r>
          </a:p>
        </p:txBody>
      </p:sp>
    </p:spTree>
    <p:extLst>
      <p:ext uri="{BB962C8B-B14F-4D97-AF65-F5344CB8AC3E}">
        <p14:creationId xmlns:p14="http://schemas.microsoft.com/office/powerpoint/2010/main" val="59250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487" y="1444531"/>
            <a:ext cx="7556313" cy="1116106"/>
          </a:xfrm>
        </p:spPr>
        <p:txBody>
          <a:bodyPr/>
          <a:lstStyle/>
          <a:p>
            <a:r>
              <a:rPr lang="en-US" dirty="0">
                <a:hlinkClick r:id="rId2"/>
              </a:rPr>
              <a:t/>
            </a:r>
            <a:br>
              <a:rPr lang="en-US" dirty="0">
                <a:hlinkClick r:id="rId2"/>
              </a:rPr>
            </a:br>
            <a:r>
              <a:rPr lang="en-US" dirty="0"/>
              <a:t/>
            </a:r>
            <a:br>
              <a:rPr lang="en-US" dirty="0"/>
            </a:br>
            <a:r>
              <a:rPr lang="en-US" dirty="0" smtClean="0"/>
              <a:t> </a:t>
            </a:r>
            <a:endParaRPr lang="en-US" dirty="0"/>
          </a:p>
        </p:txBody>
      </p:sp>
      <p:sp>
        <p:nvSpPr>
          <p:cNvPr id="3" name="Content Placeholder 2"/>
          <p:cNvSpPr>
            <a:spLocks noGrp="1"/>
          </p:cNvSpPr>
          <p:nvPr>
            <p:ph idx="1"/>
          </p:nvPr>
        </p:nvSpPr>
        <p:spPr>
          <a:xfrm>
            <a:off x="498474" y="2586037"/>
            <a:ext cx="7556313" cy="4144963"/>
          </a:xfrm>
        </p:spPr>
        <p:txBody>
          <a:bodyPr>
            <a:normAutofit/>
          </a:bodyPr>
          <a:lstStyle/>
          <a:p>
            <a:r>
              <a:rPr lang="en-US" sz="4000" dirty="0" smtClean="0">
                <a:solidFill>
                  <a:srgbClr val="0070C0"/>
                </a:solidFill>
              </a:rPr>
              <a:t>A.</a:t>
            </a:r>
            <a:r>
              <a:rPr lang="en-US" sz="4000" dirty="0" smtClean="0"/>
              <a:t>  </a:t>
            </a:r>
            <a:r>
              <a:rPr lang="en-US" sz="4000" dirty="0" smtClean="0">
                <a:solidFill>
                  <a:srgbClr val="0070C0"/>
                </a:solidFill>
              </a:rPr>
              <a:t>Yes</a:t>
            </a:r>
          </a:p>
          <a:p>
            <a:r>
              <a:rPr lang="en-US" sz="4000" dirty="0" smtClean="0">
                <a:solidFill>
                  <a:srgbClr val="00B050"/>
                </a:solidFill>
              </a:rPr>
              <a:t>B.	No</a:t>
            </a:r>
            <a:endParaRPr lang="en-US" sz="4000" dirty="0">
              <a:solidFill>
                <a:srgbClr val="00B050"/>
              </a:solidFill>
            </a:endParaRPr>
          </a:p>
        </p:txBody>
      </p:sp>
      <p:sp>
        <p:nvSpPr>
          <p:cNvPr id="4" name="counter"/>
          <p:cNvSpPr txBox="1"/>
          <p:nvPr/>
        </p:nvSpPr>
        <p:spPr>
          <a:xfrm>
            <a:off x="8318500" y="6096000"/>
            <a:ext cx="482600" cy="444500"/>
          </a:xfrm>
          <a:prstGeom prst="rect">
            <a:avLst/>
          </a:prstGeom>
          <a:solidFill>
            <a:srgbClr val="D2691E"/>
          </a:solidFill>
        </p:spPr>
        <p:txBody>
          <a:bodyPr vert="horz" rtlCol="0" anchor="ctr" anchorCtr="1">
            <a:noAutofit/>
          </a:bodyPr>
          <a:lstStyle/>
          <a:p>
            <a:r>
              <a:rPr lang="en-US" smtClean="0">
                <a:solidFill>
                  <a:srgbClr val="FFFFFF"/>
                </a:solidFill>
                <a:latin typeface="Segoe UI" charset="0"/>
              </a:rPr>
              <a:t>0</a:t>
            </a:r>
            <a:endParaRPr lang="en-US">
              <a:solidFill>
                <a:srgbClr val="FFFFFF"/>
              </a:solidFill>
              <a:latin typeface="Segoe UI" charset="0"/>
            </a:endParaRPr>
          </a:p>
        </p:txBody>
      </p:sp>
      <p:sp>
        <p:nvSpPr>
          <p:cNvPr id="5" name="counter_overlay"/>
          <p:cNvSpPr txBox="1"/>
          <p:nvPr/>
        </p:nvSpPr>
        <p:spPr>
          <a:xfrm>
            <a:off x="8318500" y="6096000"/>
            <a:ext cx="482600" cy="444500"/>
          </a:xfrm>
          <a:prstGeom prst="rect">
            <a:avLst/>
          </a:prstGeom>
          <a:solidFill>
            <a:srgbClr val="FFFFFF">
              <a:alpha val="15000"/>
            </a:srgbClr>
          </a:solidFill>
        </p:spPr>
        <p:txBody>
          <a:bodyPr vert="horz" rtlCol="0" anchor="ctr" anchorCtr="1">
            <a:noAutofit/>
          </a:bodyPr>
          <a:lstStyle/>
          <a:p>
            <a:endParaRPr lang="en-US"/>
          </a:p>
        </p:txBody>
      </p:sp>
      <p:sp>
        <p:nvSpPr>
          <p:cNvPr id="6" name="pp_status"/>
          <p:cNvSpPr txBox="1"/>
          <p:nvPr/>
        </p:nvSpPr>
        <p:spPr>
          <a:xfrm>
            <a:off x="5715000" y="6540500"/>
            <a:ext cx="3175000" cy="190500"/>
          </a:xfrm>
          <a:prstGeom prst="rect">
            <a:avLst/>
          </a:prstGeom>
          <a:noFill/>
        </p:spPr>
        <p:txBody>
          <a:bodyPr vert="horz" rtlCol="0" anchor="ctr">
            <a:noAutofit/>
          </a:bodyPr>
          <a:lstStyle/>
          <a:p>
            <a:pPr algn="just"/>
            <a:endParaRPr lang="en-US" sz="900">
              <a:solidFill>
                <a:srgbClr val="FF0000"/>
              </a:solidFill>
              <a:latin typeface="Segoe UI" charset="0"/>
            </a:endParaRPr>
          </a:p>
        </p:txBody>
      </p:sp>
      <p:sp>
        <p:nvSpPr>
          <p:cNvPr id="7" name="answerA"/>
          <p:cNvSpPr txBox="1"/>
          <p:nvPr/>
        </p:nvSpPr>
        <p:spPr>
          <a:xfrm>
            <a:off x="7302500" y="6096000"/>
            <a:ext cx="482600" cy="38100"/>
          </a:xfrm>
          <a:prstGeom prst="rect">
            <a:avLst/>
          </a:prstGeom>
          <a:solidFill>
            <a:srgbClr val="1673D2">
              <a:alpha val="50000"/>
            </a:srgbClr>
          </a:solidFill>
        </p:spPr>
        <p:txBody>
          <a:bodyPr vert="horz" rtlCol="0" anchor="ctr" anchorCtr="1">
            <a:noAutofit/>
          </a:bodyPr>
          <a:lstStyle/>
          <a:p>
            <a:endParaRPr lang="en-US" sz="900">
              <a:solidFill>
                <a:srgbClr val="FFFFFF"/>
              </a:solidFill>
              <a:latin typeface="Segoe UI" charset="0"/>
            </a:endParaRPr>
          </a:p>
        </p:txBody>
      </p:sp>
      <p:sp>
        <p:nvSpPr>
          <p:cNvPr id="8" name="letterA"/>
          <p:cNvSpPr txBox="1"/>
          <p:nvPr/>
        </p:nvSpPr>
        <p:spPr>
          <a:xfrm>
            <a:off x="7302500" y="6159500"/>
            <a:ext cx="482600" cy="381000"/>
          </a:xfrm>
          <a:prstGeom prst="rect">
            <a:avLst/>
          </a:prstGeom>
          <a:solidFill>
            <a:srgbClr val="1673D2"/>
          </a:solidFill>
        </p:spPr>
        <p:txBody>
          <a:bodyPr vert="horz" rtlCol="0" anchor="b" anchorCtr="0">
            <a:noAutofit/>
          </a:bodyPr>
          <a:lstStyle/>
          <a:p>
            <a:r>
              <a:rPr lang="en-US" sz="1200" smtClean="0">
                <a:solidFill>
                  <a:srgbClr val="FFFFFF"/>
                </a:solidFill>
                <a:latin typeface="Segoe UI" charset="0"/>
              </a:rPr>
              <a:t>A</a:t>
            </a:r>
            <a:endParaRPr lang="en-US" sz="1200">
              <a:solidFill>
                <a:srgbClr val="FFFFFF"/>
              </a:solidFill>
              <a:latin typeface="Segoe UI" charset="0"/>
            </a:endParaRPr>
          </a:p>
        </p:txBody>
      </p:sp>
      <p:sp>
        <p:nvSpPr>
          <p:cNvPr id="9" name="answerB"/>
          <p:cNvSpPr txBox="1"/>
          <p:nvPr/>
        </p:nvSpPr>
        <p:spPr>
          <a:xfrm>
            <a:off x="7810500" y="6096000"/>
            <a:ext cx="482600" cy="38100"/>
          </a:xfrm>
          <a:prstGeom prst="rect">
            <a:avLst/>
          </a:prstGeom>
          <a:solidFill>
            <a:srgbClr val="008A00">
              <a:alpha val="50000"/>
            </a:srgbClr>
          </a:solidFill>
        </p:spPr>
        <p:txBody>
          <a:bodyPr vert="horz" rtlCol="0" anchor="ctr" anchorCtr="1">
            <a:noAutofit/>
          </a:bodyPr>
          <a:lstStyle/>
          <a:p>
            <a:endParaRPr lang="en-US" sz="900">
              <a:solidFill>
                <a:srgbClr val="FFFFFF"/>
              </a:solidFill>
              <a:latin typeface="Segoe UI" charset="0"/>
            </a:endParaRPr>
          </a:p>
        </p:txBody>
      </p:sp>
      <p:sp>
        <p:nvSpPr>
          <p:cNvPr id="10" name="letterB"/>
          <p:cNvSpPr txBox="1"/>
          <p:nvPr/>
        </p:nvSpPr>
        <p:spPr>
          <a:xfrm>
            <a:off x="7810500" y="6159500"/>
            <a:ext cx="482600" cy="381000"/>
          </a:xfrm>
          <a:prstGeom prst="rect">
            <a:avLst/>
          </a:prstGeom>
          <a:solidFill>
            <a:srgbClr val="008A00"/>
          </a:solidFill>
        </p:spPr>
        <p:txBody>
          <a:bodyPr vert="horz" rtlCol="0" anchor="b" anchorCtr="0">
            <a:noAutofit/>
          </a:bodyPr>
          <a:lstStyle/>
          <a:p>
            <a:r>
              <a:rPr lang="en-US" sz="1200" smtClean="0">
                <a:solidFill>
                  <a:srgbClr val="FFFFFF"/>
                </a:solidFill>
                <a:latin typeface="Segoe UI" charset="0"/>
              </a:rPr>
              <a:t>B</a:t>
            </a:r>
            <a:endParaRPr lang="en-US" sz="1200">
              <a:solidFill>
                <a:srgbClr val="FFFFFF"/>
              </a:solidFill>
              <a:latin typeface="Segoe UI" charset="0"/>
            </a:endParaRPr>
          </a:p>
        </p:txBody>
      </p:sp>
      <p:sp>
        <p:nvSpPr>
          <p:cNvPr id="11" name="TextBox 10"/>
          <p:cNvSpPr txBox="1"/>
          <p:nvPr/>
        </p:nvSpPr>
        <p:spPr>
          <a:xfrm>
            <a:off x="693683" y="315310"/>
            <a:ext cx="7091417" cy="1569660"/>
          </a:xfrm>
          <a:prstGeom prst="rect">
            <a:avLst/>
          </a:prstGeom>
          <a:noFill/>
        </p:spPr>
        <p:txBody>
          <a:bodyPr wrap="square" rtlCol="0">
            <a:spAutoFit/>
          </a:bodyPr>
          <a:lstStyle/>
          <a:p>
            <a:r>
              <a:rPr lang="en-US" sz="3200" dirty="0" smtClean="0"/>
              <a:t>In other sessions, have you used interactive polling like </a:t>
            </a:r>
            <a:r>
              <a:rPr lang="en-US" sz="3200" dirty="0">
                <a:hlinkClick r:id="rId2"/>
              </a:rPr>
              <a:t>http://</a:t>
            </a:r>
            <a:r>
              <a:rPr lang="en-US" sz="3200" dirty="0" smtClean="0">
                <a:hlinkClick r:id="rId2"/>
              </a:rPr>
              <a:t>TitleIX.participoll.com</a:t>
            </a:r>
            <a:r>
              <a:rPr lang="en-US" sz="3200" dirty="0" smtClean="0"/>
              <a:t>?  </a:t>
            </a:r>
            <a:endParaRPr lang="en-US" sz="3200" dirty="0"/>
          </a:p>
        </p:txBody>
      </p:sp>
    </p:spTree>
    <p:extLst>
      <p:ext uri="{BB962C8B-B14F-4D97-AF65-F5344CB8AC3E}">
        <p14:creationId xmlns:p14="http://schemas.microsoft.com/office/powerpoint/2010/main" val="71594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Guidance on Responsible Employees</a:t>
            </a:r>
            <a:endParaRPr lang="en-US" dirty="0"/>
          </a:p>
        </p:txBody>
      </p:sp>
      <p:sp>
        <p:nvSpPr>
          <p:cNvPr id="6" name="Content Placeholder 5"/>
          <p:cNvSpPr>
            <a:spLocks noGrp="1"/>
          </p:cNvSpPr>
          <p:nvPr>
            <p:ph idx="1"/>
          </p:nvPr>
        </p:nvSpPr>
        <p:spPr/>
        <p:txBody>
          <a:bodyPr>
            <a:normAutofit fontScale="92500" lnSpcReduction="20000"/>
          </a:bodyPr>
          <a:lstStyle/>
          <a:p>
            <a:r>
              <a:rPr lang="en-US" sz="2800" dirty="0" smtClean="0"/>
              <a:t>“</a:t>
            </a:r>
            <a:r>
              <a:rPr lang="en-US" sz="2800" dirty="0" smtClean="0">
                <a:solidFill>
                  <a:srgbClr val="FF0000"/>
                </a:solidFill>
              </a:rPr>
              <a:t>A </a:t>
            </a:r>
            <a:r>
              <a:rPr lang="en-US" sz="2800" dirty="0">
                <a:solidFill>
                  <a:srgbClr val="FF0000"/>
                </a:solidFill>
              </a:rPr>
              <a:t>responsible employee would </a:t>
            </a:r>
            <a:r>
              <a:rPr lang="en-US" sz="2800" dirty="0" smtClean="0">
                <a:solidFill>
                  <a:srgbClr val="FF0000"/>
                </a:solidFill>
              </a:rPr>
              <a:t>include any employee who has the authority to take action to redress the harassment</a:t>
            </a:r>
            <a:r>
              <a:rPr lang="en-US" sz="2800" dirty="0" smtClean="0"/>
              <a:t>, </a:t>
            </a:r>
            <a:r>
              <a:rPr lang="en-US" sz="2800" dirty="0"/>
              <a:t>who has the duty to report to appropriate </a:t>
            </a:r>
            <a:r>
              <a:rPr lang="en-US" sz="2800" dirty="0" smtClean="0"/>
              <a:t>school </a:t>
            </a:r>
            <a:r>
              <a:rPr lang="en-US" sz="2800" dirty="0"/>
              <a:t>officials sexual harassment or any other misconduct by students or employees, or an individual who a student could reasonably believe has this authority or </a:t>
            </a:r>
            <a:r>
              <a:rPr lang="en-US" sz="2800" dirty="0" smtClean="0"/>
              <a:t>responsibility.”</a:t>
            </a:r>
          </a:p>
          <a:p>
            <a:endParaRPr lang="en-US" sz="2800" dirty="0"/>
          </a:p>
          <a:p>
            <a:pPr lvl="2"/>
            <a:r>
              <a:rPr lang="en-US" dirty="0"/>
              <a:t>U.S. Dep’t of Educ., Office for Civil Rights, Revised Sexual Harassment Guidance: Harassment of Students by School Employees, Other Students, or Third Parties </a:t>
            </a:r>
            <a:r>
              <a:rPr lang="en-US" dirty="0" smtClean="0"/>
              <a:t>13 </a:t>
            </a:r>
            <a:r>
              <a:rPr lang="en-US" dirty="0"/>
              <a:t>(</a:t>
            </a:r>
            <a:r>
              <a:rPr lang="en-US" dirty="0" smtClean="0"/>
              <a:t>2001)</a:t>
            </a:r>
            <a:endParaRPr lang="en-US" dirty="0"/>
          </a:p>
        </p:txBody>
      </p:sp>
    </p:spTree>
    <p:extLst>
      <p:ext uri="{BB962C8B-B14F-4D97-AF65-F5344CB8AC3E}">
        <p14:creationId xmlns:p14="http://schemas.microsoft.com/office/powerpoint/2010/main" val="9828968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Guidance on Responsible Employees</a:t>
            </a:r>
            <a:endParaRPr lang="en-US" dirty="0"/>
          </a:p>
        </p:txBody>
      </p:sp>
      <p:sp>
        <p:nvSpPr>
          <p:cNvPr id="6" name="Content Placeholder 5"/>
          <p:cNvSpPr>
            <a:spLocks noGrp="1"/>
          </p:cNvSpPr>
          <p:nvPr>
            <p:ph idx="1"/>
          </p:nvPr>
        </p:nvSpPr>
        <p:spPr/>
        <p:txBody>
          <a:bodyPr>
            <a:normAutofit fontScale="92500" lnSpcReduction="20000"/>
          </a:bodyPr>
          <a:lstStyle/>
          <a:p>
            <a:r>
              <a:rPr lang="en-US" sz="2800" dirty="0" smtClean="0"/>
              <a:t>“</a:t>
            </a:r>
            <a:r>
              <a:rPr lang="en-US" sz="2800" dirty="0" smtClean="0">
                <a:solidFill>
                  <a:srgbClr val="FF0000"/>
                </a:solidFill>
              </a:rPr>
              <a:t>A </a:t>
            </a:r>
            <a:r>
              <a:rPr lang="en-US" sz="2800" dirty="0">
                <a:solidFill>
                  <a:srgbClr val="FF0000"/>
                </a:solidFill>
              </a:rPr>
              <a:t>responsible employee would </a:t>
            </a:r>
            <a:r>
              <a:rPr lang="en-US" sz="2800" dirty="0" smtClean="0">
                <a:solidFill>
                  <a:srgbClr val="FF0000"/>
                </a:solidFill>
              </a:rPr>
              <a:t>include any employee </a:t>
            </a:r>
            <a:r>
              <a:rPr lang="en-US" sz="2800" dirty="0" smtClean="0">
                <a:solidFill>
                  <a:schemeClr val="tx1"/>
                </a:solidFill>
              </a:rPr>
              <a:t>who </a:t>
            </a:r>
            <a:r>
              <a:rPr lang="en-US" sz="2800" dirty="0" smtClean="0"/>
              <a:t>has the authority to take action to redress the harassment, </a:t>
            </a:r>
            <a:r>
              <a:rPr lang="en-US" sz="2800" dirty="0">
                <a:solidFill>
                  <a:srgbClr val="C00000"/>
                </a:solidFill>
              </a:rPr>
              <a:t>who has the duty to report to appropriate </a:t>
            </a:r>
            <a:r>
              <a:rPr lang="en-US" sz="2800" dirty="0" smtClean="0">
                <a:solidFill>
                  <a:srgbClr val="C00000"/>
                </a:solidFill>
              </a:rPr>
              <a:t>school </a:t>
            </a:r>
            <a:r>
              <a:rPr lang="en-US" sz="2800" dirty="0">
                <a:solidFill>
                  <a:srgbClr val="C00000"/>
                </a:solidFill>
              </a:rPr>
              <a:t>officials sexual harassment</a:t>
            </a:r>
            <a:r>
              <a:rPr lang="en-US" sz="2800" dirty="0"/>
              <a:t> or any other misconduct </a:t>
            </a:r>
            <a:r>
              <a:rPr lang="en-US" sz="2800" dirty="0">
                <a:solidFill>
                  <a:srgbClr val="C00000"/>
                </a:solidFill>
              </a:rPr>
              <a:t>by students or employees</a:t>
            </a:r>
            <a:r>
              <a:rPr lang="en-US" sz="2800" dirty="0"/>
              <a:t>, or an individual who a student could reasonably believe has this authority or </a:t>
            </a:r>
            <a:r>
              <a:rPr lang="en-US" sz="2800" dirty="0" smtClean="0"/>
              <a:t>responsibility.”</a:t>
            </a:r>
          </a:p>
          <a:p>
            <a:endParaRPr lang="en-US" sz="2800" dirty="0"/>
          </a:p>
          <a:p>
            <a:pPr lvl="2"/>
            <a:r>
              <a:rPr lang="en-US" dirty="0"/>
              <a:t>U.S. Dep’t of Educ., Office for Civil Rights, Revised Sexual Harassment Guidance: Harassment of Students by School Employees, Other Students, or Third Parties </a:t>
            </a:r>
            <a:r>
              <a:rPr lang="en-US" dirty="0" smtClean="0"/>
              <a:t>13 </a:t>
            </a:r>
            <a:r>
              <a:rPr lang="en-US" dirty="0"/>
              <a:t>(</a:t>
            </a:r>
            <a:r>
              <a:rPr lang="en-US" dirty="0" smtClean="0"/>
              <a:t>2001)</a:t>
            </a:r>
            <a:endParaRPr lang="en-US" dirty="0"/>
          </a:p>
        </p:txBody>
      </p:sp>
    </p:spTree>
    <p:extLst>
      <p:ext uri="{BB962C8B-B14F-4D97-AF65-F5344CB8AC3E}">
        <p14:creationId xmlns:p14="http://schemas.microsoft.com/office/powerpoint/2010/main" val="3033521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Guidance on Responsible Employees</a:t>
            </a:r>
            <a:endParaRPr lang="en-US" dirty="0"/>
          </a:p>
        </p:txBody>
      </p:sp>
      <p:sp>
        <p:nvSpPr>
          <p:cNvPr id="6" name="Content Placeholder 5"/>
          <p:cNvSpPr>
            <a:spLocks noGrp="1"/>
          </p:cNvSpPr>
          <p:nvPr>
            <p:ph idx="1"/>
          </p:nvPr>
        </p:nvSpPr>
        <p:spPr/>
        <p:txBody>
          <a:bodyPr>
            <a:normAutofit fontScale="92500" lnSpcReduction="20000"/>
          </a:bodyPr>
          <a:lstStyle/>
          <a:p>
            <a:r>
              <a:rPr lang="en-US" sz="2800" dirty="0" smtClean="0"/>
              <a:t>“</a:t>
            </a:r>
            <a:r>
              <a:rPr lang="en-US" sz="2800" dirty="0" smtClean="0">
                <a:solidFill>
                  <a:srgbClr val="FF0000"/>
                </a:solidFill>
              </a:rPr>
              <a:t>A </a:t>
            </a:r>
            <a:r>
              <a:rPr lang="en-US" sz="2800" dirty="0">
                <a:solidFill>
                  <a:srgbClr val="FF0000"/>
                </a:solidFill>
              </a:rPr>
              <a:t>responsible employee would </a:t>
            </a:r>
            <a:r>
              <a:rPr lang="en-US" sz="2800" dirty="0" smtClean="0">
                <a:solidFill>
                  <a:srgbClr val="FF0000"/>
                </a:solidFill>
              </a:rPr>
              <a:t>include any employee </a:t>
            </a:r>
            <a:r>
              <a:rPr lang="en-US" sz="2800" dirty="0" smtClean="0"/>
              <a:t>who has the authority to take action to redress the harassment, </a:t>
            </a:r>
            <a:r>
              <a:rPr lang="en-US" sz="2800" dirty="0">
                <a:solidFill>
                  <a:srgbClr val="C00000"/>
                </a:solidFill>
              </a:rPr>
              <a:t>who has the duty to report to appropriate </a:t>
            </a:r>
            <a:r>
              <a:rPr lang="en-US" sz="2800" dirty="0" smtClean="0">
                <a:solidFill>
                  <a:srgbClr val="C00000"/>
                </a:solidFill>
              </a:rPr>
              <a:t>school </a:t>
            </a:r>
            <a:r>
              <a:rPr lang="en-US" sz="2800" dirty="0">
                <a:solidFill>
                  <a:srgbClr val="C00000"/>
                </a:solidFill>
              </a:rPr>
              <a:t>officials </a:t>
            </a:r>
            <a:r>
              <a:rPr lang="en-US" sz="2800" dirty="0"/>
              <a:t>sexual harassment or </a:t>
            </a:r>
            <a:r>
              <a:rPr lang="en-US" sz="2800" dirty="0">
                <a:solidFill>
                  <a:srgbClr val="C00000"/>
                </a:solidFill>
              </a:rPr>
              <a:t>any other misconduct by students or employees</a:t>
            </a:r>
            <a:r>
              <a:rPr lang="en-US" sz="2800" dirty="0"/>
              <a:t>, or an individual who a student could reasonably believe has this authority or </a:t>
            </a:r>
            <a:r>
              <a:rPr lang="en-US" sz="2800" dirty="0" smtClean="0"/>
              <a:t>responsibility.”</a:t>
            </a:r>
          </a:p>
          <a:p>
            <a:endParaRPr lang="en-US" sz="2800" dirty="0"/>
          </a:p>
          <a:p>
            <a:pPr lvl="2"/>
            <a:r>
              <a:rPr lang="en-US" dirty="0"/>
              <a:t>U.S. Dep’t of Educ., Office for Civil Rights, Revised Sexual Harassment Guidance: Harassment of Students by School Employees, Other Students, or Third Parties </a:t>
            </a:r>
            <a:r>
              <a:rPr lang="en-US" dirty="0" smtClean="0"/>
              <a:t>13 </a:t>
            </a:r>
            <a:r>
              <a:rPr lang="en-US" dirty="0"/>
              <a:t>(</a:t>
            </a:r>
            <a:r>
              <a:rPr lang="en-US" dirty="0" smtClean="0"/>
              <a:t>2001)</a:t>
            </a:r>
            <a:endParaRPr lang="en-US" dirty="0"/>
          </a:p>
        </p:txBody>
      </p:sp>
    </p:spTree>
    <p:extLst>
      <p:ext uri="{BB962C8B-B14F-4D97-AF65-F5344CB8AC3E}">
        <p14:creationId xmlns:p14="http://schemas.microsoft.com/office/powerpoint/2010/main" val="18887514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Guidance on Responsible Employees</a:t>
            </a:r>
            <a:endParaRPr lang="en-US" dirty="0"/>
          </a:p>
        </p:txBody>
      </p:sp>
      <p:sp>
        <p:nvSpPr>
          <p:cNvPr id="6" name="Content Placeholder 5"/>
          <p:cNvSpPr>
            <a:spLocks noGrp="1"/>
          </p:cNvSpPr>
          <p:nvPr>
            <p:ph idx="1"/>
          </p:nvPr>
        </p:nvSpPr>
        <p:spPr/>
        <p:txBody>
          <a:bodyPr>
            <a:normAutofit fontScale="92500" lnSpcReduction="20000"/>
          </a:bodyPr>
          <a:lstStyle/>
          <a:p>
            <a:r>
              <a:rPr lang="en-US" sz="2800" dirty="0" smtClean="0"/>
              <a:t>“</a:t>
            </a:r>
            <a:r>
              <a:rPr lang="en-US" sz="2800" dirty="0" smtClean="0">
                <a:solidFill>
                  <a:srgbClr val="FF0000"/>
                </a:solidFill>
              </a:rPr>
              <a:t>A </a:t>
            </a:r>
            <a:r>
              <a:rPr lang="en-US" sz="2800" dirty="0">
                <a:solidFill>
                  <a:srgbClr val="FF0000"/>
                </a:solidFill>
              </a:rPr>
              <a:t>responsible employee would </a:t>
            </a:r>
            <a:r>
              <a:rPr lang="en-US" sz="2800" dirty="0" smtClean="0">
                <a:solidFill>
                  <a:srgbClr val="FF0000"/>
                </a:solidFill>
              </a:rPr>
              <a:t>include </a:t>
            </a:r>
            <a:r>
              <a:rPr lang="en-US" sz="2800" dirty="0" smtClean="0"/>
              <a:t>any employee who has the authority to take action to redress the harassment, </a:t>
            </a:r>
            <a:r>
              <a:rPr lang="en-US" sz="2800" dirty="0"/>
              <a:t>who has the duty to report to appropriate </a:t>
            </a:r>
            <a:r>
              <a:rPr lang="en-US" sz="2800" dirty="0" smtClean="0"/>
              <a:t>school </a:t>
            </a:r>
            <a:r>
              <a:rPr lang="en-US" sz="2800" dirty="0"/>
              <a:t>officials sexual harassment or any other misconduct by students or employees, </a:t>
            </a:r>
            <a:r>
              <a:rPr lang="en-US" sz="2800" dirty="0">
                <a:solidFill>
                  <a:schemeClr val="tx1"/>
                </a:solidFill>
              </a:rPr>
              <a:t>or </a:t>
            </a:r>
            <a:r>
              <a:rPr lang="en-US" sz="2800" dirty="0">
                <a:solidFill>
                  <a:srgbClr val="C00000"/>
                </a:solidFill>
              </a:rPr>
              <a:t>an individual who a student could reasonably believe has this authority or </a:t>
            </a:r>
            <a:r>
              <a:rPr lang="en-US" sz="2800" dirty="0" smtClean="0">
                <a:solidFill>
                  <a:srgbClr val="C00000"/>
                </a:solidFill>
              </a:rPr>
              <a:t>responsibility</a:t>
            </a:r>
            <a:r>
              <a:rPr lang="en-US" sz="2800" dirty="0" smtClean="0"/>
              <a:t>.”</a:t>
            </a:r>
          </a:p>
          <a:p>
            <a:endParaRPr lang="en-US" sz="2800" dirty="0"/>
          </a:p>
          <a:p>
            <a:pPr lvl="2"/>
            <a:r>
              <a:rPr lang="en-US" dirty="0"/>
              <a:t>U.S. Dep’t of Educ., Office for Civil Rights, Revised Sexual Harassment Guidance: Harassment of Students by School Employees, Other Students, or Third Parties </a:t>
            </a:r>
            <a:r>
              <a:rPr lang="en-US" dirty="0" smtClean="0"/>
              <a:t>13 </a:t>
            </a:r>
            <a:r>
              <a:rPr lang="en-US" dirty="0"/>
              <a:t>(</a:t>
            </a:r>
            <a:r>
              <a:rPr lang="en-US" dirty="0" smtClean="0"/>
              <a:t>2001)</a:t>
            </a:r>
            <a:endParaRPr lang="en-US" dirty="0"/>
          </a:p>
        </p:txBody>
      </p:sp>
    </p:spTree>
    <p:extLst>
      <p:ext uri="{BB962C8B-B14F-4D97-AF65-F5344CB8AC3E}">
        <p14:creationId xmlns:p14="http://schemas.microsoft.com/office/powerpoint/2010/main" val="1416779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6073"/>
          </a:xfrm>
        </p:spPr>
        <p:txBody>
          <a:bodyPr>
            <a:normAutofit fontScale="90000"/>
          </a:bodyPr>
          <a:lstStyle/>
          <a:p>
            <a:r>
              <a:rPr lang="en-US" dirty="0" smtClean="0"/>
              <a:t>Categories of Employees</a:t>
            </a:r>
            <a:endParaRPr lang="en-US" dirty="0"/>
          </a:p>
        </p:txBody>
      </p:sp>
      <p:sp>
        <p:nvSpPr>
          <p:cNvPr id="5" name="TextBox 4"/>
          <p:cNvSpPr txBox="1"/>
          <p:nvPr/>
        </p:nvSpPr>
        <p:spPr>
          <a:xfrm>
            <a:off x="240999" y="879870"/>
            <a:ext cx="2691387" cy="4801314"/>
          </a:xfrm>
          <a:prstGeom prst="rect">
            <a:avLst/>
          </a:prstGeom>
          <a:solidFill>
            <a:srgbClr val="FFFF00"/>
          </a:solidFill>
          <a:ln>
            <a:solidFill>
              <a:srgbClr val="000000"/>
            </a:solidFill>
          </a:ln>
        </p:spPr>
        <p:txBody>
          <a:bodyPr wrap="square" rtlCol="0">
            <a:spAutoFit/>
          </a:bodyPr>
          <a:lstStyle/>
          <a:p>
            <a:r>
              <a:rPr lang="en-US" dirty="0" smtClean="0">
                <a:solidFill>
                  <a:srgbClr val="FF0000"/>
                </a:solidFill>
              </a:rPr>
              <a:t>Designated Reporters</a:t>
            </a:r>
          </a:p>
          <a:p>
            <a:endParaRPr lang="en-US" dirty="0"/>
          </a:p>
          <a:p>
            <a:r>
              <a:rPr lang="en-US" i="1" dirty="0" smtClean="0"/>
              <a:t>Example:  </a:t>
            </a:r>
          </a:p>
          <a:p>
            <a:r>
              <a:rPr lang="en-US" b="0" i="0" dirty="0" smtClean="0">
                <a:latin typeface="Wingdings"/>
                <a:ea typeface="Wingdings"/>
                <a:cs typeface="Wingdings"/>
              </a:rPr>
              <a:t></a:t>
            </a:r>
            <a:r>
              <a:rPr lang="en-US" dirty="0" smtClean="0"/>
              <a:t>Board of Trustees</a:t>
            </a:r>
          </a:p>
          <a:p>
            <a:r>
              <a:rPr lang="en-US" b="0" i="0" dirty="0" smtClean="0">
                <a:latin typeface="Wingdings"/>
                <a:ea typeface="Wingdings"/>
                <a:cs typeface="Wingdings"/>
              </a:rPr>
              <a:t></a:t>
            </a:r>
            <a:r>
              <a:rPr lang="en-US" dirty="0" smtClean="0"/>
              <a:t>President</a:t>
            </a:r>
          </a:p>
          <a:p>
            <a:r>
              <a:rPr lang="en-US" dirty="0" smtClean="0">
                <a:latin typeface="Wingdings"/>
                <a:ea typeface="Wingdings"/>
                <a:cs typeface="Wingdings"/>
              </a:rPr>
              <a:t></a:t>
            </a:r>
            <a:r>
              <a:rPr lang="en-US" dirty="0" smtClean="0"/>
              <a:t> Provost</a:t>
            </a:r>
          </a:p>
          <a:p>
            <a:r>
              <a:rPr lang="en-US" b="0" i="0" dirty="0" smtClean="0">
                <a:latin typeface="Wingdings"/>
                <a:ea typeface="Wingdings"/>
                <a:cs typeface="Wingdings"/>
              </a:rPr>
              <a:t></a:t>
            </a:r>
            <a:r>
              <a:rPr lang="en-US" dirty="0" smtClean="0"/>
              <a:t>Vice Presidents</a:t>
            </a:r>
          </a:p>
          <a:p>
            <a:r>
              <a:rPr lang="en-US" dirty="0" smtClean="0">
                <a:latin typeface="Wingdings"/>
                <a:ea typeface="Wingdings"/>
                <a:cs typeface="Wingdings"/>
              </a:rPr>
              <a:t></a:t>
            </a:r>
            <a:r>
              <a:rPr lang="en-US" dirty="0" smtClean="0"/>
              <a:t> Vice Provosts</a:t>
            </a:r>
          </a:p>
          <a:p>
            <a:r>
              <a:rPr lang="en-US" b="0" i="0" dirty="0" smtClean="0">
                <a:latin typeface="Wingdings"/>
                <a:ea typeface="Wingdings"/>
                <a:cs typeface="Wingdings"/>
              </a:rPr>
              <a:t></a:t>
            </a:r>
            <a:r>
              <a:rPr lang="en-US" dirty="0" smtClean="0"/>
              <a:t>Athletic Director</a:t>
            </a:r>
          </a:p>
          <a:p>
            <a:r>
              <a:rPr lang="en-US" dirty="0" smtClean="0">
                <a:latin typeface="Wingdings"/>
                <a:ea typeface="Wingdings"/>
                <a:cs typeface="Wingdings"/>
              </a:rPr>
              <a:t></a:t>
            </a:r>
            <a:r>
              <a:rPr lang="en-US" dirty="0" smtClean="0"/>
              <a:t> Director of…</a:t>
            </a:r>
          </a:p>
          <a:p>
            <a:r>
              <a:rPr lang="en-US" b="0" i="0" dirty="0" smtClean="0">
                <a:latin typeface="Wingdings"/>
                <a:ea typeface="Wingdings"/>
                <a:cs typeface="Wingdings"/>
              </a:rPr>
              <a:t></a:t>
            </a:r>
            <a:r>
              <a:rPr lang="en-US" dirty="0" smtClean="0"/>
              <a:t>Head Coaches</a:t>
            </a:r>
          </a:p>
          <a:p>
            <a:r>
              <a:rPr lang="en-US" b="0" i="0" dirty="0" smtClean="0">
                <a:latin typeface="Wingdings"/>
                <a:ea typeface="Wingdings"/>
                <a:cs typeface="Wingdings"/>
              </a:rPr>
              <a:t></a:t>
            </a:r>
            <a:r>
              <a:rPr lang="en-US" dirty="0" smtClean="0"/>
              <a:t>Deans</a:t>
            </a:r>
          </a:p>
          <a:p>
            <a:r>
              <a:rPr lang="en-US" dirty="0" smtClean="0">
                <a:latin typeface="Wingdings"/>
                <a:ea typeface="Wingdings"/>
                <a:cs typeface="Wingdings"/>
              </a:rPr>
              <a:t></a:t>
            </a:r>
            <a:r>
              <a:rPr lang="en-US" dirty="0" smtClean="0"/>
              <a:t> Associate Deans</a:t>
            </a:r>
          </a:p>
          <a:p>
            <a:r>
              <a:rPr lang="en-US" b="0" i="0" dirty="0" smtClean="0">
                <a:latin typeface="Wingdings"/>
                <a:ea typeface="Wingdings"/>
                <a:cs typeface="Wingdings"/>
              </a:rPr>
              <a:t></a:t>
            </a:r>
            <a:r>
              <a:rPr lang="en-US" dirty="0" smtClean="0"/>
              <a:t>Department Heads</a:t>
            </a:r>
          </a:p>
          <a:p>
            <a:r>
              <a:rPr lang="en-US" dirty="0">
                <a:latin typeface="Wingdings"/>
                <a:ea typeface="Wingdings"/>
                <a:cs typeface="Wingdings"/>
              </a:rPr>
              <a:t></a:t>
            </a:r>
            <a:r>
              <a:rPr lang="en-US" dirty="0"/>
              <a:t>Title IX Coordinator </a:t>
            </a:r>
            <a:endParaRPr lang="en-US" dirty="0" smtClean="0"/>
          </a:p>
          <a:p>
            <a:r>
              <a:rPr lang="en-US" dirty="0" smtClean="0">
                <a:latin typeface="Wingdings"/>
                <a:ea typeface="Wingdings"/>
                <a:cs typeface="Wingdings"/>
              </a:rPr>
              <a:t></a:t>
            </a:r>
            <a:r>
              <a:rPr lang="en-US" dirty="0" smtClean="0"/>
              <a:t>Student Conduct-     Code Officer </a:t>
            </a:r>
          </a:p>
        </p:txBody>
      </p:sp>
      <p:sp>
        <p:nvSpPr>
          <p:cNvPr id="6" name="TextBox 5"/>
          <p:cNvSpPr txBox="1"/>
          <p:nvPr/>
        </p:nvSpPr>
        <p:spPr>
          <a:xfrm>
            <a:off x="3033547" y="879870"/>
            <a:ext cx="3027436" cy="4801314"/>
          </a:xfrm>
          <a:prstGeom prst="rect">
            <a:avLst/>
          </a:prstGeom>
          <a:solidFill>
            <a:srgbClr val="FFFF00"/>
          </a:solidFill>
          <a:ln>
            <a:solidFill>
              <a:schemeClr val="tx1"/>
            </a:solidFill>
          </a:ln>
        </p:spPr>
        <p:txBody>
          <a:bodyPr wrap="square" rtlCol="0">
            <a:spAutoFit/>
          </a:bodyPr>
          <a:lstStyle/>
          <a:p>
            <a:r>
              <a:rPr lang="en-US" dirty="0" smtClean="0">
                <a:solidFill>
                  <a:srgbClr val="FF0000"/>
                </a:solidFill>
              </a:rPr>
              <a:t>Confidential Employees</a:t>
            </a:r>
          </a:p>
          <a:p>
            <a:endParaRPr lang="en-US" dirty="0"/>
          </a:p>
          <a:p>
            <a:r>
              <a:rPr lang="en-US" i="1" dirty="0" smtClean="0"/>
              <a:t>Example:</a:t>
            </a:r>
          </a:p>
          <a:p>
            <a:r>
              <a:rPr lang="en-US" b="0" i="0" dirty="0" smtClean="0">
                <a:latin typeface="Wingdings"/>
                <a:ea typeface="Wingdings"/>
                <a:cs typeface="Wingdings"/>
              </a:rPr>
              <a:t></a:t>
            </a:r>
            <a:r>
              <a:rPr lang="en-US" dirty="0" smtClean="0"/>
              <a:t>Health care professionals</a:t>
            </a:r>
          </a:p>
          <a:p>
            <a:r>
              <a:rPr lang="en-US" b="0" i="0" dirty="0" smtClean="0">
                <a:latin typeface="Wingdings"/>
                <a:ea typeface="Wingdings"/>
                <a:cs typeface="Wingdings"/>
              </a:rPr>
              <a:t></a:t>
            </a:r>
            <a:r>
              <a:rPr lang="en-US" dirty="0" smtClean="0"/>
              <a:t>Mental health professionals</a:t>
            </a:r>
          </a:p>
          <a:p>
            <a:r>
              <a:rPr lang="en-US" b="0" i="0" dirty="0" smtClean="0">
                <a:latin typeface="Wingdings"/>
                <a:ea typeface="Wingdings"/>
                <a:cs typeface="Wingdings"/>
              </a:rPr>
              <a:t></a:t>
            </a:r>
            <a:r>
              <a:rPr lang="en-US" dirty="0" smtClean="0"/>
              <a:t>Crisis Intervention and Sexual Violence Support Services</a:t>
            </a:r>
          </a:p>
          <a:p>
            <a:r>
              <a:rPr lang="en-US" b="0" i="0" dirty="0" smtClean="0">
                <a:latin typeface="Wingdings"/>
                <a:ea typeface="Wingdings"/>
                <a:cs typeface="Wingdings"/>
              </a:rPr>
              <a:t></a:t>
            </a:r>
            <a:r>
              <a:rPr lang="en-US" dirty="0" smtClean="0"/>
              <a:t>Student Survivor Legal Services</a:t>
            </a:r>
          </a:p>
          <a:p>
            <a:endParaRPr lang="en-US" dirty="0"/>
          </a:p>
          <a:p>
            <a:endParaRPr lang="en-US" dirty="0" smtClean="0"/>
          </a:p>
          <a:p>
            <a:endParaRPr lang="en-US" dirty="0"/>
          </a:p>
          <a:p>
            <a:endParaRPr lang="en-US" dirty="0" smtClean="0"/>
          </a:p>
          <a:p>
            <a:endParaRPr lang="en-US" dirty="0" smtClean="0"/>
          </a:p>
          <a:p>
            <a:endParaRPr lang="en-US" dirty="0"/>
          </a:p>
        </p:txBody>
      </p:sp>
      <p:sp>
        <p:nvSpPr>
          <p:cNvPr id="7" name="TextBox 6"/>
          <p:cNvSpPr txBox="1"/>
          <p:nvPr/>
        </p:nvSpPr>
        <p:spPr>
          <a:xfrm>
            <a:off x="6162144" y="886475"/>
            <a:ext cx="2871818" cy="4801314"/>
          </a:xfrm>
          <a:prstGeom prst="rect">
            <a:avLst/>
          </a:prstGeom>
          <a:solidFill>
            <a:srgbClr val="FFFF00"/>
          </a:solidFill>
          <a:ln>
            <a:solidFill>
              <a:srgbClr val="000000"/>
            </a:solidFill>
          </a:ln>
        </p:spPr>
        <p:txBody>
          <a:bodyPr wrap="square" rtlCol="0">
            <a:spAutoFit/>
          </a:bodyPr>
          <a:lstStyle/>
          <a:p>
            <a:r>
              <a:rPr lang="en-US" dirty="0" smtClean="0">
                <a:solidFill>
                  <a:srgbClr val="FF0000"/>
                </a:solidFill>
              </a:rPr>
              <a:t>Student-Directed Employees</a:t>
            </a:r>
          </a:p>
          <a:p>
            <a:r>
              <a:rPr lang="en-US" i="1" dirty="0" smtClean="0"/>
              <a:t>Example:  </a:t>
            </a:r>
          </a:p>
          <a:p>
            <a:r>
              <a:rPr lang="en-US" b="0" i="0" dirty="0" smtClean="0">
                <a:latin typeface="Wingdings"/>
                <a:ea typeface="Wingdings"/>
                <a:cs typeface="Wingdings"/>
              </a:rPr>
              <a:t></a:t>
            </a:r>
            <a:r>
              <a:rPr lang="en-US" dirty="0" smtClean="0"/>
              <a:t>Faculty</a:t>
            </a:r>
          </a:p>
          <a:p>
            <a:r>
              <a:rPr lang="en-US" b="0" i="0" dirty="0" smtClean="0">
                <a:latin typeface="Wingdings"/>
                <a:ea typeface="Wingdings"/>
                <a:cs typeface="Wingdings"/>
              </a:rPr>
              <a:t></a:t>
            </a:r>
            <a:r>
              <a:rPr lang="en-US" dirty="0" smtClean="0"/>
              <a:t>Staff</a:t>
            </a:r>
          </a:p>
          <a:p>
            <a:r>
              <a:rPr lang="en-US" b="0" i="0" dirty="0" smtClean="0">
                <a:latin typeface="Wingdings"/>
                <a:ea typeface="Wingdings"/>
                <a:cs typeface="Wingdings"/>
              </a:rPr>
              <a:t></a:t>
            </a:r>
            <a:r>
              <a:rPr lang="en-US" dirty="0" smtClean="0"/>
              <a:t>Administrators</a:t>
            </a:r>
          </a:p>
          <a:p>
            <a:r>
              <a:rPr lang="en-US" b="0" i="0" dirty="0" smtClean="0">
                <a:latin typeface="Wingdings"/>
                <a:ea typeface="Wingdings"/>
                <a:cs typeface="Wingdings"/>
              </a:rPr>
              <a:t></a:t>
            </a:r>
            <a:r>
              <a:rPr lang="en-US" dirty="0" smtClean="0"/>
              <a:t>Student-staff</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9014596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 of Employees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8376628"/>
              </p:ext>
            </p:extLst>
          </p:nvPr>
        </p:nvGraphicFramePr>
        <p:xfrm>
          <a:off x="498475" y="1981200"/>
          <a:ext cx="8092632" cy="4144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81503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600" dirty="0"/>
              <a:t>UO Policy: </a:t>
            </a:r>
            <a:r>
              <a:rPr lang="en-US" sz="3600" dirty="0">
                <a:hlinkClick r:id="rId2"/>
              </a:rPr>
              <a:t>https://</a:t>
            </a:r>
            <a:r>
              <a:rPr lang="en-US" sz="3600" dirty="0" smtClean="0">
                <a:hlinkClick r:id="rId2"/>
              </a:rPr>
              <a:t>policies.uoregon.edu/vol-5-human-resources/ch-11-human-resources-other/student-sexual-and-gender-based-harassment-and</a:t>
            </a:r>
            <a:endParaRPr lang="en-US" sz="3600" dirty="0" smtClean="0"/>
          </a:p>
          <a:p>
            <a:endParaRPr lang="en-US" sz="3600" dirty="0"/>
          </a:p>
          <a:p>
            <a:endParaRPr lang="en-US" dirty="0"/>
          </a:p>
        </p:txBody>
      </p:sp>
    </p:spTree>
    <p:extLst>
      <p:ext uri="{BB962C8B-B14F-4D97-AF65-F5344CB8AC3E}">
        <p14:creationId xmlns:p14="http://schemas.microsoft.com/office/powerpoint/2010/main" val="3727549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up into groups and decide if the following should be mandatory reporters.  Pick one. Give reasons.</a:t>
            </a:r>
            <a:endParaRPr lang="en-US" dirty="0"/>
          </a:p>
        </p:txBody>
      </p:sp>
      <p:sp>
        <p:nvSpPr>
          <p:cNvPr id="3" name="Content Placeholder 2"/>
          <p:cNvSpPr>
            <a:spLocks noGrp="1"/>
          </p:cNvSpPr>
          <p:nvPr>
            <p:ph idx="1"/>
          </p:nvPr>
        </p:nvSpPr>
        <p:spPr>
          <a:xfrm>
            <a:off x="498473" y="2385238"/>
            <a:ext cx="7556313" cy="4144963"/>
          </a:xfrm>
        </p:spPr>
        <p:txBody>
          <a:bodyPr>
            <a:normAutofit/>
          </a:bodyPr>
          <a:lstStyle/>
          <a:p>
            <a:r>
              <a:rPr lang="en-US" sz="3600" dirty="0" smtClean="0"/>
              <a:t>Resident Assistants</a:t>
            </a:r>
          </a:p>
          <a:p>
            <a:r>
              <a:rPr lang="en-US" sz="3600" dirty="0" smtClean="0"/>
              <a:t>Police officers</a:t>
            </a:r>
          </a:p>
          <a:p>
            <a:r>
              <a:rPr lang="en-US" sz="3600" dirty="0" smtClean="0"/>
              <a:t>Coaches</a:t>
            </a:r>
            <a:endParaRPr lang="en-US" sz="3600" dirty="0"/>
          </a:p>
        </p:txBody>
      </p:sp>
    </p:spTree>
    <p:extLst>
      <p:ext uri="{BB962C8B-B14F-4D97-AF65-F5344CB8AC3E}">
        <p14:creationId xmlns:p14="http://schemas.microsoft.com/office/powerpoint/2010/main" val="21175650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65117"/>
            <a:ext cx="7556313" cy="1116106"/>
          </a:xfrm>
        </p:spPr>
        <p:txBody>
          <a:bodyPr/>
          <a:lstStyle/>
          <a:p>
            <a:r>
              <a:rPr lang="en-US" dirty="0" smtClean="0"/>
              <a:t>What about campus security authorities under </a:t>
            </a:r>
            <a:r>
              <a:rPr lang="en-US" dirty="0" err="1" smtClean="0"/>
              <a:t>Clery</a:t>
            </a:r>
            <a:r>
              <a:rPr lang="en-US" dirty="0" smtClean="0"/>
              <a:t>?</a:t>
            </a:r>
            <a:endParaRPr lang="en-US" dirty="0"/>
          </a:p>
        </p:txBody>
      </p:sp>
      <p:sp>
        <p:nvSpPr>
          <p:cNvPr id="3" name="Content Placeholder 2"/>
          <p:cNvSpPr>
            <a:spLocks noGrp="1"/>
          </p:cNvSpPr>
          <p:nvPr>
            <p:ph idx="1"/>
          </p:nvPr>
        </p:nvSpPr>
        <p:spPr>
          <a:xfrm>
            <a:off x="233916" y="1446029"/>
            <a:ext cx="8314661" cy="5124892"/>
          </a:xfrm>
        </p:spPr>
        <p:txBody>
          <a:bodyPr>
            <a:noAutofit/>
          </a:bodyPr>
          <a:lstStyle/>
          <a:p>
            <a:r>
              <a:rPr lang="en-US" dirty="0" smtClean="0"/>
              <a:t>You don’t need to make all CSAs “responsible employees”</a:t>
            </a:r>
          </a:p>
          <a:p>
            <a:r>
              <a:rPr lang="en-US" dirty="0" smtClean="0"/>
              <a:t>The CSA category is very big.</a:t>
            </a:r>
          </a:p>
          <a:p>
            <a:pPr lvl="1"/>
            <a:r>
              <a:rPr lang="en-US" sz="2000" dirty="0" smtClean="0"/>
              <a:t>See  </a:t>
            </a:r>
            <a:r>
              <a:rPr lang="en-US" sz="2000" i="1" dirty="0"/>
              <a:t>Handbook for Campus Safety and Security </a:t>
            </a:r>
            <a:r>
              <a:rPr lang="en-US" sz="2000" i="1" dirty="0" smtClean="0"/>
              <a:t>Reporting</a:t>
            </a:r>
            <a:endParaRPr lang="en-US" sz="2000" dirty="0"/>
          </a:p>
          <a:p>
            <a:pPr lvl="1"/>
            <a:r>
              <a:rPr lang="en-US" sz="2000" dirty="0" smtClean="0"/>
              <a:t>E.g., “all </a:t>
            </a:r>
            <a:r>
              <a:rPr lang="en-US" sz="2000" dirty="0"/>
              <a:t>athletic coaches (including part-time employees and graduate assistants</a:t>
            </a:r>
            <a:r>
              <a:rPr lang="en-US" sz="2000" dirty="0" smtClean="0"/>
              <a:t>),”</a:t>
            </a:r>
          </a:p>
          <a:p>
            <a:pPr lvl="1"/>
            <a:r>
              <a:rPr lang="en-US" sz="2000" dirty="0" smtClean="0"/>
              <a:t> </a:t>
            </a:r>
            <a:r>
              <a:rPr lang="en-US" sz="2000" dirty="0"/>
              <a:t>“a faculty advisor to a student group,” </a:t>
            </a:r>
            <a:endParaRPr lang="en-US" sz="2000" dirty="0" smtClean="0"/>
          </a:p>
          <a:p>
            <a:pPr lvl="1"/>
            <a:r>
              <a:rPr lang="en-US" sz="2000" dirty="0" smtClean="0"/>
              <a:t>“a </a:t>
            </a:r>
            <a:r>
              <a:rPr lang="en-US" sz="2000" dirty="0"/>
              <a:t>student resident advisor or assistant,” </a:t>
            </a:r>
            <a:endParaRPr lang="en-US" sz="2000" dirty="0" smtClean="0"/>
          </a:p>
          <a:p>
            <a:pPr lvl="1"/>
            <a:r>
              <a:rPr lang="en-US" sz="2000" dirty="0" smtClean="0"/>
              <a:t>“</a:t>
            </a:r>
            <a:r>
              <a:rPr lang="en-US" sz="2000" dirty="0"/>
              <a:t>victim advocates or others who are responsible for providing victims with advocacy services, such as assisting with housing relocation, disciplinary action or court cases, etc.,” </a:t>
            </a:r>
          </a:p>
          <a:p>
            <a:pPr lvl="1"/>
            <a:r>
              <a:rPr lang="en-US" sz="2000" dirty="0" smtClean="0"/>
              <a:t>“members </a:t>
            </a:r>
            <a:r>
              <a:rPr lang="en-US" sz="2000" dirty="0"/>
              <a:t>of a sexual assault response team (SART) or other sexual assault advocates.”  </a:t>
            </a:r>
            <a:endParaRPr lang="en-US" sz="2000" dirty="0" smtClean="0"/>
          </a:p>
          <a:p>
            <a:pPr lvl="1"/>
            <a:r>
              <a:rPr lang="en-US" sz="2000" dirty="0" smtClean="0"/>
              <a:t>Faculty </a:t>
            </a:r>
            <a:r>
              <a:rPr lang="en-US" sz="2000" dirty="0"/>
              <a:t>are only excluded from the CSA designation if the faculty member does not have any responsibility for student and campus activity beyond the classroom. </a:t>
            </a:r>
          </a:p>
        </p:txBody>
      </p:sp>
    </p:spTree>
    <p:extLst>
      <p:ext uri="{BB962C8B-B14F-4D97-AF65-F5344CB8AC3E}">
        <p14:creationId xmlns:p14="http://schemas.microsoft.com/office/powerpoint/2010/main" val="185054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employment supervisors?</a:t>
            </a:r>
            <a:endParaRPr lang="en-US" dirty="0"/>
          </a:p>
        </p:txBody>
      </p:sp>
      <p:sp>
        <p:nvSpPr>
          <p:cNvPr id="3" name="Content Placeholder 2"/>
          <p:cNvSpPr>
            <a:spLocks noGrp="1"/>
          </p:cNvSpPr>
          <p:nvPr>
            <p:ph idx="1"/>
          </p:nvPr>
        </p:nvSpPr>
        <p:spPr/>
        <p:txBody>
          <a:bodyPr>
            <a:noAutofit/>
          </a:bodyPr>
          <a:lstStyle/>
          <a:p>
            <a:r>
              <a:rPr lang="en-US" sz="3200" dirty="0" smtClean="0"/>
              <a:t>Employment supervisors should be designated reporters for workplace harassment.</a:t>
            </a:r>
          </a:p>
          <a:p>
            <a:r>
              <a:rPr lang="en-US" sz="3200" dirty="0" smtClean="0"/>
              <a:t>The question is whether “supervisors” should include all employment supervisors or only the supervisor of the perpetrator or victim.</a:t>
            </a:r>
          </a:p>
          <a:p>
            <a:r>
              <a:rPr lang="en-US" sz="3200" dirty="0" smtClean="0"/>
              <a:t>Talk to your legal counsel.</a:t>
            </a:r>
            <a:endParaRPr lang="en-US" sz="3200" dirty="0"/>
          </a:p>
        </p:txBody>
      </p:sp>
    </p:spTree>
    <p:extLst>
      <p:ext uri="{BB962C8B-B14F-4D97-AF65-F5344CB8AC3E}">
        <p14:creationId xmlns:p14="http://schemas.microsoft.com/office/powerpoint/2010/main" val="99758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Our Time Together</a:t>
            </a:r>
            <a:endParaRPr lang="en-US" sz="5400" dirty="0"/>
          </a:p>
        </p:txBody>
      </p:sp>
      <p:sp>
        <p:nvSpPr>
          <p:cNvPr id="3" name="Content Placeholder 2"/>
          <p:cNvSpPr>
            <a:spLocks noGrp="1"/>
          </p:cNvSpPr>
          <p:nvPr>
            <p:ph idx="1"/>
          </p:nvPr>
        </p:nvSpPr>
        <p:spPr>
          <a:xfrm>
            <a:off x="498474" y="1981200"/>
            <a:ext cx="8030671" cy="4144963"/>
          </a:xfrm>
        </p:spPr>
        <p:txBody>
          <a:bodyPr>
            <a:normAutofit/>
          </a:bodyPr>
          <a:lstStyle/>
          <a:p>
            <a:r>
              <a:rPr lang="en-US" sz="4000" dirty="0" smtClean="0"/>
              <a:t> Reporting Policies</a:t>
            </a:r>
          </a:p>
          <a:p>
            <a:r>
              <a:rPr lang="en-US" sz="4000" dirty="0" smtClean="0"/>
              <a:t> Legal Services for Survivors</a:t>
            </a:r>
          </a:p>
          <a:p>
            <a:r>
              <a:rPr lang="en-US" sz="4000" dirty="0" smtClean="0"/>
              <a:t> Burden of Proof in Disciplinary Proceedings</a:t>
            </a:r>
          </a:p>
          <a:p>
            <a:r>
              <a:rPr lang="en-US" sz="4000" dirty="0" smtClean="0"/>
              <a:t> Restorative Justice</a:t>
            </a:r>
            <a:endParaRPr lang="en-US" sz="4000" dirty="0"/>
          </a:p>
        </p:txBody>
      </p:sp>
    </p:spTree>
    <p:extLst>
      <p:ext uri="{BB962C8B-B14F-4D97-AF65-F5344CB8AC3E}">
        <p14:creationId xmlns:p14="http://schemas.microsoft.com/office/powerpoint/2010/main" val="7714395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6073"/>
          </a:xfrm>
        </p:spPr>
        <p:txBody>
          <a:bodyPr>
            <a:normAutofit fontScale="90000"/>
          </a:bodyPr>
          <a:lstStyle/>
          <a:p>
            <a:r>
              <a:rPr lang="en-US" dirty="0" smtClean="0"/>
              <a:t>Categories of Employees</a:t>
            </a:r>
            <a:endParaRPr lang="en-US" dirty="0"/>
          </a:p>
        </p:txBody>
      </p:sp>
      <p:sp>
        <p:nvSpPr>
          <p:cNvPr id="5" name="TextBox 4"/>
          <p:cNvSpPr txBox="1"/>
          <p:nvPr/>
        </p:nvSpPr>
        <p:spPr>
          <a:xfrm>
            <a:off x="240999" y="879870"/>
            <a:ext cx="2991298" cy="6186309"/>
          </a:xfrm>
          <a:prstGeom prst="rect">
            <a:avLst/>
          </a:prstGeom>
          <a:solidFill>
            <a:srgbClr val="FFFF00"/>
          </a:solidFill>
          <a:ln>
            <a:solidFill>
              <a:srgbClr val="000000"/>
            </a:solidFill>
          </a:ln>
        </p:spPr>
        <p:txBody>
          <a:bodyPr wrap="square" rtlCol="0">
            <a:spAutoFit/>
          </a:bodyPr>
          <a:lstStyle/>
          <a:p>
            <a:r>
              <a:rPr lang="en-US" dirty="0" smtClean="0">
                <a:solidFill>
                  <a:srgbClr val="FF0000"/>
                </a:solidFill>
              </a:rPr>
              <a:t>Designated Reporters</a:t>
            </a:r>
          </a:p>
          <a:p>
            <a:endParaRPr lang="en-US" dirty="0"/>
          </a:p>
          <a:p>
            <a:r>
              <a:rPr lang="en-US" dirty="0"/>
              <a:t>Authority to redress </a:t>
            </a:r>
            <a:r>
              <a:rPr lang="en-US" dirty="0" smtClean="0"/>
              <a:t>harassment/violence OR</a:t>
            </a:r>
          </a:p>
          <a:p>
            <a:r>
              <a:rPr lang="en-US" dirty="0" smtClean="0"/>
              <a:t>students’ </a:t>
            </a:r>
            <a:r>
              <a:rPr lang="en-US" dirty="0" err="1" smtClean="0"/>
              <a:t>ressonable</a:t>
            </a:r>
            <a:r>
              <a:rPr lang="en-US" dirty="0" smtClean="0"/>
              <a:t> belief in authority/duty</a:t>
            </a:r>
          </a:p>
          <a:p>
            <a:endParaRPr lang="en-US" dirty="0"/>
          </a:p>
          <a:p>
            <a:r>
              <a:rPr lang="en-US" i="1" dirty="0" smtClean="0"/>
              <a:t>Example:  </a:t>
            </a:r>
          </a:p>
          <a:p>
            <a:r>
              <a:rPr lang="en-US" b="0" i="0" dirty="0" smtClean="0">
                <a:latin typeface="Wingdings"/>
                <a:ea typeface="Wingdings"/>
                <a:cs typeface="Wingdings"/>
              </a:rPr>
              <a:t></a:t>
            </a:r>
            <a:r>
              <a:rPr lang="en-US" dirty="0" smtClean="0"/>
              <a:t>Board of Trustees</a:t>
            </a:r>
          </a:p>
          <a:p>
            <a:r>
              <a:rPr lang="en-US" b="0" i="0" dirty="0" smtClean="0">
                <a:latin typeface="Wingdings"/>
                <a:ea typeface="Wingdings"/>
                <a:cs typeface="Wingdings"/>
              </a:rPr>
              <a:t></a:t>
            </a:r>
            <a:r>
              <a:rPr lang="en-US" dirty="0" smtClean="0"/>
              <a:t>President</a:t>
            </a:r>
          </a:p>
          <a:p>
            <a:r>
              <a:rPr lang="en-US" dirty="0" smtClean="0">
                <a:latin typeface="Wingdings"/>
                <a:ea typeface="Wingdings"/>
                <a:cs typeface="Wingdings"/>
              </a:rPr>
              <a:t></a:t>
            </a:r>
            <a:r>
              <a:rPr lang="en-US" dirty="0" smtClean="0"/>
              <a:t> Provost</a:t>
            </a:r>
          </a:p>
          <a:p>
            <a:r>
              <a:rPr lang="en-US" b="0" i="0" dirty="0" smtClean="0">
                <a:latin typeface="Wingdings"/>
                <a:ea typeface="Wingdings"/>
                <a:cs typeface="Wingdings"/>
              </a:rPr>
              <a:t></a:t>
            </a:r>
            <a:r>
              <a:rPr lang="en-US" dirty="0" smtClean="0"/>
              <a:t>Vice Presidents</a:t>
            </a:r>
          </a:p>
          <a:p>
            <a:r>
              <a:rPr lang="en-US" dirty="0" smtClean="0">
                <a:latin typeface="Wingdings"/>
                <a:ea typeface="Wingdings"/>
                <a:cs typeface="Wingdings"/>
              </a:rPr>
              <a:t></a:t>
            </a:r>
            <a:r>
              <a:rPr lang="en-US" dirty="0" smtClean="0"/>
              <a:t> Vice Provosts</a:t>
            </a:r>
          </a:p>
          <a:p>
            <a:r>
              <a:rPr lang="en-US" b="0" i="0" dirty="0" smtClean="0">
                <a:latin typeface="Wingdings"/>
                <a:ea typeface="Wingdings"/>
                <a:cs typeface="Wingdings"/>
              </a:rPr>
              <a:t></a:t>
            </a:r>
            <a:r>
              <a:rPr lang="en-US" dirty="0" smtClean="0"/>
              <a:t>Athletic Director</a:t>
            </a:r>
          </a:p>
          <a:p>
            <a:r>
              <a:rPr lang="en-US" dirty="0" smtClean="0">
                <a:latin typeface="Wingdings"/>
                <a:ea typeface="Wingdings"/>
                <a:cs typeface="Wingdings"/>
              </a:rPr>
              <a:t></a:t>
            </a:r>
            <a:r>
              <a:rPr lang="en-US" dirty="0" smtClean="0"/>
              <a:t> Director of…</a:t>
            </a:r>
          </a:p>
          <a:p>
            <a:r>
              <a:rPr lang="en-US" b="0" i="0" dirty="0" smtClean="0">
                <a:latin typeface="Wingdings"/>
                <a:ea typeface="Wingdings"/>
                <a:cs typeface="Wingdings"/>
              </a:rPr>
              <a:t></a:t>
            </a:r>
            <a:r>
              <a:rPr lang="en-US" dirty="0" smtClean="0"/>
              <a:t>Head Coaches</a:t>
            </a:r>
          </a:p>
          <a:p>
            <a:r>
              <a:rPr lang="en-US" b="0" i="0" dirty="0" smtClean="0">
                <a:latin typeface="Wingdings"/>
                <a:ea typeface="Wingdings"/>
                <a:cs typeface="Wingdings"/>
              </a:rPr>
              <a:t></a:t>
            </a:r>
            <a:r>
              <a:rPr lang="en-US" dirty="0" smtClean="0"/>
              <a:t>Deans</a:t>
            </a:r>
          </a:p>
          <a:p>
            <a:r>
              <a:rPr lang="en-US" dirty="0" smtClean="0">
                <a:latin typeface="Wingdings"/>
                <a:ea typeface="Wingdings"/>
                <a:cs typeface="Wingdings"/>
              </a:rPr>
              <a:t></a:t>
            </a:r>
            <a:r>
              <a:rPr lang="en-US" dirty="0" smtClean="0"/>
              <a:t> Associate Deans</a:t>
            </a:r>
          </a:p>
          <a:p>
            <a:r>
              <a:rPr lang="en-US" b="0" i="0" dirty="0" smtClean="0">
                <a:latin typeface="Wingdings"/>
                <a:ea typeface="Wingdings"/>
                <a:cs typeface="Wingdings"/>
              </a:rPr>
              <a:t></a:t>
            </a:r>
            <a:r>
              <a:rPr lang="en-US" dirty="0" smtClean="0"/>
              <a:t>Department Heads</a:t>
            </a:r>
          </a:p>
          <a:p>
            <a:r>
              <a:rPr lang="en-US" dirty="0">
                <a:latin typeface="Wingdings"/>
                <a:ea typeface="Wingdings"/>
                <a:cs typeface="Wingdings"/>
              </a:rPr>
              <a:t></a:t>
            </a:r>
            <a:r>
              <a:rPr lang="en-US" dirty="0"/>
              <a:t>Title IX Coordinator </a:t>
            </a:r>
            <a:endParaRPr lang="en-US" dirty="0" smtClean="0"/>
          </a:p>
          <a:p>
            <a:r>
              <a:rPr lang="en-US" dirty="0" smtClean="0">
                <a:latin typeface="Wingdings"/>
                <a:ea typeface="Wingdings"/>
                <a:cs typeface="Wingdings"/>
              </a:rPr>
              <a:t></a:t>
            </a:r>
            <a:r>
              <a:rPr lang="en-US" dirty="0" smtClean="0"/>
              <a:t>Student Conduct- Code Officer </a:t>
            </a:r>
          </a:p>
        </p:txBody>
      </p:sp>
      <p:sp>
        <p:nvSpPr>
          <p:cNvPr id="6" name="TextBox 5"/>
          <p:cNvSpPr txBox="1"/>
          <p:nvPr/>
        </p:nvSpPr>
        <p:spPr>
          <a:xfrm>
            <a:off x="3423684" y="879870"/>
            <a:ext cx="2828259" cy="4801314"/>
          </a:xfrm>
          <a:prstGeom prst="rect">
            <a:avLst/>
          </a:prstGeom>
          <a:solidFill>
            <a:srgbClr val="FFFF00"/>
          </a:solidFill>
          <a:ln>
            <a:solidFill>
              <a:schemeClr val="tx1"/>
            </a:solidFill>
          </a:ln>
        </p:spPr>
        <p:txBody>
          <a:bodyPr wrap="square" rtlCol="0">
            <a:spAutoFit/>
          </a:bodyPr>
          <a:lstStyle/>
          <a:p>
            <a:r>
              <a:rPr lang="en-US" dirty="0" smtClean="0">
                <a:solidFill>
                  <a:srgbClr val="FF0000"/>
                </a:solidFill>
              </a:rPr>
              <a:t>Confidential Employees</a:t>
            </a:r>
          </a:p>
          <a:p>
            <a:endParaRPr lang="en-US" dirty="0"/>
          </a:p>
          <a:p>
            <a:r>
              <a:rPr lang="en-US" dirty="0"/>
              <a:t>Professional commitment or legal privilege of confidentiality</a:t>
            </a:r>
          </a:p>
          <a:p>
            <a:endParaRPr lang="en-US" i="1" dirty="0"/>
          </a:p>
          <a:p>
            <a:r>
              <a:rPr lang="en-US" i="1" dirty="0" smtClean="0"/>
              <a:t>Example:</a:t>
            </a:r>
          </a:p>
          <a:p>
            <a:r>
              <a:rPr lang="en-US" b="0" i="0" dirty="0" smtClean="0">
                <a:latin typeface="Wingdings"/>
                <a:ea typeface="Wingdings"/>
                <a:cs typeface="Wingdings"/>
              </a:rPr>
              <a:t></a:t>
            </a:r>
            <a:r>
              <a:rPr lang="en-US" dirty="0" smtClean="0"/>
              <a:t>Health care professionals</a:t>
            </a:r>
          </a:p>
          <a:p>
            <a:r>
              <a:rPr lang="en-US" b="0" i="0" dirty="0" smtClean="0">
                <a:latin typeface="Wingdings"/>
                <a:ea typeface="Wingdings"/>
                <a:cs typeface="Wingdings"/>
              </a:rPr>
              <a:t></a:t>
            </a:r>
            <a:r>
              <a:rPr lang="en-US" dirty="0" smtClean="0"/>
              <a:t>Mental health professionals</a:t>
            </a:r>
          </a:p>
          <a:p>
            <a:r>
              <a:rPr lang="en-US" b="0" i="0" dirty="0" smtClean="0">
                <a:latin typeface="Wingdings"/>
                <a:ea typeface="Wingdings"/>
                <a:cs typeface="Wingdings"/>
              </a:rPr>
              <a:t></a:t>
            </a:r>
            <a:r>
              <a:rPr lang="en-US" dirty="0" smtClean="0"/>
              <a:t>Crisis Intervention and Sexual Violence Support Services</a:t>
            </a:r>
          </a:p>
          <a:p>
            <a:r>
              <a:rPr lang="en-US" b="0" i="0" dirty="0" smtClean="0">
                <a:latin typeface="Wingdings"/>
                <a:ea typeface="Wingdings"/>
                <a:cs typeface="Wingdings"/>
              </a:rPr>
              <a:t></a:t>
            </a:r>
            <a:r>
              <a:rPr lang="en-US" dirty="0" smtClean="0"/>
              <a:t>Student Survivor Legal Services</a:t>
            </a:r>
          </a:p>
        </p:txBody>
      </p:sp>
      <p:sp>
        <p:nvSpPr>
          <p:cNvPr id="7" name="TextBox 6"/>
          <p:cNvSpPr txBox="1"/>
          <p:nvPr/>
        </p:nvSpPr>
        <p:spPr>
          <a:xfrm>
            <a:off x="6443330" y="886475"/>
            <a:ext cx="2590632" cy="5355312"/>
          </a:xfrm>
          <a:prstGeom prst="rect">
            <a:avLst/>
          </a:prstGeom>
          <a:solidFill>
            <a:srgbClr val="FFFF00"/>
          </a:solidFill>
          <a:ln>
            <a:solidFill>
              <a:srgbClr val="000000"/>
            </a:solidFill>
          </a:ln>
        </p:spPr>
        <p:txBody>
          <a:bodyPr wrap="square" rtlCol="0">
            <a:spAutoFit/>
          </a:bodyPr>
          <a:lstStyle/>
          <a:p>
            <a:r>
              <a:rPr lang="en-US" dirty="0" smtClean="0">
                <a:solidFill>
                  <a:srgbClr val="FF0000"/>
                </a:solidFill>
              </a:rPr>
              <a:t>Student-Directed Employees</a:t>
            </a:r>
          </a:p>
          <a:p>
            <a:endParaRPr lang="en-US" i="1" dirty="0" smtClean="0"/>
          </a:p>
          <a:p>
            <a:r>
              <a:rPr lang="en-US" dirty="0"/>
              <a:t>All other employees</a:t>
            </a:r>
          </a:p>
          <a:p>
            <a:endParaRPr lang="en-US" i="1" dirty="0"/>
          </a:p>
          <a:p>
            <a:endParaRPr lang="en-US" i="1" dirty="0" smtClean="0"/>
          </a:p>
          <a:p>
            <a:endParaRPr lang="en-US" i="1" dirty="0"/>
          </a:p>
          <a:p>
            <a:r>
              <a:rPr lang="en-US" i="1" dirty="0" smtClean="0"/>
              <a:t>Example:  </a:t>
            </a:r>
          </a:p>
          <a:p>
            <a:r>
              <a:rPr lang="en-US" b="0" i="0" dirty="0" smtClean="0">
                <a:latin typeface="Wingdings"/>
                <a:ea typeface="Wingdings"/>
                <a:cs typeface="Wingdings"/>
              </a:rPr>
              <a:t></a:t>
            </a:r>
            <a:r>
              <a:rPr lang="en-US" dirty="0" smtClean="0"/>
              <a:t>Faculty</a:t>
            </a:r>
          </a:p>
          <a:p>
            <a:r>
              <a:rPr lang="en-US" b="0" i="0" dirty="0" smtClean="0">
                <a:latin typeface="Wingdings"/>
                <a:ea typeface="Wingdings"/>
                <a:cs typeface="Wingdings"/>
              </a:rPr>
              <a:t></a:t>
            </a:r>
            <a:r>
              <a:rPr lang="en-US" dirty="0" smtClean="0"/>
              <a:t>Staff</a:t>
            </a:r>
          </a:p>
          <a:p>
            <a:r>
              <a:rPr lang="en-US" b="0" i="0" dirty="0" smtClean="0">
                <a:latin typeface="Wingdings"/>
                <a:ea typeface="Wingdings"/>
                <a:cs typeface="Wingdings"/>
              </a:rPr>
              <a:t></a:t>
            </a:r>
            <a:r>
              <a:rPr lang="en-US" dirty="0" smtClean="0"/>
              <a:t>Administrators</a:t>
            </a:r>
          </a:p>
          <a:p>
            <a:r>
              <a:rPr lang="en-US" b="0" i="0" dirty="0" smtClean="0">
                <a:latin typeface="Wingdings"/>
                <a:ea typeface="Wingdings"/>
                <a:cs typeface="Wingdings"/>
              </a:rPr>
              <a:t></a:t>
            </a:r>
            <a:r>
              <a:rPr lang="en-US" dirty="0" smtClean="0"/>
              <a:t>Student-staff</a:t>
            </a:r>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9361665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Exceptions?</a:t>
            </a:r>
            <a:endParaRPr lang="en-US" dirty="0"/>
          </a:p>
        </p:txBody>
      </p:sp>
      <p:sp>
        <p:nvSpPr>
          <p:cNvPr id="3" name="Content Placeholder 2"/>
          <p:cNvSpPr>
            <a:spLocks noGrp="1"/>
          </p:cNvSpPr>
          <p:nvPr>
            <p:ph idx="1"/>
          </p:nvPr>
        </p:nvSpPr>
        <p:spPr>
          <a:xfrm>
            <a:off x="498474" y="1600200"/>
            <a:ext cx="7556313" cy="2308652"/>
          </a:xfrm>
        </p:spPr>
        <p:txBody>
          <a:bodyPr>
            <a:normAutofit/>
          </a:bodyPr>
          <a:lstStyle/>
          <a:p>
            <a:r>
              <a:rPr lang="en-US" sz="3600" dirty="0" smtClean="0"/>
              <a:t>Minors</a:t>
            </a:r>
          </a:p>
          <a:p>
            <a:r>
              <a:rPr lang="en-US" sz="3600" dirty="0"/>
              <a:t>I</a:t>
            </a:r>
            <a:r>
              <a:rPr lang="en-US" sz="3600" dirty="0" smtClean="0"/>
              <a:t>mminent </a:t>
            </a:r>
            <a:r>
              <a:rPr lang="en-US" sz="3600" dirty="0"/>
              <a:t>risk of serious harm to another identifiable individual </a:t>
            </a:r>
            <a:endParaRPr lang="en-US" sz="3600" dirty="0" smtClean="0"/>
          </a:p>
          <a:p>
            <a:endParaRPr lang="en-US" sz="3600" dirty="0"/>
          </a:p>
        </p:txBody>
      </p:sp>
    </p:spTree>
    <p:extLst>
      <p:ext uri="{BB962C8B-B14F-4D97-AF65-F5344CB8AC3E}">
        <p14:creationId xmlns:p14="http://schemas.microsoft.com/office/powerpoint/2010/main" val="35886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spcBef>
                <a:spcPct val="0"/>
              </a:spcBef>
            </a:pPr>
            <a:r>
              <a:rPr lang="en-US" sz="3300" dirty="0" smtClean="0"/>
              <a:t>Is a better policy legally permissible?</a:t>
            </a:r>
            <a:br>
              <a:rPr lang="en-US" sz="3300" dirty="0" smtClean="0"/>
            </a:br>
            <a:endParaRPr lang="en-US" dirty="0"/>
          </a:p>
        </p:txBody>
      </p:sp>
      <p:sp>
        <p:nvSpPr>
          <p:cNvPr id="4" name="Rectangle 3"/>
          <p:cNvSpPr/>
          <p:nvPr/>
        </p:nvSpPr>
        <p:spPr>
          <a:xfrm>
            <a:off x="1467771" y="2605825"/>
            <a:ext cx="6587015" cy="1938992"/>
          </a:xfrm>
          <a:prstGeom prst="rect">
            <a:avLst/>
          </a:prstGeom>
          <a:noFill/>
        </p:spPr>
        <p:txBody>
          <a:bodyPr wrap="square" lIns="91440" tIns="45720" rIns="91440" bIns="45720">
            <a:spAutoFit/>
          </a:bodyPr>
          <a:lstStyle/>
          <a:p>
            <a:pPr algn="ctr"/>
            <a:r>
              <a:rPr lang="en-US" sz="12000" b="1" cap="none" spc="0" dirty="0" smtClean="0">
                <a:ln w="12700">
                  <a:solidFill>
                    <a:schemeClr val="accent3">
                      <a:lumMod val="50000"/>
                    </a:schemeClr>
                  </a:solidFill>
                  <a:prstDash val="solid"/>
                </a:ln>
                <a:solidFill>
                  <a:srgbClr val="FF0000"/>
                </a:solidFill>
                <a:effectLst>
                  <a:innerShdw blurRad="177800">
                    <a:schemeClr val="accent3">
                      <a:lumMod val="50000"/>
                    </a:schemeClr>
                  </a:innerShdw>
                </a:effectLst>
              </a:rPr>
              <a:t>YES!</a:t>
            </a:r>
            <a:endParaRPr lang="en-US" sz="12000" b="1" cap="none" spc="0" dirty="0">
              <a:ln w="12700">
                <a:solidFill>
                  <a:schemeClr val="accent3">
                    <a:lumMod val="50000"/>
                  </a:schemeClr>
                </a:solidFill>
                <a:prstDash val="solid"/>
              </a:ln>
              <a:solidFill>
                <a:srgbClr val="FF0000"/>
              </a:solidFill>
              <a:effectLst>
                <a:innerShdw blurRad="177800">
                  <a:schemeClr val="accent3">
                    <a:lumMod val="50000"/>
                  </a:schemeClr>
                </a:innerShdw>
              </a:effectLst>
            </a:endParaRPr>
          </a:p>
        </p:txBody>
      </p:sp>
    </p:spTree>
    <p:extLst>
      <p:ext uri="{BB962C8B-B14F-4D97-AF65-F5344CB8AC3E}">
        <p14:creationId xmlns:p14="http://schemas.microsoft.com/office/powerpoint/2010/main" val="2785319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spcBef>
                <a:spcPct val="0"/>
              </a:spcBef>
            </a:pPr>
            <a:r>
              <a:rPr lang="en-US" sz="3300" dirty="0" smtClean="0"/>
              <a:t>Is a better policy legally permissible?</a:t>
            </a:r>
            <a:br>
              <a:rPr lang="en-US" sz="3300" dirty="0" smtClean="0"/>
            </a:br>
            <a:endParaRPr lang="en-US" dirty="0"/>
          </a:p>
        </p:txBody>
      </p:sp>
      <p:sp>
        <p:nvSpPr>
          <p:cNvPr id="3" name="Content Placeholder 2"/>
          <p:cNvSpPr>
            <a:spLocks noGrp="1"/>
          </p:cNvSpPr>
          <p:nvPr>
            <p:ph idx="1"/>
          </p:nvPr>
        </p:nvSpPr>
        <p:spPr>
          <a:xfrm>
            <a:off x="498473" y="1215656"/>
            <a:ext cx="7556313" cy="5376530"/>
          </a:xfrm>
        </p:spPr>
        <p:txBody>
          <a:bodyPr>
            <a:normAutofit lnSpcReduction="10000"/>
          </a:bodyPr>
          <a:lstStyle/>
          <a:p>
            <a:r>
              <a:rPr lang="en-US" dirty="0" smtClean="0"/>
              <a:t>“[W]</a:t>
            </a:r>
            <a:r>
              <a:rPr lang="en-US" dirty="0" err="1" smtClean="0"/>
              <a:t>hile</a:t>
            </a:r>
            <a:r>
              <a:rPr lang="en-US" dirty="0" smtClean="0"/>
              <a:t> </a:t>
            </a:r>
            <a:r>
              <a:rPr lang="en-US" dirty="0"/>
              <a:t>it may be reasonable for an elementary school student to believe that a custodial staff member or cafeteria worker has the authority or responsibility to address student misconduct, it is less reasonable for a college student to believe that a custodial staff member or dining hall employee has this same authority. </a:t>
            </a:r>
            <a:r>
              <a:rPr lang="en-US" dirty="0" smtClean="0"/>
              <a:t>“ (2014 Q &amp; A)</a:t>
            </a:r>
          </a:p>
          <a:p>
            <a:r>
              <a:rPr lang="en-US" dirty="0"/>
              <a:t>“Schools should instruct [school] law enforcement unit employees both to notify complainants of their right to file a Title IX sex discrimination complaint with the school in addition to filing a criminal complaint, </a:t>
            </a:r>
            <a:r>
              <a:rPr lang="en-US" dirty="0">
                <a:solidFill>
                  <a:srgbClr val="FF0000"/>
                </a:solidFill>
              </a:rPr>
              <a:t>and to report incidents of sexual violence to the Title IX coordinator if the complainant consents</a:t>
            </a:r>
            <a:r>
              <a:rPr lang="en-US" dirty="0"/>
              <a:t>.” </a:t>
            </a:r>
            <a:r>
              <a:rPr lang="en-US" dirty="0" smtClean="0"/>
              <a:t> (2011 </a:t>
            </a:r>
            <a:r>
              <a:rPr lang="en-US" dirty="0"/>
              <a:t>D</a:t>
            </a:r>
            <a:r>
              <a:rPr lang="en-US" dirty="0" smtClean="0"/>
              <a:t>ear Colleague Letter)</a:t>
            </a:r>
          </a:p>
          <a:p>
            <a:r>
              <a:rPr lang="en-US" dirty="0"/>
              <a:t>A school must make clear to all of its employees and students </a:t>
            </a:r>
            <a:r>
              <a:rPr lang="en-US" i="1" dirty="0">
                <a:solidFill>
                  <a:srgbClr val="FF0000"/>
                </a:solidFill>
              </a:rPr>
              <a:t>which staff members</a:t>
            </a:r>
            <a:r>
              <a:rPr lang="en-US" dirty="0">
                <a:solidFill>
                  <a:srgbClr val="FF0000"/>
                </a:solidFill>
              </a:rPr>
              <a:t> </a:t>
            </a:r>
            <a:r>
              <a:rPr lang="en-US" dirty="0"/>
              <a:t>are responsible employees so that students can make informed decisions about whether to disclose information to those employees.”  </a:t>
            </a:r>
            <a:r>
              <a:rPr lang="en-US" dirty="0" smtClean="0"/>
              <a:t>(2014 Q &amp; A)</a:t>
            </a:r>
            <a:endParaRPr lang="en-US" dirty="0"/>
          </a:p>
        </p:txBody>
      </p:sp>
    </p:spTree>
    <p:extLst>
      <p:ext uri="{BB962C8B-B14F-4D97-AF65-F5344CB8AC3E}">
        <p14:creationId xmlns:p14="http://schemas.microsoft.com/office/powerpoint/2010/main" val="89530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 Guidance</a:t>
            </a:r>
            <a:endParaRPr lang="en-US" dirty="0"/>
          </a:p>
        </p:txBody>
      </p:sp>
      <p:sp>
        <p:nvSpPr>
          <p:cNvPr id="3" name="Content Placeholder 2"/>
          <p:cNvSpPr>
            <a:spLocks noGrp="1"/>
          </p:cNvSpPr>
          <p:nvPr>
            <p:ph idx="1"/>
          </p:nvPr>
        </p:nvSpPr>
        <p:spPr/>
        <p:txBody>
          <a:bodyPr>
            <a:normAutofit/>
          </a:bodyPr>
          <a:lstStyle/>
          <a:p>
            <a:r>
              <a:rPr lang="en-US" sz="2800" dirty="0" smtClean="0"/>
              <a:t>“Each </a:t>
            </a:r>
            <a:r>
              <a:rPr lang="en-US" sz="2800" dirty="0"/>
              <a:t>recipient must designate at least one employee to act as a Title IX Coordinator to coordinate its responsibilities in this </a:t>
            </a:r>
            <a:r>
              <a:rPr lang="en-US" sz="2800" dirty="0" smtClean="0"/>
              <a:t>area.</a:t>
            </a:r>
            <a:r>
              <a:rPr lang="en-US" sz="2800" dirty="0"/>
              <a:t> </a:t>
            </a:r>
            <a:r>
              <a:rPr lang="en-US" sz="2800" dirty="0" smtClean="0"/>
              <a:t> Other employees </a:t>
            </a:r>
            <a:r>
              <a:rPr lang="en-US" sz="2800" dirty="0">
                <a:solidFill>
                  <a:srgbClr val="FF0000"/>
                </a:solidFill>
              </a:rPr>
              <a:t>may</a:t>
            </a:r>
            <a:r>
              <a:rPr lang="en-US" sz="2800" dirty="0"/>
              <a:t> be considered “responsible employees” and will </a:t>
            </a:r>
            <a:r>
              <a:rPr lang="en-US" sz="2800" dirty="0">
                <a:solidFill>
                  <a:srgbClr val="FF0000"/>
                </a:solidFill>
              </a:rPr>
              <a:t>help </a:t>
            </a:r>
            <a:r>
              <a:rPr lang="en-US" sz="2800" dirty="0">
                <a:solidFill>
                  <a:schemeClr val="tx1"/>
                </a:solidFill>
              </a:rPr>
              <a:t>the student to connect</a:t>
            </a:r>
            <a:r>
              <a:rPr lang="en-US" sz="2800" dirty="0"/>
              <a:t> to the Title IX </a:t>
            </a:r>
            <a:r>
              <a:rPr lang="en-US" sz="2800" dirty="0" smtClean="0"/>
              <a:t>Coordinator.”</a:t>
            </a:r>
          </a:p>
          <a:p>
            <a:endParaRPr lang="en-US" sz="2800" dirty="0" smtClean="0"/>
          </a:p>
          <a:p>
            <a:pPr lvl="7"/>
            <a:r>
              <a:rPr lang="en-US" dirty="0" smtClean="0"/>
              <a:t>2017 Q&amp;A on Campus Sexual Misconduct, at 2.</a:t>
            </a:r>
            <a:endParaRPr lang="en-US" dirty="0"/>
          </a:p>
        </p:txBody>
      </p:sp>
    </p:spTree>
    <p:extLst>
      <p:ext uri="{BB962C8B-B14F-4D97-AF65-F5344CB8AC3E}">
        <p14:creationId xmlns:p14="http://schemas.microsoft.com/office/powerpoint/2010/main" val="20588310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a:t>
            </a:r>
            <a:endParaRPr lang="en-US" dirty="0"/>
          </a:p>
        </p:txBody>
      </p:sp>
      <p:sp>
        <p:nvSpPr>
          <p:cNvPr id="3" name="Content Placeholder 2"/>
          <p:cNvSpPr>
            <a:spLocks noGrp="1"/>
          </p:cNvSpPr>
          <p:nvPr>
            <p:ph idx="1"/>
          </p:nvPr>
        </p:nvSpPr>
        <p:spPr>
          <a:xfrm>
            <a:off x="498474" y="1190848"/>
            <a:ext cx="8262754" cy="5667152"/>
          </a:xfrm>
        </p:spPr>
        <p:txBody>
          <a:bodyPr>
            <a:normAutofit fontScale="92500" lnSpcReduction="20000"/>
          </a:bodyPr>
          <a:lstStyle/>
          <a:p>
            <a:r>
              <a:rPr lang="en-US" sz="2800" dirty="0" smtClean="0"/>
              <a:t>The Repeat Perpetrator</a:t>
            </a:r>
          </a:p>
          <a:p>
            <a:r>
              <a:rPr lang="en-US" sz="2800" dirty="0" smtClean="0"/>
              <a:t>Things to Consider</a:t>
            </a:r>
          </a:p>
          <a:p>
            <a:pPr lvl="1"/>
            <a:r>
              <a:rPr lang="en-US" sz="2800" dirty="0" smtClean="0"/>
              <a:t>Exception for certain perpetrators who pose imminent risks</a:t>
            </a:r>
          </a:p>
          <a:p>
            <a:pPr lvl="1"/>
            <a:r>
              <a:rPr lang="en-US" sz="2800" dirty="0" smtClean="0"/>
              <a:t>Data on repeat perpetrators</a:t>
            </a:r>
          </a:p>
          <a:p>
            <a:pPr lvl="2"/>
            <a:r>
              <a:rPr lang="en-US" sz="2800" dirty="0"/>
              <a:t>See David </a:t>
            </a:r>
            <a:r>
              <a:rPr lang="en-US" sz="2800" dirty="0" err="1"/>
              <a:t>Lisak</a:t>
            </a:r>
            <a:r>
              <a:rPr lang="en-US" sz="2800" dirty="0"/>
              <a:t> &amp; Paul M. Miller, </a:t>
            </a:r>
            <a:r>
              <a:rPr lang="en-US" sz="2800" i="1" dirty="0"/>
              <a:t>Repeat Rape and Multiple Offending Among Undetected Rapists,</a:t>
            </a:r>
            <a:r>
              <a:rPr lang="en-US" sz="2800" dirty="0"/>
              <a:t> 17 </a:t>
            </a:r>
            <a:r>
              <a:rPr lang="en-US" sz="2800" cap="small" dirty="0"/>
              <a:t>Violence and Victims</a:t>
            </a:r>
            <a:r>
              <a:rPr lang="en-US" sz="2800" dirty="0"/>
              <a:t> 73, 80 (Feb. 2002) </a:t>
            </a:r>
          </a:p>
          <a:p>
            <a:pPr lvl="2"/>
            <a:r>
              <a:rPr lang="en-US" sz="2800" i="1" dirty="0"/>
              <a:t>See</a:t>
            </a:r>
            <a:r>
              <a:rPr lang="en-US" sz="2800" dirty="0"/>
              <a:t> Kevin M. </a:t>
            </a:r>
            <a:r>
              <a:rPr lang="en-US" sz="2800" dirty="0" err="1"/>
              <a:t>Swartout</a:t>
            </a:r>
            <a:r>
              <a:rPr lang="en-US" sz="2800" dirty="0"/>
              <a:t> et al., </a:t>
            </a:r>
            <a:r>
              <a:rPr lang="en-US" sz="2800" i="1" dirty="0"/>
              <a:t>Trajectory Analysis of the Campus Serial Rapist Assumption</a:t>
            </a:r>
            <a:r>
              <a:rPr lang="en-US" sz="2800" dirty="0"/>
              <a:t>, 169 </a:t>
            </a:r>
            <a:r>
              <a:rPr lang="en-US" sz="2800" cap="small" dirty="0"/>
              <a:t>JAMA Pediatrics</a:t>
            </a:r>
            <a:r>
              <a:rPr lang="en-US" sz="2800" dirty="0"/>
              <a:t> 1148, 1152 (2015</a:t>
            </a:r>
            <a:r>
              <a:rPr lang="en-US" sz="2800" dirty="0" smtClean="0"/>
              <a:t>).</a:t>
            </a:r>
          </a:p>
          <a:p>
            <a:pPr lvl="1"/>
            <a:r>
              <a:rPr lang="en-US" sz="2800" dirty="0" smtClean="0"/>
              <a:t>Is it unreasonable?</a:t>
            </a:r>
          </a:p>
          <a:p>
            <a:pPr lvl="2"/>
            <a:r>
              <a:rPr lang="en-US" sz="2800" dirty="0" smtClean="0"/>
              <a:t>Other harm to survivors</a:t>
            </a:r>
          </a:p>
          <a:p>
            <a:pPr lvl="2"/>
            <a:r>
              <a:rPr lang="en-US" sz="2800" dirty="0" smtClean="0"/>
              <a:t>So few report at present</a:t>
            </a:r>
          </a:p>
          <a:p>
            <a:pPr lvl="2"/>
            <a:endParaRPr lang="en-US" dirty="0"/>
          </a:p>
          <a:p>
            <a:pPr lvl="2"/>
            <a:endParaRPr lang="en-US" dirty="0"/>
          </a:p>
        </p:txBody>
      </p:sp>
    </p:spTree>
    <p:extLst>
      <p:ext uri="{BB962C8B-B14F-4D97-AF65-F5344CB8AC3E}">
        <p14:creationId xmlns:p14="http://schemas.microsoft.com/office/powerpoint/2010/main" val="204871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will surface more sexual violence!</a:t>
            </a:r>
            <a:endParaRPr lang="en-US" dirty="0"/>
          </a:p>
        </p:txBody>
      </p:sp>
      <p:sp>
        <p:nvSpPr>
          <p:cNvPr id="3" name="Content Placeholder 2"/>
          <p:cNvSpPr>
            <a:spLocks noGrp="1"/>
          </p:cNvSpPr>
          <p:nvPr>
            <p:ph idx="1"/>
          </p:nvPr>
        </p:nvSpPr>
        <p:spPr/>
        <p:txBody>
          <a:bodyPr>
            <a:noAutofit/>
          </a:bodyPr>
          <a:lstStyle/>
          <a:p>
            <a:r>
              <a:rPr lang="en-US" sz="4000" dirty="0" smtClean="0"/>
              <a:t>That is not a disadvantage!</a:t>
            </a:r>
            <a:endParaRPr lang="en-US" sz="4000" dirty="0"/>
          </a:p>
        </p:txBody>
      </p:sp>
    </p:spTree>
    <p:extLst>
      <p:ext uri="{BB962C8B-B14F-4D97-AF65-F5344CB8AC3E}">
        <p14:creationId xmlns:p14="http://schemas.microsoft.com/office/powerpoint/2010/main" val="20337393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Services for Survivors</a:t>
            </a:r>
            <a:endParaRPr lang="en-US" dirty="0"/>
          </a:p>
        </p:txBody>
      </p:sp>
      <p:sp>
        <p:nvSpPr>
          <p:cNvPr id="3" name="Content Placeholder 2"/>
          <p:cNvSpPr>
            <a:spLocks noGrp="1"/>
          </p:cNvSpPr>
          <p:nvPr>
            <p:ph idx="1"/>
          </p:nvPr>
        </p:nvSpPr>
        <p:spPr/>
        <p:txBody>
          <a:bodyPr/>
          <a:lstStyle/>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236" y="1468490"/>
            <a:ext cx="3469463" cy="4779910"/>
          </a:xfrm>
          <a:prstGeom prst="rect">
            <a:avLst/>
          </a:prstGeom>
        </p:spPr>
      </p:pic>
    </p:spTree>
    <p:extLst>
      <p:ext uri="{BB962C8B-B14F-4D97-AF65-F5344CB8AC3E}">
        <p14:creationId xmlns:p14="http://schemas.microsoft.com/office/powerpoint/2010/main" val="9167298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What Should Katy Do?</a:t>
            </a:r>
            <a:br>
              <a:rPr lang="en-US" dirty="0"/>
            </a:br>
            <a:endParaRPr lang="en-US" dirty="0"/>
          </a:p>
        </p:txBody>
      </p:sp>
    </p:spTree>
    <p:extLst>
      <p:ext uri="{BB962C8B-B14F-4D97-AF65-F5344CB8AC3E}">
        <p14:creationId xmlns:p14="http://schemas.microsoft.com/office/powerpoint/2010/main" val="16641405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Katy				Bruce</a:t>
            </a:r>
            <a:endParaRPr lang="en-US" dirty="0"/>
          </a:p>
        </p:txBody>
      </p:sp>
      <p:sp>
        <p:nvSpPr>
          <p:cNvPr id="8" name="TextBox 7"/>
          <p:cNvSpPr txBox="1"/>
          <p:nvPr/>
        </p:nvSpPr>
        <p:spPr>
          <a:xfrm>
            <a:off x="914400" y="5571460"/>
            <a:ext cx="7846828" cy="646331"/>
          </a:xfrm>
          <a:prstGeom prst="rect">
            <a:avLst/>
          </a:prstGeom>
          <a:noFill/>
        </p:spPr>
        <p:txBody>
          <a:bodyPr wrap="square" rtlCol="0">
            <a:spAutoFit/>
          </a:bodyPr>
          <a:lstStyle/>
          <a:p>
            <a:r>
              <a:rPr lang="en-US" dirty="0" smtClean="0"/>
              <a:t>This story is fictional.  The pictures do not represent the people in this story.</a:t>
            </a:r>
            <a:endParaRPr lang="en-US" dirty="0"/>
          </a:p>
        </p:txBody>
      </p:sp>
      <p:sp>
        <p:nvSpPr>
          <p:cNvPr id="2" name="Content Placeholder 1"/>
          <p:cNvSpPr>
            <a:spLocks noGrp="1"/>
          </p:cNvSpPr>
          <p:nvPr>
            <p:ph idx="1"/>
          </p:nvPr>
        </p:nvSpPr>
        <p:spPr/>
        <p:txBody>
          <a:bodyPr/>
          <a:lstStyle/>
          <a:p>
            <a:endParaRPr lang="en-US" dirty="0"/>
          </a:p>
        </p:txBody>
      </p:sp>
    </p:spTree>
    <p:extLst>
      <p:ext uri="{BB962C8B-B14F-4D97-AF65-F5344CB8AC3E}">
        <p14:creationId xmlns:p14="http://schemas.microsoft.com/office/powerpoint/2010/main" val="1430972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4094"/>
            <a:ext cx="8054787" cy="1116106"/>
          </a:xfrm>
        </p:spPr>
        <p:txBody>
          <a:bodyPr/>
          <a:lstStyle/>
          <a:p>
            <a:r>
              <a:rPr lang="en-US" dirty="0" smtClean="0"/>
              <a:t>At the end of today’s session, you will</a:t>
            </a:r>
            <a:endParaRPr lang="en-US" dirty="0"/>
          </a:p>
        </p:txBody>
      </p:sp>
      <p:sp>
        <p:nvSpPr>
          <p:cNvPr id="3" name="Content Placeholder 2"/>
          <p:cNvSpPr>
            <a:spLocks noGrp="1"/>
          </p:cNvSpPr>
          <p:nvPr>
            <p:ph idx="1"/>
          </p:nvPr>
        </p:nvSpPr>
        <p:spPr>
          <a:xfrm>
            <a:off x="229763" y="1350945"/>
            <a:ext cx="8403874" cy="4144963"/>
          </a:xfrm>
        </p:spPr>
        <p:txBody>
          <a:bodyPr>
            <a:noAutofit/>
          </a:bodyPr>
          <a:lstStyle/>
          <a:p>
            <a:r>
              <a:rPr lang="en-US" sz="2400" dirty="0" smtClean="0"/>
              <a:t>Leave with at least one new idea for your campus.</a:t>
            </a:r>
          </a:p>
          <a:p>
            <a:r>
              <a:rPr lang="en-US" sz="2400" dirty="0" smtClean="0"/>
              <a:t>Be able to evaluate the merits of </a:t>
            </a:r>
          </a:p>
          <a:p>
            <a:pPr lvl="1"/>
            <a:r>
              <a:rPr lang="en-US" sz="2400" dirty="0" smtClean="0"/>
              <a:t>different types of reporting policies, </a:t>
            </a:r>
          </a:p>
          <a:p>
            <a:pPr lvl="1"/>
            <a:r>
              <a:rPr lang="en-US" sz="2400" dirty="0" smtClean="0"/>
              <a:t>programs that provide attorneys for survivors of campus sexual violence, </a:t>
            </a:r>
          </a:p>
          <a:p>
            <a:pPr lvl="1"/>
            <a:r>
              <a:rPr lang="en-US" sz="2400" dirty="0"/>
              <a:t>d</a:t>
            </a:r>
            <a:r>
              <a:rPr lang="en-US" sz="2400" dirty="0" smtClean="0"/>
              <a:t>ifferent burdens of proof for campus disciplinary proceedings</a:t>
            </a:r>
          </a:p>
          <a:p>
            <a:pPr lvl="1"/>
            <a:r>
              <a:rPr lang="en-US" sz="2400" dirty="0"/>
              <a:t>r</a:t>
            </a:r>
            <a:r>
              <a:rPr lang="en-US" sz="2400" dirty="0" smtClean="0"/>
              <a:t>estorative justice for addressing campus sexual violence (time permitting)</a:t>
            </a:r>
          </a:p>
          <a:p>
            <a:r>
              <a:rPr lang="en-US" sz="2400" dirty="0" smtClean="0"/>
              <a:t>Be able to describe the legality of various options.</a:t>
            </a:r>
          </a:p>
          <a:p>
            <a:r>
              <a:rPr lang="en-US" sz="2400" dirty="0" smtClean="0"/>
              <a:t>Take away a list of resources on these topics.</a:t>
            </a:r>
          </a:p>
        </p:txBody>
      </p:sp>
    </p:spTree>
    <p:extLst>
      <p:ext uri="{BB962C8B-B14F-4D97-AF65-F5344CB8AC3E}">
        <p14:creationId xmlns:p14="http://schemas.microsoft.com/office/powerpoint/2010/main" val="9577024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0"/>
            <a:ext cx="7556313" cy="1116106"/>
          </a:xfrm>
        </p:spPr>
        <p:txBody>
          <a:bodyPr/>
          <a:lstStyle/>
          <a:p>
            <a:r>
              <a:rPr lang="en-US" dirty="0" smtClean="0"/>
              <a:t>At which stages would a lawyer have been helpful?</a:t>
            </a:r>
            <a:endParaRPr lang="en-US" dirty="0"/>
          </a:p>
        </p:txBody>
      </p:sp>
      <p:sp>
        <p:nvSpPr>
          <p:cNvPr id="3" name="Content Placeholder 2"/>
          <p:cNvSpPr>
            <a:spLocks noGrp="1"/>
          </p:cNvSpPr>
          <p:nvPr>
            <p:ph idx="1"/>
          </p:nvPr>
        </p:nvSpPr>
        <p:spPr>
          <a:xfrm>
            <a:off x="0" y="1470837"/>
            <a:ext cx="9144000" cy="4144963"/>
          </a:xfrm>
        </p:spPr>
        <p:txBody>
          <a:bodyPr>
            <a:noAutofit/>
          </a:bodyPr>
          <a:lstStyle/>
          <a:p>
            <a:r>
              <a:rPr lang="en-US" sz="2400" dirty="0" smtClean="0"/>
              <a:t>Reporting decision</a:t>
            </a:r>
          </a:p>
          <a:p>
            <a:r>
              <a:rPr lang="en-US" sz="2400" dirty="0" smtClean="0"/>
              <a:t>Before the medical exam</a:t>
            </a:r>
          </a:p>
          <a:p>
            <a:r>
              <a:rPr lang="en-US" sz="2400" dirty="0" smtClean="0"/>
              <a:t>During the police investigation</a:t>
            </a:r>
          </a:p>
          <a:p>
            <a:r>
              <a:rPr lang="en-US" sz="2400" dirty="0" smtClean="0"/>
              <a:t>When the prosecutor was making the decision</a:t>
            </a:r>
          </a:p>
          <a:p>
            <a:r>
              <a:rPr lang="en-US" sz="2400" dirty="0" smtClean="0"/>
              <a:t>When she was trying to get a sexual assault protective order  </a:t>
            </a:r>
          </a:p>
          <a:p>
            <a:r>
              <a:rPr lang="en-US" sz="2400" dirty="0" smtClean="0"/>
              <a:t>During disciplinary hearings</a:t>
            </a:r>
          </a:p>
          <a:p>
            <a:r>
              <a:rPr lang="en-US" sz="2400" dirty="0" smtClean="0"/>
              <a:t>For future civil claims against the perpetrator</a:t>
            </a:r>
          </a:p>
          <a:p>
            <a:r>
              <a:rPr lang="en-US" sz="2400" dirty="0" smtClean="0"/>
              <a:t>To explain the university’s obligations under Title IX</a:t>
            </a:r>
            <a:endParaRPr lang="en-US" sz="2400" dirty="0"/>
          </a:p>
        </p:txBody>
      </p:sp>
    </p:spTree>
    <p:extLst>
      <p:ext uri="{BB962C8B-B14F-4D97-AF65-F5344CB8AC3E}">
        <p14:creationId xmlns:p14="http://schemas.microsoft.com/office/powerpoint/2010/main" val="19277374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21" y="501012"/>
            <a:ext cx="8275095" cy="1116106"/>
          </a:xfrm>
        </p:spPr>
        <p:txBody>
          <a:bodyPr/>
          <a:lstStyle/>
          <a:p>
            <a:r>
              <a:rPr lang="en-US" sz="5400" dirty="0" smtClean="0"/>
              <a:t>The Absence of Lawyers</a:t>
            </a:r>
            <a:endParaRPr lang="en-US" sz="5400" dirty="0"/>
          </a:p>
        </p:txBody>
      </p:sp>
      <p:sp>
        <p:nvSpPr>
          <p:cNvPr id="3" name="Content Placeholder 2"/>
          <p:cNvSpPr>
            <a:spLocks noGrp="1"/>
          </p:cNvSpPr>
          <p:nvPr>
            <p:ph idx="1"/>
          </p:nvPr>
        </p:nvSpPr>
        <p:spPr>
          <a:xfrm>
            <a:off x="0" y="2116524"/>
            <a:ext cx="9021739" cy="4490713"/>
          </a:xfrm>
        </p:spPr>
        <p:txBody>
          <a:bodyPr>
            <a:normAutofit fontScale="70000" lnSpcReduction="20000"/>
          </a:bodyPr>
          <a:lstStyle/>
          <a:p>
            <a:r>
              <a:rPr lang="en-US" sz="4000" dirty="0" smtClean="0">
                <a:latin typeface="Times New Roman"/>
                <a:cs typeface="Times New Roman"/>
              </a:rPr>
              <a:t>  Only </a:t>
            </a:r>
            <a:r>
              <a:rPr lang="en-US" sz="4000" dirty="0" smtClean="0">
                <a:solidFill>
                  <a:srgbClr val="FF0000"/>
                </a:solidFill>
                <a:latin typeface="Times New Roman"/>
                <a:cs typeface="Times New Roman"/>
              </a:rPr>
              <a:t>13 </a:t>
            </a:r>
            <a:r>
              <a:rPr lang="en-US" sz="4000" dirty="0">
                <a:solidFill>
                  <a:srgbClr val="FF0000"/>
                </a:solidFill>
                <a:latin typeface="Times New Roman"/>
                <a:cs typeface="Times New Roman"/>
              </a:rPr>
              <a:t>percent </a:t>
            </a:r>
            <a:r>
              <a:rPr lang="en-US" sz="4000" dirty="0">
                <a:latin typeface="Times New Roman"/>
                <a:cs typeface="Times New Roman"/>
              </a:rPr>
              <a:t>of campuses offered “</a:t>
            </a:r>
            <a:r>
              <a:rPr lang="en-US" sz="4000" dirty="0">
                <a:solidFill>
                  <a:srgbClr val="FF0000"/>
                </a:solidFill>
                <a:latin typeface="Times New Roman"/>
                <a:cs typeface="Times New Roman"/>
              </a:rPr>
              <a:t>campus legal </a:t>
            </a:r>
            <a:r>
              <a:rPr lang="en-US" sz="4000" dirty="0" smtClean="0">
                <a:solidFill>
                  <a:srgbClr val="FF0000"/>
                </a:solidFill>
                <a:latin typeface="Times New Roman"/>
                <a:cs typeface="Times New Roman"/>
              </a:rPr>
              <a:t>    services </a:t>
            </a:r>
            <a:r>
              <a:rPr lang="en-US" sz="4000" dirty="0" smtClean="0">
                <a:latin typeface="Times New Roman"/>
                <a:cs typeface="Times New Roman"/>
              </a:rPr>
              <a:t>counseling.”</a:t>
            </a:r>
            <a:endParaRPr lang="en-US" sz="4000" dirty="0">
              <a:latin typeface="Times New Roman"/>
              <a:cs typeface="Times New Roman"/>
            </a:endParaRPr>
          </a:p>
          <a:p>
            <a:r>
              <a:rPr lang="en-US" sz="4000" dirty="0" smtClean="0">
                <a:latin typeface="Times New Roman"/>
                <a:cs typeface="Times New Roman"/>
              </a:rPr>
              <a:t>  Only </a:t>
            </a:r>
            <a:r>
              <a:rPr lang="en-US" sz="4000" dirty="0">
                <a:solidFill>
                  <a:srgbClr val="FF0000"/>
                </a:solidFill>
                <a:latin typeface="Times New Roman"/>
                <a:cs typeface="Times New Roman"/>
              </a:rPr>
              <a:t>6 percent </a:t>
            </a:r>
            <a:r>
              <a:rPr lang="en-US" sz="4000" dirty="0">
                <a:latin typeface="Times New Roman"/>
                <a:cs typeface="Times New Roman"/>
              </a:rPr>
              <a:t>of </a:t>
            </a:r>
            <a:r>
              <a:rPr lang="en-US" sz="4000" dirty="0" smtClean="0">
                <a:latin typeface="Times New Roman"/>
                <a:cs typeface="Times New Roman"/>
              </a:rPr>
              <a:t>campuses that had </a:t>
            </a:r>
            <a:r>
              <a:rPr lang="en-US" sz="4000" dirty="0" smtClean="0">
                <a:solidFill>
                  <a:srgbClr val="FF0000"/>
                </a:solidFill>
                <a:latin typeface="Times New Roman"/>
                <a:cs typeface="Times New Roman"/>
              </a:rPr>
              <a:t>team approaches </a:t>
            </a:r>
            <a:r>
              <a:rPr lang="en-US" sz="4000" dirty="0" smtClean="0">
                <a:latin typeface="Times New Roman"/>
                <a:cs typeface="Times New Roman"/>
              </a:rPr>
              <a:t>included </a:t>
            </a:r>
            <a:r>
              <a:rPr lang="en-US" sz="4000" dirty="0" smtClean="0">
                <a:solidFill>
                  <a:srgbClr val="FF0000"/>
                </a:solidFill>
                <a:latin typeface="Times New Roman"/>
                <a:cs typeface="Times New Roman"/>
              </a:rPr>
              <a:t>campus </a:t>
            </a:r>
            <a:r>
              <a:rPr lang="en-US" sz="4000" dirty="0">
                <a:solidFill>
                  <a:srgbClr val="FF0000"/>
                </a:solidFill>
                <a:latin typeface="Times New Roman"/>
                <a:cs typeface="Times New Roman"/>
              </a:rPr>
              <a:t>legal services </a:t>
            </a:r>
            <a:r>
              <a:rPr lang="en-US" sz="4000" dirty="0" smtClean="0">
                <a:solidFill>
                  <a:schemeClr val="tx1"/>
                </a:solidFill>
                <a:latin typeface="Times New Roman"/>
                <a:cs typeface="Times New Roman"/>
              </a:rPr>
              <a:t>as part of the team.</a:t>
            </a:r>
          </a:p>
          <a:p>
            <a:r>
              <a:rPr lang="en-US" sz="4000" dirty="0" smtClean="0">
                <a:latin typeface="Times New Roman"/>
                <a:cs typeface="Times New Roman"/>
              </a:rPr>
              <a:t>  Only </a:t>
            </a:r>
            <a:r>
              <a:rPr lang="en-US" sz="4000" dirty="0">
                <a:solidFill>
                  <a:srgbClr val="FF0000"/>
                </a:solidFill>
                <a:latin typeface="Times New Roman"/>
                <a:cs typeface="Times New Roman"/>
              </a:rPr>
              <a:t>22 percent </a:t>
            </a:r>
            <a:r>
              <a:rPr lang="en-US" sz="4000" dirty="0">
                <a:latin typeface="Times New Roman"/>
                <a:cs typeface="Times New Roman"/>
              </a:rPr>
              <a:t>of the </a:t>
            </a:r>
            <a:r>
              <a:rPr lang="en-US" sz="4000" dirty="0" smtClean="0">
                <a:latin typeface="Times New Roman"/>
                <a:cs typeface="Times New Roman"/>
              </a:rPr>
              <a:t>campuses that had </a:t>
            </a:r>
            <a:r>
              <a:rPr lang="en-US" sz="4000" dirty="0" smtClean="0">
                <a:solidFill>
                  <a:srgbClr val="FF0000"/>
                </a:solidFill>
                <a:latin typeface="Times New Roman"/>
                <a:cs typeface="Times New Roman"/>
              </a:rPr>
              <a:t>team approaches</a:t>
            </a:r>
            <a:r>
              <a:rPr lang="en-US" sz="4000" dirty="0" smtClean="0">
                <a:latin typeface="Times New Roman"/>
                <a:cs typeface="Times New Roman"/>
              </a:rPr>
              <a:t> included </a:t>
            </a:r>
            <a:r>
              <a:rPr lang="en-US" sz="4000" dirty="0" smtClean="0">
                <a:solidFill>
                  <a:srgbClr val="FF0000"/>
                </a:solidFill>
                <a:latin typeface="Times New Roman"/>
                <a:cs typeface="Times New Roman"/>
              </a:rPr>
              <a:t>community </a:t>
            </a:r>
            <a:r>
              <a:rPr lang="en-US" sz="4000" dirty="0">
                <a:solidFill>
                  <a:srgbClr val="FF0000"/>
                </a:solidFill>
                <a:latin typeface="Times New Roman"/>
                <a:cs typeface="Times New Roman"/>
              </a:rPr>
              <a:t>legal services </a:t>
            </a:r>
            <a:r>
              <a:rPr lang="en-US" sz="4000" dirty="0" smtClean="0">
                <a:latin typeface="Times New Roman"/>
                <a:cs typeface="Times New Roman"/>
              </a:rPr>
              <a:t>as part </a:t>
            </a:r>
            <a:r>
              <a:rPr lang="en-US" sz="4000" dirty="0">
                <a:latin typeface="Times New Roman"/>
                <a:cs typeface="Times New Roman"/>
              </a:rPr>
              <a:t>of the </a:t>
            </a:r>
            <a:r>
              <a:rPr lang="en-US" sz="4000" dirty="0" smtClean="0">
                <a:latin typeface="Times New Roman"/>
                <a:cs typeface="Times New Roman"/>
              </a:rPr>
              <a:t>team. </a:t>
            </a:r>
          </a:p>
          <a:p>
            <a:r>
              <a:rPr lang="en-US" sz="2600" dirty="0" smtClean="0"/>
              <a:t>Source:  </a:t>
            </a:r>
            <a:r>
              <a:rPr lang="en-US" sz="2600" cap="small" dirty="0"/>
              <a:t>U.S. Senate Subcommittee on Financial and Contracting Oversight, Sexual Violence on Campus:  How Too Many Institutions of Higher Education Are Failing to Protect Students,</a:t>
            </a:r>
            <a:r>
              <a:rPr lang="en-US" sz="2600" dirty="0"/>
              <a:t> July 9, 2014, p. IV. Appendix. C2.5</a:t>
            </a:r>
          </a:p>
        </p:txBody>
      </p:sp>
    </p:spTree>
    <p:extLst>
      <p:ext uri="{BB962C8B-B14F-4D97-AF65-F5344CB8AC3E}">
        <p14:creationId xmlns:p14="http://schemas.microsoft.com/office/powerpoint/2010/main" val="27222343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seeking legal help off campus</a:t>
            </a:r>
            <a:endParaRPr lang="en-US" dirty="0"/>
          </a:p>
        </p:txBody>
      </p:sp>
      <p:sp>
        <p:nvSpPr>
          <p:cNvPr id="3" name="Content Placeholder 2"/>
          <p:cNvSpPr>
            <a:spLocks noGrp="1"/>
          </p:cNvSpPr>
          <p:nvPr>
            <p:ph idx="1"/>
          </p:nvPr>
        </p:nvSpPr>
        <p:spPr>
          <a:xfrm>
            <a:off x="184076" y="1852368"/>
            <a:ext cx="8614781" cy="4589229"/>
          </a:xfrm>
        </p:spPr>
        <p:txBody>
          <a:bodyPr>
            <a:noAutofit/>
          </a:bodyPr>
          <a:lstStyle/>
          <a:p>
            <a:r>
              <a:rPr lang="en-US" sz="2400" b="1" dirty="0" smtClean="0">
                <a:solidFill>
                  <a:schemeClr val="tx1"/>
                </a:solidFill>
              </a:rPr>
              <a:t>Traumatic distress</a:t>
            </a:r>
          </a:p>
          <a:p>
            <a:r>
              <a:rPr lang="en-US" sz="2400" b="1" dirty="0" smtClean="0">
                <a:solidFill>
                  <a:schemeClr val="tx1"/>
                </a:solidFill>
              </a:rPr>
              <a:t>Time: Classes, extra-curricular activities </a:t>
            </a:r>
          </a:p>
          <a:p>
            <a:r>
              <a:rPr lang="en-US" sz="2400" b="1" dirty="0" smtClean="0"/>
              <a:t>Why do I need to do this?</a:t>
            </a:r>
          </a:p>
          <a:p>
            <a:r>
              <a:rPr lang="en-US" sz="2400" b="1" dirty="0" smtClean="0"/>
              <a:t>Cost of an attorney</a:t>
            </a:r>
          </a:p>
          <a:p>
            <a:r>
              <a:rPr lang="en-US" sz="2400" b="1" dirty="0" smtClean="0"/>
              <a:t>Barriers to Legal Aid</a:t>
            </a:r>
          </a:p>
          <a:p>
            <a:pPr lvl="1"/>
            <a:r>
              <a:rPr lang="en-US" sz="2400" b="1" dirty="0" smtClean="0"/>
              <a:t>“I am not poor.”</a:t>
            </a:r>
          </a:p>
          <a:p>
            <a:pPr lvl="1"/>
            <a:r>
              <a:rPr lang="en-US" sz="2400" b="1" dirty="0" smtClean="0"/>
              <a:t>May not qualify financially</a:t>
            </a:r>
          </a:p>
          <a:p>
            <a:pPr lvl="1"/>
            <a:r>
              <a:rPr lang="en-US" sz="2400" b="1" dirty="0" smtClean="0"/>
              <a:t>Legal Aid may have other priorities</a:t>
            </a:r>
          </a:p>
          <a:p>
            <a:pPr lvl="1"/>
            <a:r>
              <a:rPr lang="en-US" sz="2400" b="1" dirty="0" smtClean="0"/>
              <a:t>Legal Aid may not have the expertise to work with your students</a:t>
            </a:r>
            <a:endParaRPr lang="en-US" sz="2400" b="1" dirty="0"/>
          </a:p>
        </p:txBody>
      </p:sp>
      <p:pic>
        <p:nvPicPr>
          <p:cNvPr id="6" name="Picture 5"/>
          <p:cNvPicPr>
            <a:picLocks noChangeAspect="1"/>
          </p:cNvPicPr>
          <p:nvPr/>
        </p:nvPicPr>
        <p:blipFill>
          <a:blip r:embed="rId3"/>
          <a:stretch>
            <a:fillRect/>
          </a:stretch>
        </p:blipFill>
        <p:spPr>
          <a:xfrm>
            <a:off x="5793464" y="3239203"/>
            <a:ext cx="3350535" cy="2220628"/>
          </a:xfrm>
          <a:prstGeom prst="rect">
            <a:avLst/>
          </a:prstGeom>
        </p:spPr>
      </p:pic>
    </p:spTree>
    <p:extLst>
      <p:ext uri="{BB962C8B-B14F-4D97-AF65-F5344CB8AC3E}">
        <p14:creationId xmlns:p14="http://schemas.microsoft.com/office/powerpoint/2010/main" val="25048867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Survivors rarely have lawyers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998237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277" y="1447643"/>
            <a:ext cx="7895539" cy="1218097"/>
          </a:xfrm>
        </p:spPr>
        <p:txBody>
          <a:bodyPr/>
          <a:lstStyle/>
          <a:p>
            <a:r>
              <a:rPr lang="en-US" dirty="0" smtClean="0">
                <a:solidFill>
                  <a:srgbClr val="772399"/>
                </a:solidFill>
              </a:rPr>
              <a:t>The accused student often has an attorney.</a:t>
            </a:r>
            <a:br>
              <a:rPr lang="en-US" dirty="0" smtClean="0">
                <a:solidFill>
                  <a:srgbClr val="772399"/>
                </a:solidFill>
              </a:rPr>
            </a:br>
            <a:r>
              <a:rPr lang="en-US" dirty="0" smtClean="0"/>
              <a:t/>
            </a:r>
            <a:br>
              <a:rPr lang="en-US" dirty="0" smtClean="0"/>
            </a:br>
            <a:endParaRPr lang="en-US" dirty="0"/>
          </a:p>
        </p:txBody>
      </p:sp>
      <p:pic>
        <p:nvPicPr>
          <p:cNvPr id="4" name="Picture 3"/>
          <p:cNvPicPr>
            <a:picLocks noChangeAspect="1"/>
          </p:cNvPicPr>
          <p:nvPr/>
        </p:nvPicPr>
        <p:blipFill>
          <a:blip r:embed="rId2"/>
          <a:stretch>
            <a:fillRect/>
          </a:stretch>
        </p:blipFill>
        <p:spPr>
          <a:xfrm>
            <a:off x="3184524" y="4713197"/>
            <a:ext cx="2482411" cy="2144803"/>
          </a:xfrm>
          <a:prstGeom prst="rect">
            <a:avLst/>
          </a:prstGeom>
        </p:spPr>
      </p:pic>
      <p:sp>
        <p:nvSpPr>
          <p:cNvPr id="3" name="TextBox 2"/>
          <p:cNvSpPr txBox="1"/>
          <p:nvPr/>
        </p:nvSpPr>
        <p:spPr>
          <a:xfrm>
            <a:off x="469277" y="3070486"/>
            <a:ext cx="8043260" cy="1200329"/>
          </a:xfrm>
          <a:prstGeom prst="rect">
            <a:avLst/>
          </a:prstGeom>
          <a:noFill/>
        </p:spPr>
        <p:txBody>
          <a:bodyPr wrap="square" rtlCol="0">
            <a:spAutoFit/>
          </a:bodyPr>
          <a:lstStyle/>
          <a:p>
            <a:r>
              <a:rPr lang="en-US" sz="3600" dirty="0">
                <a:solidFill>
                  <a:schemeClr val="accent2">
                    <a:lumMod val="75000"/>
                    <a:lumOff val="25000"/>
                  </a:schemeClr>
                </a:solidFill>
              </a:rPr>
              <a:t>The institution may provide the accused student with a free attorney.</a:t>
            </a:r>
          </a:p>
        </p:txBody>
      </p:sp>
    </p:spTree>
    <p:extLst>
      <p:ext uri="{BB962C8B-B14F-4D97-AF65-F5344CB8AC3E}">
        <p14:creationId xmlns:p14="http://schemas.microsoft.com/office/powerpoint/2010/main" val="234724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Survivor Legal Services</a:t>
            </a:r>
            <a:endParaRPr lang="en-US" dirty="0"/>
          </a:p>
        </p:txBody>
      </p:sp>
      <p:sp>
        <p:nvSpPr>
          <p:cNvPr id="3" name="Content Placeholder 2"/>
          <p:cNvSpPr>
            <a:spLocks noGrp="1"/>
          </p:cNvSpPr>
          <p:nvPr>
            <p:ph idx="1"/>
          </p:nvPr>
        </p:nvSpPr>
        <p:spPr/>
        <p:txBody>
          <a:bodyPr>
            <a:noAutofit/>
          </a:bodyPr>
          <a:lstStyle/>
          <a:p>
            <a:r>
              <a:rPr lang="en-US" sz="2800" dirty="0" smtClean="0"/>
              <a:t>Housed inside a law school clinic.</a:t>
            </a:r>
          </a:p>
          <a:p>
            <a:r>
              <a:rPr lang="en-US" sz="2800" dirty="0" smtClean="0"/>
              <a:t>Law students do not do any representation in Student Survivor Legal Services.</a:t>
            </a:r>
          </a:p>
          <a:p>
            <a:r>
              <a:rPr lang="en-US" sz="2800" dirty="0" smtClean="0"/>
              <a:t>Structured as a post-graduate fellowship.</a:t>
            </a:r>
          </a:p>
          <a:p>
            <a:r>
              <a:rPr lang="en-US" sz="2800" dirty="0" smtClean="0"/>
              <a:t>Limits on the representation</a:t>
            </a:r>
          </a:p>
          <a:p>
            <a:pPr lvl="2"/>
            <a:r>
              <a:rPr lang="en-US" sz="2800" dirty="0" smtClean="0"/>
              <a:t>The attorney will not sue the UO.</a:t>
            </a:r>
          </a:p>
          <a:p>
            <a:pPr lvl="2"/>
            <a:r>
              <a:rPr lang="en-US" sz="2800" dirty="0" smtClean="0"/>
              <a:t>The attorney will not bring a tort suit against the perpetrator.</a:t>
            </a:r>
            <a:endParaRPr lang="en-US" sz="2800" dirty="0"/>
          </a:p>
        </p:txBody>
      </p:sp>
      <p:pic>
        <p:nvPicPr>
          <p:cNvPr id="4" name="Picture 3" descr="dvlogo-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2043" y="1193904"/>
            <a:ext cx="1905000" cy="1206500"/>
          </a:xfrm>
          <a:prstGeom prst="rect">
            <a:avLst/>
          </a:prstGeom>
        </p:spPr>
      </p:pic>
    </p:spTree>
    <p:extLst>
      <p:ext uri="{BB962C8B-B14F-4D97-AF65-F5344CB8AC3E}">
        <p14:creationId xmlns:p14="http://schemas.microsoft.com/office/powerpoint/2010/main" val="163817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10" y="723353"/>
            <a:ext cx="8216701" cy="1116106"/>
          </a:xfrm>
        </p:spPr>
        <p:txBody>
          <a:bodyPr/>
          <a:lstStyle/>
          <a:p>
            <a:r>
              <a:rPr lang="en-US" dirty="0" smtClean="0"/>
              <a:t>Reasons to have an on-campus legal service provider for complainants</a:t>
            </a:r>
            <a:endParaRPr lang="en-US" dirty="0"/>
          </a:p>
        </p:txBody>
      </p:sp>
      <p:sp>
        <p:nvSpPr>
          <p:cNvPr id="3" name="Content Placeholder 2"/>
          <p:cNvSpPr>
            <a:spLocks noGrp="1"/>
          </p:cNvSpPr>
          <p:nvPr>
            <p:ph idx="1"/>
          </p:nvPr>
        </p:nvSpPr>
        <p:spPr>
          <a:xfrm>
            <a:off x="498474" y="2302384"/>
            <a:ext cx="7556313" cy="4144963"/>
          </a:xfrm>
        </p:spPr>
        <p:txBody>
          <a:bodyPr/>
          <a:lstStyle/>
          <a:p>
            <a:r>
              <a:rPr lang="en-US" sz="2800" dirty="0" smtClean="0"/>
              <a:t>Navigating Three System is Complex</a:t>
            </a:r>
          </a:p>
          <a:p>
            <a:r>
              <a:rPr lang="en-US" sz="2800" dirty="0" smtClean="0"/>
              <a:t>Protecting </a:t>
            </a:r>
            <a:r>
              <a:rPr lang="en-US" sz="2800" dirty="0"/>
              <a:t>Against Defense Attorney Tactics </a:t>
            </a:r>
            <a:endParaRPr lang="en-US" sz="2800" dirty="0" smtClean="0"/>
          </a:p>
          <a:p>
            <a:pPr lvl="0"/>
            <a:r>
              <a:rPr lang="en-US" sz="2800"/>
              <a:t>Obtaining </a:t>
            </a:r>
            <a:r>
              <a:rPr lang="en-US" sz="2800" smtClean="0"/>
              <a:t>Needed </a:t>
            </a:r>
            <a:r>
              <a:rPr lang="en-US" sz="2800" dirty="0"/>
              <a:t>Relief in Three </a:t>
            </a:r>
            <a:r>
              <a:rPr lang="en-US" sz="2800" dirty="0" smtClean="0"/>
              <a:t>Systems</a:t>
            </a:r>
          </a:p>
          <a:p>
            <a:pPr lvl="0"/>
            <a:endParaRPr lang="en-US" sz="2800" i="1" dirty="0" smtClean="0"/>
          </a:p>
          <a:p>
            <a:pPr lvl="0"/>
            <a:endParaRPr lang="en-US" dirty="0"/>
          </a:p>
          <a:p>
            <a:pPr marL="0" indent="0">
              <a:buNone/>
            </a:pPr>
            <a:endParaRPr lang="en-US" dirty="0"/>
          </a:p>
        </p:txBody>
      </p:sp>
    </p:spTree>
    <p:extLst>
      <p:ext uri="{BB962C8B-B14F-4D97-AF65-F5344CB8AC3E}">
        <p14:creationId xmlns:p14="http://schemas.microsoft.com/office/powerpoint/2010/main" val="51017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299" y="895987"/>
            <a:ext cx="8054787" cy="1116106"/>
          </a:xfrm>
        </p:spPr>
        <p:txBody>
          <a:bodyPr/>
          <a:lstStyle/>
          <a:p>
            <a:r>
              <a:rPr lang="en-US" dirty="0" smtClean="0"/>
              <a:t>An advocate is not the same as an attorney</a:t>
            </a:r>
            <a:endParaRPr lang="en-US" dirty="0"/>
          </a:p>
        </p:txBody>
      </p:sp>
      <p:pic>
        <p:nvPicPr>
          <p:cNvPr id="5" name="Content Placeholder 4"/>
          <p:cNvPicPr>
            <a:picLocks noGrp="1" noChangeAspect="1"/>
          </p:cNvPicPr>
          <p:nvPr>
            <p:ph idx="1"/>
          </p:nvPr>
        </p:nvPicPr>
        <p:blipFill>
          <a:blip r:embed="rId2"/>
          <a:stretch>
            <a:fillRect/>
          </a:stretch>
        </p:blipFill>
        <p:spPr>
          <a:xfrm>
            <a:off x="2204243" y="1981200"/>
            <a:ext cx="4144963" cy="4144963"/>
          </a:xfrm>
        </p:spPr>
      </p:pic>
    </p:spTree>
    <p:extLst>
      <p:ext uri="{BB962C8B-B14F-4D97-AF65-F5344CB8AC3E}">
        <p14:creationId xmlns:p14="http://schemas.microsoft.com/office/powerpoint/2010/main" val="9775011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smtClean="0"/>
              <a:t>Types of Legal Services</a:t>
            </a:r>
            <a:endParaRPr lang="en-US" sz="4800" dirty="0"/>
          </a:p>
        </p:txBody>
      </p:sp>
      <p:sp>
        <p:nvSpPr>
          <p:cNvPr id="2" name="Content Placeholder 1"/>
          <p:cNvSpPr>
            <a:spLocks noGrp="1"/>
          </p:cNvSpPr>
          <p:nvPr>
            <p:ph idx="1"/>
          </p:nvPr>
        </p:nvSpPr>
        <p:spPr>
          <a:xfrm>
            <a:off x="498474" y="1981200"/>
            <a:ext cx="8411610" cy="4144963"/>
          </a:xfrm>
        </p:spPr>
        <p:txBody>
          <a:bodyPr>
            <a:normAutofit/>
          </a:bodyPr>
          <a:lstStyle/>
          <a:p>
            <a:r>
              <a:rPr lang="en-US" sz="4800" dirty="0" smtClean="0"/>
              <a:t>School Disciplinary Process</a:t>
            </a:r>
          </a:p>
          <a:p>
            <a:r>
              <a:rPr lang="en-US" sz="4800" dirty="0" smtClean="0"/>
              <a:t>Civil Process</a:t>
            </a:r>
          </a:p>
          <a:p>
            <a:r>
              <a:rPr lang="en-US" sz="4800" dirty="0" smtClean="0"/>
              <a:t>Criminal Process</a:t>
            </a:r>
          </a:p>
          <a:p>
            <a:pPr marL="0" indent="0">
              <a:buNone/>
            </a:pPr>
            <a:endParaRPr lang="en-US" sz="4800" dirty="0"/>
          </a:p>
        </p:txBody>
      </p:sp>
    </p:spTree>
    <p:extLst>
      <p:ext uri="{BB962C8B-B14F-4D97-AF65-F5344CB8AC3E}">
        <p14:creationId xmlns:p14="http://schemas.microsoft.com/office/powerpoint/2010/main" val="14596059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08335" cy="1169581"/>
          </a:xfrm>
        </p:spPr>
        <p:txBody>
          <a:bodyPr/>
          <a:lstStyle/>
          <a:p>
            <a:r>
              <a:rPr lang="en-US" sz="3200" dirty="0" smtClean="0"/>
              <a:t>The law arguably requires a school to provide a free attorney to survivors in some instances</a:t>
            </a:r>
            <a:endParaRPr lang="en-US" sz="3200" dirty="0"/>
          </a:p>
        </p:txBody>
      </p:sp>
      <p:sp>
        <p:nvSpPr>
          <p:cNvPr id="3" name="Content Placeholder 2"/>
          <p:cNvSpPr>
            <a:spLocks noGrp="1"/>
          </p:cNvSpPr>
          <p:nvPr>
            <p:ph idx="1"/>
          </p:nvPr>
        </p:nvSpPr>
        <p:spPr>
          <a:xfrm>
            <a:off x="77214" y="2105247"/>
            <a:ext cx="9144000" cy="4552479"/>
          </a:xfrm>
        </p:spPr>
        <p:txBody>
          <a:bodyPr>
            <a:noAutofit/>
          </a:bodyPr>
          <a:lstStyle/>
          <a:p>
            <a:pPr marL="228600" lvl="2">
              <a:spcBef>
                <a:spcPts val="2000"/>
              </a:spcBef>
            </a:pPr>
            <a:r>
              <a:rPr lang="en-US" sz="2000" dirty="0"/>
              <a:t>When it is </a:t>
            </a:r>
            <a:r>
              <a:rPr lang="en-US" sz="2000" dirty="0">
                <a:solidFill>
                  <a:srgbClr val="FF0000"/>
                </a:solidFill>
              </a:rPr>
              <a:t>needed as an “interim measure” to mitigate the effects of the victimization</a:t>
            </a:r>
            <a:r>
              <a:rPr lang="en-US" sz="2000" dirty="0"/>
              <a:t> so that the survivor can continue her education pending the outcome of the disciplinary process. </a:t>
            </a:r>
            <a:endParaRPr lang="en-US" sz="2000" dirty="0" smtClean="0"/>
          </a:p>
          <a:p>
            <a:pPr marL="457200" lvl="3">
              <a:spcBef>
                <a:spcPts val="2000"/>
              </a:spcBef>
            </a:pPr>
            <a:r>
              <a:rPr lang="en-US" sz="2000" dirty="0"/>
              <a:t>“Interim measures should be individualized and appropriate based on the information gathered by the Title IX Coordinator, making every effort to avoid depriving any student of her or his education.” </a:t>
            </a:r>
            <a:r>
              <a:rPr lang="en-US" sz="2000" dirty="0" smtClean="0"/>
              <a:t> (2017 Guidance)</a:t>
            </a:r>
            <a:endParaRPr lang="en-US" sz="2000" dirty="0"/>
          </a:p>
          <a:p>
            <a:pPr marL="228600" lvl="2">
              <a:spcBef>
                <a:spcPts val="2000"/>
              </a:spcBef>
            </a:pPr>
            <a:r>
              <a:rPr lang="en-US" sz="2000" dirty="0" smtClean="0"/>
              <a:t>When </a:t>
            </a:r>
            <a:r>
              <a:rPr lang="en-US" sz="2000" dirty="0"/>
              <a:t>the institution contributes to a hostile environment by </a:t>
            </a:r>
            <a:r>
              <a:rPr lang="en-US" sz="2000" dirty="0">
                <a:solidFill>
                  <a:srgbClr val="FF0000"/>
                </a:solidFill>
              </a:rPr>
              <a:t>delaying its response or responding inappropriately </a:t>
            </a:r>
            <a:r>
              <a:rPr lang="en-US" sz="2000" dirty="0"/>
              <a:t>to the sexual violence.  </a:t>
            </a:r>
            <a:endParaRPr lang="en-US" sz="2000" dirty="0" smtClean="0"/>
          </a:p>
          <a:p>
            <a:pPr marL="228600" lvl="2">
              <a:spcBef>
                <a:spcPts val="2000"/>
              </a:spcBef>
            </a:pPr>
            <a:r>
              <a:rPr lang="en-US" sz="2000" dirty="0"/>
              <a:t>When the </a:t>
            </a:r>
            <a:r>
              <a:rPr lang="en-US" sz="2000" dirty="0">
                <a:solidFill>
                  <a:srgbClr val="FF0000"/>
                </a:solidFill>
              </a:rPr>
              <a:t>school itself was responsible for the sexual violence </a:t>
            </a:r>
            <a:r>
              <a:rPr lang="en-US" sz="2000" dirty="0"/>
              <a:t>then a school has an obligation to remedy the effects. </a:t>
            </a:r>
          </a:p>
          <a:p>
            <a:pPr marL="228600" lvl="2">
              <a:spcBef>
                <a:spcPts val="2000"/>
              </a:spcBef>
            </a:pPr>
            <a:endParaRPr lang="en-US" sz="2000" dirty="0"/>
          </a:p>
        </p:txBody>
      </p:sp>
      <p:pic>
        <p:nvPicPr>
          <p:cNvPr id="4" name="Picture 3"/>
          <p:cNvPicPr>
            <a:picLocks noChangeAspect="1"/>
          </p:cNvPicPr>
          <p:nvPr/>
        </p:nvPicPr>
        <p:blipFill>
          <a:blip r:embed="rId2"/>
          <a:stretch>
            <a:fillRect/>
          </a:stretch>
        </p:blipFill>
        <p:spPr>
          <a:xfrm flipH="1">
            <a:off x="8443596" y="5486400"/>
            <a:ext cx="777618" cy="900021"/>
          </a:xfrm>
          <a:prstGeom prst="rect">
            <a:avLst/>
          </a:prstGeom>
          <a:ln>
            <a:noFill/>
          </a:ln>
        </p:spPr>
      </p:pic>
    </p:spTree>
    <p:extLst>
      <p:ext uri="{BB962C8B-B14F-4D97-AF65-F5344CB8AC3E}">
        <p14:creationId xmlns:p14="http://schemas.microsoft.com/office/powerpoint/2010/main" val="208198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0"/>
            <a:ext cx="7556313" cy="1116106"/>
          </a:xfrm>
        </p:spPr>
        <p:txBody>
          <a:bodyPr/>
          <a:lstStyle/>
          <a:p>
            <a:r>
              <a:rPr lang="en-US" dirty="0"/>
              <a:t>Who are you?</a:t>
            </a:r>
          </a:p>
        </p:txBody>
      </p:sp>
      <p:sp>
        <p:nvSpPr>
          <p:cNvPr id="3" name="Content Placeholder 2"/>
          <p:cNvSpPr>
            <a:spLocks noGrp="1"/>
          </p:cNvSpPr>
          <p:nvPr>
            <p:ph idx="1"/>
          </p:nvPr>
        </p:nvSpPr>
        <p:spPr>
          <a:xfrm>
            <a:off x="498475" y="1107832"/>
            <a:ext cx="5699125" cy="5623168"/>
          </a:xfrm>
        </p:spPr>
        <p:txBody>
          <a:bodyPr>
            <a:normAutofit fontScale="85000" lnSpcReduction="10000"/>
          </a:bodyPr>
          <a:lstStyle/>
          <a:p>
            <a:r>
              <a:rPr lang="en-US" sz="3000" dirty="0">
                <a:solidFill>
                  <a:srgbClr val="0070C0"/>
                </a:solidFill>
              </a:rPr>
              <a:t>A.  	I am an administrator that has some responsibility for addressing gender-based or sexual violence issues at my school, and those responsibilities go beyond reporting it to a designated person such as the Title IX coordinator or a </a:t>
            </a:r>
            <a:r>
              <a:rPr lang="en-US" sz="3000" dirty="0" err="1">
                <a:solidFill>
                  <a:srgbClr val="0070C0"/>
                </a:solidFill>
              </a:rPr>
              <a:t>Clery</a:t>
            </a:r>
            <a:r>
              <a:rPr lang="en-US" sz="3000" dirty="0">
                <a:solidFill>
                  <a:srgbClr val="0070C0"/>
                </a:solidFill>
              </a:rPr>
              <a:t> compliance coordinator .</a:t>
            </a:r>
          </a:p>
          <a:p>
            <a:r>
              <a:rPr lang="en-US" sz="3000" dirty="0">
                <a:solidFill>
                  <a:srgbClr val="00B050"/>
                </a:solidFill>
              </a:rPr>
              <a:t>B. 	</a:t>
            </a:r>
            <a:r>
              <a:rPr lang="en-US" sz="3000" dirty="0" smtClean="0">
                <a:solidFill>
                  <a:srgbClr val="00B050"/>
                </a:solidFill>
              </a:rPr>
              <a:t>I am a scholar who works on gender-based or sexual violence issues.</a:t>
            </a:r>
          </a:p>
          <a:p>
            <a:r>
              <a:rPr lang="en-US" sz="3000" dirty="0">
                <a:solidFill>
                  <a:schemeClr val="accent2">
                    <a:lumMod val="50000"/>
                    <a:lumOff val="50000"/>
                  </a:schemeClr>
                </a:solidFill>
              </a:rPr>
              <a:t>C</a:t>
            </a:r>
            <a:r>
              <a:rPr lang="en-US" sz="3000" dirty="0" smtClean="0">
                <a:solidFill>
                  <a:schemeClr val="accent2">
                    <a:lumMod val="50000"/>
                    <a:lumOff val="50000"/>
                  </a:schemeClr>
                </a:solidFill>
              </a:rPr>
              <a:t>.      Both A and B.</a:t>
            </a:r>
          </a:p>
          <a:p>
            <a:r>
              <a:rPr lang="en-US" sz="3000" dirty="0" smtClean="0">
                <a:solidFill>
                  <a:schemeClr val="accent5"/>
                </a:solidFill>
              </a:rPr>
              <a:t>D.      Neither A nor B.   </a:t>
            </a:r>
            <a:endParaRPr lang="en-US" sz="3000" dirty="0">
              <a:solidFill>
                <a:schemeClr val="accent5"/>
              </a:solidFill>
            </a:endParaRPr>
          </a:p>
          <a:p>
            <a:endParaRPr lang="en-US" sz="3000" dirty="0">
              <a:solidFill>
                <a:schemeClr val="accent5"/>
              </a:solidFill>
            </a:endParaRPr>
          </a:p>
          <a:p>
            <a:endParaRPr lang="en-US" dirty="0"/>
          </a:p>
        </p:txBody>
      </p:sp>
      <p:sp>
        <p:nvSpPr>
          <p:cNvPr id="4" name="counter"/>
          <p:cNvSpPr txBox="1"/>
          <p:nvPr/>
        </p:nvSpPr>
        <p:spPr>
          <a:xfrm>
            <a:off x="8318500" y="6096000"/>
            <a:ext cx="482600" cy="444500"/>
          </a:xfrm>
          <a:prstGeom prst="rect">
            <a:avLst/>
          </a:prstGeom>
          <a:solidFill>
            <a:srgbClr val="D2691E"/>
          </a:solidFill>
        </p:spPr>
        <p:txBody>
          <a:bodyPr vert="horz" rtlCol="0" anchor="ctr" anchorCtr="1">
            <a:noAutofit/>
          </a:bodyPr>
          <a:lstStyle/>
          <a:p>
            <a:r>
              <a:rPr lang="en-US" smtClean="0">
                <a:solidFill>
                  <a:srgbClr val="FFFFFF"/>
                </a:solidFill>
                <a:latin typeface="Segoe UI" charset="0"/>
              </a:rPr>
              <a:t>0</a:t>
            </a:r>
            <a:endParaRPr lang="en-US">
              <a:solidFill>
                <a:srgbClr val="FFFFFF"/>
              </a:solidFill>
              <a:latin typeface="Segoe UI" charset="0"/>
            </a:endParaRPr>
          </a:p>
        </p:txBody>
      </p:sp>
      <p:sp>
        <p:nvSpPr>
          <p:cNvPr id="5" name="counter_overlay"/>
          <p:cNvSpPr txBox="1"/>
          <p:nvPr/>
        </p:nvSpPr>
        <p:spPr>
          <a:xfrm>
            <a:off x="8318500" y="6096000"/>
            <a:ext cx="482600" cy="444500"/>
          </a:xfrm>
          <a:prstGeom prst="rect">
            <a:avLst/>
          </a:prstGeom>
          <a:solidFill>
            <a:srgbClr val="FFFFFF">
              <a:alpha val="15000"/>
            </a:srgbClr>
          </a:solidFill>
        </p:spPr>
        <p:txBody>
          <a:bodyPr vert="horz" rtlCol="0" anchor="ctr" anchorCtr="1">
            <a:noAutofit/>
          </a:bodyPr>
          <a:lstStyle/>
          <a:p>
            <a:endParaRPr lang="en-US"/>
          </a:p>
        </p:txBody>
      </p:sp>
      <p:sp>
        <p:nvSpPr>
          <p:cNvPr id="6" name="pp_status"/>
          <p:cNvSpPr txBox="1"/>
          <p:nvPr/>
        </p:nvSpPr>
        <p:spPr>
          <a:xfrm>
            <a:off x="5715000" y="6540500"/>
            <a:ext cx="3175000" cy="190500"/>
          </a:xfrm>
          <a:prstGeom prst="rect">
            <a:avLst/>
          </a:prstGeom>
          <a:noFill/>
        </p:spPr>
        <p:txBody>
          <a:bodyPr vert="horz" rtlCol="0" anchor="ctr">
            <a:noAutofit/>
          </a:bodyPr>
          <a:lstStyle/>
          <a:p>
            <a:pPr algn="just"/>
            <a:endParaRPr lang="en-US" sz="900">
              <a:solidFill>
                <a:srgbClr val="FF0000"/>
              </a:solidFill>
              <a:latin typeface="Segoe UI" charset="0"/>
            </a:endParaRPr>
          </a:p>
        </p:txBody>
      </p:sp>
      <p:sp>
        <p:nvSpPr>
          <p:cNvPr id="7" name="answerA"/>
          <p:cNvSpPr txBox="1"/>
          <p:nvPr/>
        </p:nvSpPr>
        <p:spPr>
          <a:xfrm>
            <a:off x="6286500" y="6096000"/>
            <a:ext cx="482600" cy="38100"/>
          </a:xfrm>
          <a:prstGeom prst="rect">
            <a:avLst/>
          </a:prstGeom>
          <a:solidFill>
            <a:srgbClr val="1673D2">
              <a:alpha val="50000"/>
            </a:srgbClr>
          </a:solidFill>
        </p:spPr>
        <p:txBody>
          <a:bodyPr vert="horz" rtlCol="0" anchor="ctr" anchorCtr="1">
            <a:noAutofit/>
          </a:bodyPr>
          <a:lstStyle/>
          <a:p>
            <a:endParaRPr lang="en-US" sz="900">
              <a:solidFill>
                <a:srgbClr val="FFFFFF"/>
              </a:solidFill>
              <a:latin typeface="Segoe UI" charset="0"/>
            </a:endParaRPr>
          </a:p>
        </p:txBody>
      </p:sp>
      <p:sp>
        <p:nvSpPr>
          <p:cNvPr id="8" name="letterA"/>
          <p:cNvSpPr txBox="1"/>
          <p:nvPr/>
        </p:nvSpPr>
        <p:spPr>
          <a:xfrm>
            <a:off x="6286500" y="6159500"/>
            <a:ext cx="482600" cy="381000"/>
          </a:xfrm>
          <a:prstGeom prst="rect">
            <a:avLst/>
          </a:prstGeom>
          <a:solidFill>
            <a:srgbClr val="1673D2"/>
          </a:solidFill>
        </p:spPr>
        <p:txBody>
          <a:bodyPr vert="horz" rtlCol="0" anchor="b" anchorCtr="0">
            <a:noAutofit/>
          </a:bodyPr>
          <a:lstStyle/>
          <a:p>
            <a:r>
              <a:rPr lang="en-US" sz="1200" smtClean="0">
                <a:solidFill>
                  <a:srgbClr val="FFFFFF"/>
                </a:solidFill>
                <a:latin typeface="Segoe UI" charset="0"/>
              </a:rPr>
              <a:t>A</a:t>
            </a:r>
            <a:endParaRPr lang="en-US" sz="1200">
              <a:solidFill>
                <a:srgbClr val="FFFFFF"/>
              </a:solidFill>
              <a:latin typeface="Segoe UI" charset="0"/>
            </a:endParaRPr>
          </a:p>
        </p:txBody>
      </p:sp>
      <p:sp>
        <p:nvSpPr>
          <p:cNvPr id="9" name="answerB"/>
          <p:cNvSpPr txBox="1"/>
          <p:nvPr/>
        </p:nvSpPr>
        <p:spPr>
          <a:xfrm>
            <a:off x="6794500" y="6096000"/>
            <a:ext cx="482600" cy="38100"/>
          </a:xfrm>
          <a:prstGeom prst="rect">
            <a:avLst/>
          </a:prstGeom>
          <a:solidFill>
            <a:srgbClr val="008A00">
              <a:alpha val="50000"/>
            </a:srgbClr>
          </a:solidFill>
        </p:spPr>
        <p:txBody>
          <a:bodyPr vert="horz" rtlCol="0" anchor="ctr" anchorCtr="1">
            <a:noAutofit/>
          </a:bodyPr>
          <a:lstStyle/>
          <a:p>
            <a:endParaRPr lang="en-US" sz="900">
              <a:solidFill>
                <a:srgbClr val="FFFFFF"/>
              </a:solidFill>
              <a:latin typeface="Segoe UI" charset="0"/>
            </a:endParaRPr>
          </a:p>
        </p:txBody>
      </p:sp>
      <p:sp>
        <p:nvSpPr>
          <p:cNvPr id="10" name="letterB"/>
          <p:cNvSpPr txBox="1"/>
          <p:nvPr/>
        </p:nvSpPr>
        <p:spPr>
          <a:xfrm>
            <a:off x="6794500" y="6159500"/>
            <a:ext cx="482600" cy="381000"/>
          </a:xfrm>
          <a:prstGeom prst="rect">
            <a:avLst/>
          </a:prstGeom>
          <a:solidFill>
            <a:srgbClr val="008A00"/>
          </a:solidFill>
        </p:spPr>
        <p:txBody>
          <a:bodyPr vert="horz" rtlCol="0" anchor="b" anchorCtr="0">
            <a:noAutofit/>
          </a:bodyPr>
          <a:lstStyle/>
          <a:p>
            <a:r>
              <a:rPr lang="en-US" sz="1200" smtClean="0">
                <a:solidFill>
                  <a:srgbClr val="FFFFFF"/>
                </a:solidFill>
                <a:latin typeface="Segoe UI" charset="0"/>
              </a:rPr>
              <a:t>B</a:t>
            </a:r>
            <a:endParaRPr lang="en-US" sz="1200">
              <a:solidFill>
                <a:srgbClr val="FFFFFF"/>
              </a:solidFill>
              <a:latin typeface="Segoe UI" charset="0"/>
            </a:endParaRPr>
          </a:p>
        </p:txBody>
      </p:sp>
      <p:sp>
        <p:nvSpPr>
          <p:cNvPr id="11" name="answerC"/>
          <p:cNvSpPr txBox="1"/>
          <p:nvPr/>
        </p:nvSpPr>
        <p:spPr>
          <a:xfrm>
            <a:off x="7302500" y="6096000"/>
            <a:ext cx="482600" cy="38100"/>
          </a:xfrm>
          <a:prstGeom prst="rect">
            <a:avLst/>
          </a:prstGeom>
          <a:solidFill>
            <a:srgbClr val="8D0196">
              <a:alpha val="50000"/>
            </a:srgbClr>
          </a:solidFill>
        </p:spPr>
        <p:txBody>
          <a:bodyPr vert="horz" rtlCol="0" anchor="ctr" anchorCtr="1">
            <a:noAutofit/>
          </a:bodyPr>
          <a:lstStyle/>
          <a:p>
            <a:endParaRPr lang="en-US" sz="900">
              <a:solidFill>
                <a:srgbClr val="FFFFFF"/>
              </a:solidFill>
              <a:latin typeface="Segoe UI" charset="0"/>
            </a:endParaRPr>
          </a:p>
        </p:txBody>
      </p:sp>
      <p:sp>
        <p:nvSpPr>
          <p:cNvPr id="12" name="letterC"/>
          <p:cNvSpPr txBox="1"/>
          <p:nvPr/>
        </p:nvSpPr>
        <p:spPr>
          <a:xfrm>
            <a:off x="7302500" y="6159500"/>
            <a:ext cx="482600" cy="381000"/>
          </a:xfrm>
          <a:prstGeom prst="rect">
            <a:avLst/>
          </a:prstGeom>
          <a:solidFill>
            <a:srgbClr val="8D0196"/>
          </a:solidFill>
        </p:spPr>
        <p:txBody>
          <a:bodyPr vert="horz" rtlCol="0" anchor="b" anchorCtr="0">
            <a:noAutofit/>
          </a:bodyPr>
          <a:lstStyle/>
          <a:p>
            <a:r>
              <a:rPr lang="en-US" sz="1200" smtClean="0">
                <a:solidFill>
                  <a:srgbClr val="FFFFFF"/>
                </a:solidFill>
                <a:latin typeface="Segoe UI" charset="0"/>
              </a:rPr>
              <a:t>C</a:t>
            </a:r>
            <a:endParaRPr lang="en-US" sz="1200">
              <a:solidFill>
                <a:srgbClr val="FFFFFF"/>
              </a:solidFill>
              <a:latin typeface="Segoe UI" charset="0"/>
            </a:endParaRPr>
          </a:p>
        </p:txBody>
      </p:sp>
      <p:sp>
        <p:nvSpPr>
          <p:cNvPr id="13" name="answerD"/>
          <p:cNvSpPr txBox="1"/>
          <p:nvPr/>
        </p:nvSpPr>
        <p:spPr>
          <a:xfrm>
            <a:off x="7810500" y="6096000"/>
            <a:ext cx="482600" cy="38100"/>
          </a:xfrm>
          <a:prstGeom prst="rect">
            <a:avLst/>
          </a:prstGeom>
          <a:solidFill>
            <a:srgbClr val="FD5C04">
              <a:alpha val="50000"/>
            </a:srgbClr>
          </a:solidFill>
        </p:spPr>
        <p:txBody>
          <a:bodyPr vert="horz" rtlCol="0" anchor="ctr" anchorCtr="1">
            <a:noAutofit/>
          </a:bodyPr>
          <a:lstStyle/>
          <a:p>
            <a:endParaRPr lang="en-US" sz="900">
              <a:solidFill>
                <a:srgbClr val="FFFFFF"/>
              </a:solidFill>
              <a:latin typeface="Segoe UI" charset="0"/>
            </a:endParaRPr>
          </a:p>
        </p:txBody>
      </p:sp>
      <p:sp>
        <p:nvSpPr>
          <p:cNvPr id="14" name="letterD"/>
          <p:cNvSpPr txBox="1"/>
          <p:nvPr/>
        </p:nvSpPr>
        <p:spPr>
          <a:xfrm>
            <a:off x="7810500" y="6159500"/>
            <a:ext cx="482600" cy="381000"/>
          </a:xfrm>
          <a:prstGeom prst="rect">
            <a:avLst/>
          </a:prstGeom>
          <a:solidFill>
            <a:srgbClr val="FD5C04"/>
          </a:solidFill>
        </p:spPr>
        <p:txBody>
          <a:bodyPr vert="horz" rtlCol="0" anchor="b" anchorCtr="0">
            <a:noAutofit/>
          </a:bodyPr>
          <a:lstStyle/>
          <a:p>
            <a:r>
              <a:rPr lang="en-US" sz="1200" smtClean="0">
                <a:solidFill>
                  <a:srgbClr val="FFFFFF"/>
                </a:solidFill>
                <a:latin typeface="Segoe UI" charset="0"/>
              </a:rPr>
              <a:t>D</a:t>
            </a:r>
            <a:endParaRPr lang="en-US" sz="1200">
              <a:solidFill>
                <a:srgbClr val="FFFFFF"/>
              </a:solidFill>
              <a:latin typeface="Segoe UI" charset="0"/>
            </a:endParaRPr>
          </a:p>
        </p:txBody>
      </p:sp>
    </p:spTree>
    <p:extLst>
      <p:ext uri="{BB962C8B-B14F-4D97-AF65-F5344CB8AC3E}">
        <p14:creationId xmlns:p14="http://schemas.microsoft.com/office/powerpoint/2010/main" val="169451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 Sensible School Policy in Terms of </a:t>
            </a:r>
            <a:r>
              <a:rPr lang="en-US" b="1" dirty="0">
                <a:solidFill>
                  <a:srgbClr val="FF0000"/>
                </a:solidFill>
              </a:rPr>
              <a:t>Best Practices</a:t>
            </a:r>
            <a:r>
              <a:rPr lang="en-US" dirty="0">
                <a:solidFill>
                  <a:srgbClr val="FF0000"/>
                </a:solidFill>
              </a:rPr>
              <a:t> </a:t>
            </a:r>
            <a:r>
              <a:rPr lang="en-US" dirty="0"/>
              <a:t>and </a:t>
            </a:r>
            <a:r>
              <a:rPr lang="en-US" b="1" dirty="0">
                <a:solidFill>
                  <a:srgbClr val="FF0000"/>
                </a:solidFill>
              </a:rPr>
              <a:t>Legal </a:t>
            </a:r>
            <a:r>
              <a:rPr lang="en-US" b="1" dirty="0" smtClean="0">
                <a:solidFill>
                  <a:srgbClr val="FF0000"/>
                </a:solidFill>
              </a:rPr>
              <a:t>Requirements:</a:t>
            </a:r>
            <a:r>
              <a:rPr lang="en-US" dirty="0" smtClean="0"/>
              <a:t>  </a:t>
            </a:r>
            <a:r>
              <a:rPr lang="en-US" dirty="0"/>
              <a:t/>
            </a:r>
            <a:br>
              <a:rPr lang="en-US" dirty="0"/>
            </a:br>
            <a:endParaRPr lang="en-US" dirty="0"/>
          </a:p>
        </p:txBody>
      </p:sp>
      <p:sp>
        <p:nvSpPr>
          <p:cNvPr id="3" name="Content Placeholder 2"/>
          <p:cNvSpPr>
            <a:spLocks noGrp="1"/>
          </p:cNvSpPr>
          <p:nvPr>
            <p:ph idx="1"/>
          </p:nvPr>
        </p:nvSpPr>
        <p:spPr>
          <a:xfrm>
            <a:off x="498474" y="1981200"/>
            <a:ext cx="8355606" cy="4534015"/>
          </a:xfrm>
        </p:spPr>
        <p:txBody>
          <a:bodyPr>
            <a:normAutofit lnSpcReduction="10000"/>
          </a:bodyPr>
          <a:lstStyle/>
          <a:p>
            <a:pPr marL="0" indent="0">
              <a:buNone/>
            </a:pPr>
            <a:endParaRPr lang="en-US" sz="4000" dirty="0" smtClean="0"/>
          </a:p>
          <a:p>
            <a:pPr marL="0" indent="0">
              <a:buNone/>
            </a:pPr>
            <a:endParaRPr lang="en-US" sz="4000" dirty="0"/>
          </a:p>
          <a:p>
            <a:pPr marL="0" indent="0">
              <a:buNone/>
            </a:pPr>
            <a:endParaRPr lang="en-US" sz="4000" dirty="0" smtClean="0"/>
          </a:p>
          <a:p>
            <a:pPr marL="0" indent="0">
              <a:buNone/>
            </a:pPr>
            <a:endParaRPr lang="en-US" sz="4000" dirty="0" smtClean="0"/>
          </a:p>
          <a:p>
            <a:pPr marL="0" indent="0">
              <a:buNone/>
            </a:pPr>
            <a:r>
              <a:rPr lang="en-US" sz="4000" dirty="0" smtClean="0"/>
              <a:t>Free Legal Services to All Students Who Claim to be Survivors</a:t>
            </a:r>
            <a:endParaRPr lang="en-US" sz="4000" dirty="0"/>
          </a:p>
        </p:txBody>
      </p:sp>
      <p:pic>
        <p:nvPicPr>
          <p:cNvPr id="2" name="Picture 1"/>
          <p:cNvPicPr>
            <a:picLocks noChangeAspect="1"/>
          </p:cNvPicPr>
          <p:nvPr/>
        </p:nvPicPr>
        <p:blipFill>
          <a:blip r:embed="rId2"/>
          <a:stretch>
            <a:fillRect/>
          </a:stretch>
        </p:blipFill>
        <p:spPr>
          <a:xfrm>
            <a:off x="3130768" y="2245356"/>
            <a:ext cx="2557196" cy="2752139"/>
          </a:xfrm>
          <a:prstGeom prst="rect">
            <a:avLst/>
          </a:prstGeom>
        </p:spPr>
      </p:pic>
      <p:sp>
        <p:nvSpPr>
          <p:cNvPr id="4" name="TextBox 3"/>
          <p:cNvSpPr txBox="1"/>
          <p:nvPr/>
        </p:nvSpPr>
        <p:spPr>
          <a:xfrm>
            <a:off x="4150925" y="3239644"/>
            <a:ext cx="423376" cy="662564"/>
          </a:xfrm>
          <a:prstGeom prst="rect">
            <a:avLst/>
          </a:prstGeom>
          <a:solidFill>
            <a:srgbClr val="0000FF"/>
          </a:solidFill>
        </p:spPr>
        <p:txBody>
          <a:bodyPr wrap="square" rtlCol="0">
            <a:spAutoFit/>
          </a:bodyPr>
          <a:lstStyle/>
          <a:p>
            <a:endParaRPr lang="en-US" dirty="0"/>
          </a:p>
        </p:txBody>
      </p:sp>
    </p:spTree>
    <p:extLst>
      <p:ext uri="{BB962C8B-B14F-4D97-AF65-F5344CB8AC3E}">
        <p14:creationId xmlns:p14="http://schemas.microsoft.com/office/powerpoint/2010/main" val="8683579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8474" y="302651"/>
            <a:ext cx="7556313" cy="922094"/>
          </a:xfrm>
        </p:spPr>
        <p:txBody>
          <a:bodyPr/>
          <a:lstStyle/>
          <a:p>
            <a:r>
              <a:rPr lang="en-US" sz="3200" dirty="0" smtClean="0"/>
              <a:t>Connecting Students to Legal Services</a:t>
            </a:r>
            <a:endParaRPr lang="en-US" sz="3200" dirty="0"/>
          </a:p>
        </p:txBody>
      </p:sp>
      <p:sp>
        <p:nvSpPr>
          <p:cNvPr id="2" name="Content Placeholder 1"/>
          <p:cNvSpPr>
            <a:spLocks noGrp="1"/>
          </p:cNvSpPr>
          <p:nvPr>
            <p:ph idx="1"/>
          </p:nvPr>
        </p:nvSpPr>
        <p:spPr>
          <a:xfrm>
            <a:off x="498474" y="997940"/>
            <a:ext cx="8435775" cy="5860060"/>
          </a:xfrm>
        </p:spPr>
        <p:txBody>
          <a:bodyPr>
            <a:normAutofit fontScale="92500" lnSpcReduction="20000"/>
          </a:bodyPr>
          <a:lstStyle/>
          <a:p>
            <a:r>
              <a:rPr lang="en-US" sz="2600" dirty="0" smtClean="0"/>
              <a:t>Start a program on your campus</a:t>
            </a:r>
          </a:p>
          <a:p>
            <a:pPr lvl="1"/>
            <a:r>
              <a:rPr lang="en-US" sz="2600" dirty="0" smtClean="0"/>
              <a:t>It’s not that expensive!</a:t>
            </a:r>
          </a:p>
          <a:p>
            <a:pPr lvl="1"/>
            <a:r>
              <a:rPr lang="en-US" sz="2600" dirty="0" smtClean="0"/>
              <a:t>Grant funding, student funding</a:t>
            </a:r>
          </a:p>
          <a:p>
            <a:pPr lvl="1"/>
            <a:r>
              <a:rPr lang="en-US" sz="2600" dirty="0" smtClean="0"/>
              <a:t>Pair up with your law school to offer a post-graduate fellowship</a:t>
            </a:r>
          </a:p>
          <a:p>
            <a:pPr marL="228600" lvl="1">
              <a:spcBef>
                <a:spcPts val="2000"/>
              </a:spcBef>
              <a:buClr>
                <a:schemeClr val="accent1"/>
              </a:buClr>
            </a:pPr>
            <a:r>
              <a:rPr lang="en-US" sz="2600" dirty="0" smtClean="0"/>
              <a:t>Work with the local community</a:t>
            </a:r>
            <a:endParaRPr lang="en-US" sz="2600" dirty="0"/>
          </a:p>
          <a:p>
            <a:pPr lvl="1"/>
            <a:r>
              <a:rPr lang="en-US" sz="2600" dirty="0"/>
              <a:t>Form a consortium that provides services</a:t>
            </a:r>
          </a:p>
          <a:p>
            <a:pPr lvl="1"/>
            <a:r>
              <a:rPr lang="en-US" sz="2600" dirty="0" smtClean="0"/>
              <a:t>Pair </a:t>
            </a:r>
            <a:r>
              <a:rPr lang="en-US" sz="2600" dirty="0"/>
              <a:t>up with a local law school and have them offer a post-graduate fellowship</a:t>
            </a:r>
          </a:p>
          <a:p>
            <a:pPr lvl="1"/>
            <a:r>
              <a:rPr lang="en-US" sz="2600" dirty="0" smtClean="0"/>
              <a:t>Enter an MOU </a:t>
            </a:r>
            <a:r>
              <a:rPr lang="en-US" sz="2600" dirty="0"/>
              <a:t>with attorneys or organizations already doing this work in your community</a:t>
            </a:r>
          </a:p>
          <a:p>
            <a:pPr lvl="3"/>
            <a:r>
              <a:rPr lang="en-US" sz="2600" dirty="0" smtClean="0"/>
              <a:t>Legal </a:t>
            </a:r>
            <a:r>
              <a:rPr lang="en-US" sz="2600" dirty="0"/>
              <a:t>Aid? </a:t>
            </a:r>
          </a:p>
          <a:p>
            <a:pPr lvl="1"/>
            <a:r>
              <a:rPr lang="en-US" sz="2600" dirty="0"/>
              <a:t>Pro bono </a:t>
            </a:r>
            <a:r>
              <a:rPr lang="en-US" sz="2600" dirty="0" smtClean="0"/>
              <a:t>program</a:t>
            </a:r>
          </a:p>
          <a:p>
            <a:pPr marL="228600" lvl="1">
              <a:spcBef>
                <a:spcPts val="2000"/>
              </a:spcBef>
              <a:buClr>
                <a:schemeClr val="accent1"/>
              </a:buClr>
            </a:pPr>
            <a:r>
              <a:rPr lang="en-US" sz="2600" dirty="0" smtClean="0"/>
              <a:t>Connect </a:t>
            </a:r>
            <a:r>
              <a:rPr lang="en-US" sz="2600" dirty="0"/>
              <a:t>with national </a:t>
            </a:r>
            <a:r>
              <a:rPr lang="en-US" sz="2600" dirty="0" smtClean="0"/>
              <a:t>organizations</a:t>
            </a:r>
          </a:p>
          <a:p>
            <a:pPr lvl="2"/>
            <a:r>
              <a:rPr lang="en-US" sz="2600" dirty="0" smtClean="0">
                <a:hlinkClick r:id="rId2"/>
              </a:rPr>
              <a:t>http</a:t>
            </a:r>
            <a:r>
              <a:rPr lang="en-US" sz="2600" dirty="0">
                <a:hlinkClick r:id="rId2"/>
              </a:rPr>
              <a:t>://</a:t>
            </a:r>
            <a:r>
              <a:rPr lang="en-US" sz="2600" dirty="0" smtClean="0">
                <a:hlinkClick r:id="rId2"/>
              </a:rPr>
              <a:t>www.survjustice.org</a:t>
            </a:r>
            <a:endParaRPr lang="en-US" sz="2600" dirty="0"/>
          </a:p>
        </p:txBody>
      </p:sp>
      <p:pic>
        <p:nvPicPr>
          <p:cNvPr id="4" name="Content Placeholder 4"/>
          <p:cNvPicPr>
            <a:picLocks noChangeAspect="1"/>
          </p:cNvPicPr>
          <p:nvPr/>
        </p:nvPicPr>
        <p:blipFill>
          <a:blip r:embed="rId3"/>
          <a:srcRect t="4289" b="4289"/>
          <a:stretch>
            <a:fillRect/>
          </a:stretch>
        </p:blipFill>
        <p:spPr>
          <a:xfrm>
            <a:off x="6129747" y="997940"/>
            <a:ext cx="1925040" cy="1055967"/>
          </a:xfrm>
          <a:prstGeom prst="rect">
            <a:avLst/>
          </a:prstGeom>
        </p:spPr>
      </p:pic>
    </p:spTree>
    <p:extLst>
      <p:ext uri="{BB962C8B-B14F-4D97-AF65-F5344CB8AC3E}">
        <p14:creationId xmlns:p14="http://schemas.microsoft.com/office/powerpoint/2010/main" val="407062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8505"/>
            <a:ext cx="7556313" cy="1116106"/>
          </a:xfrm>
        </p:spPr>
        <p:txBody>
          <a:bodyPr/>
          <a:lstStyle/>
          <a:p>
            <a:r>
              <a:rPr lang="en-US" dirty="0" smtClean="0"/>
              <a:t>Does the law permit asymmetry?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755307"/>
              </p:ext>
            </p:extLst>
          </p:nvPr>
        </p:nvGraphicFramePr>
        <p:xfrm>
          <a:off x="270932" y="1134533"/>
          <a:ext cx="9144000" cy="4748361"/>
        </p:xfrm>
        <a:graphic>
          <a:graphicData uri="http://schemas.openxmlformats.org/drawingml/2006/table">
            <a:tbl>
              <a:tblPr firstRow="1" bandRow="1">
                <a:tableStyleId>{5C22544A-7EE6-4342-B048-85BDC9FD1C3A}</a:tableStyleId>
              </a:tblPr>
              <a:tblGrid>
                <a:gridCol w="2286000"/>
                <a:gridCol w="3539068"/>
                <a:gridCol w="208280"/>
                <a:gridCol w="3110652"/>
              </a:tblGrid>
              <a:tr h="558800">
                <a:tc>
                  <a:txBody>
                    <a:bodyPr/>
                    <a:lstStyle/>
                    <a:p>
                      <a:endParaRPr lang="en-US" dirty="0"/>
                    </a:p>
                  </a:txBody>
                  <a:tcPr/>
                </a:tc>
                <a:tc>
                  <a:txBody>
                    <a:bodyPr/>
                    <a:lstStyle/>
                    <a:p>
                      <a:r>
                        <a:rPr lang="en-US" dirty="0" smtClean="0"/>
                        <a:t>Title IX</a:t>
                      </a:r>
                      <a:endParaRPr lang="en-US" dirty="0"/>
                    </a:p>
                  </a:txBody>
                  <a:tcPr/>
                </a:tc>
                <a:tc>
                  <a:txBody>
                    <a:bodyPr/>
                    <a:lstStyle/>
                    <a:p>
                      <a:endParaRPr lang="en-US" dirty="0"/>
                    </a:p>
                  </a:txBody>
                  <a:tcPr/>
                </a:tc>
                <a:tc>
                  <a:txBody>
                    <a:bodyPr/>
                    <a:lstStyle/>
                    <a:p>
                      <a:r>
                        <a:rPr lang="en-US" dirty="0" smtClean="0"/>
                        <a:t>Policy</a:t>
                      </a:r>
                      <a:endParaRPr lang="en-US" dirty="0"/>
                    </a:p>
                  </a:txBody>
                  <a:tcPr/>
                </a:tc>
              </a:tr>
              <a:tr h="1474105">
                <a:tc>
                  <a:txBody>
                    <a:bodyPr/>
                    <a:lstStyle/>
                    <a:p>
                      <a:r>
                        <a:rPr lang="en-US" dirty="0" smtClean="0"/>
                        <a:t>Interim Measures</a:t>
                      </a:r>
                      <a:endParaRPr lang="en-US" dirty="0"/>
                    </a:p>
                  </a:txBody>
                  <a:tcPr/>
                </a:tc>
                <a:tc>
                  <a:txBody>
                    <a:bodyPr/>
                    <a:lstStyle/>
                    <a:p>
                      <a:r>
                        <a:rPr lang="en-US" dirty="0" smtClean="0"/>
                        <a:t>Unclear,</a:t>
                      </a:r>
                      <a:r>
                        <a:rPr lang="en-US" baseline="0" dirty="0" smtClean="0"/>
                        <a:t> but 2017 guidance suggests no.</a:t>
                      </a:r>
                      <a:endParaRPr lang="en-US" dirty="0"/>
                    </a:p>
                  </a:txBody>
                  <a:tcPr/>
                </a:tc>
                <a:tc>
                  <a:txBody>
                    <a:bodyPr/>
                    <a:lstStyle/>
                    <a:p>
                      <a:endParaRPr lang="en-US" dirty="0"/>
                    </a:p>
                  </a:txBody>
                  <a:tcPr/>
                </a:tc>
                <a:tc>
                  <a:txBody>
                    <a:bodyPr/>
                    <a:lstStyle/>
                    <a:p>
                      <a:r>
                        <a:rPr lang="en-US" dirty="0" smtClean="0"/>
                        <a:t>No: “</a:t>
                      </a:r>
                      <a:r>
                        <a:rPr lang="en-US" dirty="0" err="1" smtClean="0"/>
                        <a:t>Evenhandness</a:t>
                      </a:r>
                      <a:r>
                        <a:rPr lang="en-US" dirty="0" smtClean="0"/>
                        <a:t> in extending appropriate support services” (ALI)</a:t>
                      </a:r>
                      <a:endParaRPr lang="en-US" dirty="0"/>
                    </a:p>
                  </a:txBody>
                  <a:tcPr/>
                </a:tc>
              </a:tr>
              <a:tr h="1939611">
                <a:tc>
                  <a:txBody>
                    <a:bodyPr/>
                    <a:lstStyle/>
                    <a:p>
                      <a:r>
                        <a:rPr lang="en-US" dirty="0" smtClean="0"/>
                        <a:t>Disciplinary Hearing</a:t>
                      </a:r>
                      <a:endParaRPr lang="en-US" dirty="0"/>
                    </a:p>
                  </a:txBody>
                  <a:tcPr/>
                </a:tc>
                <a:tc>
                  <a:txBody>
                    <a:bodyPr/>
                    <a:lstStyle/>
                    <a:p>
                      <a:r>
                        <a:rPr lang="en-US" dirty="0" smtClean="0"/>
                        <a:t>No.</a:t>
                      </a:r>
                      <a:r>
                        <a:rPr lang="en-US" baseline="0" dirty="0" smtClean="0"/>
                        <a:t>  </a:t>
                      </a:r>
                      <a:r>
                        <a:rPr lang="en-US" dirty="0" smtClean="0"/>
                        <a:t>Balanced and Fair Process.  Equality of treatment.</a:t>
                      </a:r>
                      <a:endParaRPr lang="en-US" dirty="0"/>
                    </a:p>
                  </a:txBody>
                  <a:tcPr/>
                </a:tc>
                <a:tc>
                  <a:txBody>
                    <a:bodyPr/>
                    <a:lstStyle/>
                    <a:p>
                      <a:endParaRPr lang="en-US" dirty="0"/>
                    </a:p>
                  </a:txBody>
                  <a:tcPr/>
                </a:tc>
                <a:tc>
                  <a:txBody>
                    <a:bodyPr/>
                    <a:lstStyle/>
                    <a:p>
                      <a:r>
                        <a:rPr lang="en-US" dirty="0" smtClean="0"/>
                        <a:t>No:  </a:t>
                      </a:r>
                    </a:p>
                    <a:p>
                      <a:r>
                        <a:rPr lang="en-US" dirty="0" smtClean="0"/>
                        <a:t>Increase legitimacy</a:t>
                      </a:r>
                    </a:p>
                    <a:p>
                      <a:endParaRPr lang="en-US" dirty="0" smtClean="0"/>
                    </a:p>
                    <a:p>
                      <a:r>
                        <a:rPr lang="en-US" dirty="0" smtClean="0"/>
                        <a:t>Nurture</a:t>
                      </a:r>
                      <a:r>
                        <a:rPr lang="en-US" baseline="0" dirty="0" smtClean="0"/>
                        <a:t> compassion and respect by example.</a:t>
                      </a:r>
                      <a:endParaRPr lang="en-US" dirty="0"/>
                    </a:p>
                  </a:txBody>
                  <a:tcPr/>
                </a:tc>
              </a:tr>
              <a:tr h="775845">
                <a:tc>
                  <a:txBody>
                    <a:bodyPr/>
                    <a:lstStyle/>
                    <a:p>
                      <a:r>
                        <a:rPr lang="en-US" dirty="0" smtClean="0"/>
                        <a:t>After</a:t>
                      </a:r>
                      <a:r>
                        <a:rPr lang="en-US" baseline="0" dirty="0" smtClean="0"/>
                        <a:t> a finding of responsibility</a:t>
                      </a:r>
                      <a:endParaRPr lang="en-US" dirty="0"/>
                    </a:p>
                  </a:txBody>
                  <a:tcPr/>
                </a:tc>
                <a:tc>
                  <a:txBody>
                    <a:bodyPr/>
                    <a:lstStyle/>
                    <a:p>
                      <a:r>
                        <a:rPr lang="en-US" dirty="0" smtClean="0"/>
                        <a:t>Yes</a:t>
                      </a:r>
                      <a:endParaRPr lang="en-US" dirty="0"/>
                    </a:p>
                  </a:txBody>
                  <a:tcPr/>
                </a:tc>
                <a:tc>
                  <a:txBody>
                    <a:bodyPr/>
                    <a:lstStyle/>
                    <a:p>
                      <a:endParaRPr lang="en-US" dirty="0"/>
                    </a:p>
                  </a:txBody>
                  <a:tcPr/>
                </a:tc>
                <a:tc>
                  <a:txBody>
                    <a:bodyPr/>
                    <a:lstStyle/>
                    <a:p>
                      <a:r>
                        <a:rPr lang="en-US" dirty="0" smtClean="0"/>
                        <a:t>Yes</a:t>
                      </a:r>
                      <a:endParaRPr lang="en-US" dirty="0"/>
                    </a:p>
                  </a:txBody>
                  <a:tcPr/>
                </a:tc>
              </a:tr>
            </a:tbl>
          </a:graphicData>
        </a:graphic>
      </p:graphicFrame>
    </p:spTree>
    <p:extLst>
      <p:ext uri="{BB962C8B-B14F-4D97-AF65-F5344CB8AC3E}">
        <p14:creationId xmlns:p14="http://schemas.microsoft.com/office/powerpoint/2010/main" val="41507198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Burden of Proof</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2604" y="1981200"/>
            <a:ext cx="4188241" cy="4144963"/>
          </a:xfrm>
        </p:spPr>
      </p:pic>
    </p:spTree>
    <p:extLst>
      <p:ext uri="{BB962C8B-B14F-4D97-AF65-F5344CB8AC3E}">
        <p14:creationId xmlns:p14="http://schemas.microsoft.com/office/powerpoint/2010/main" val="12138079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Burden of Proof</a:t>
            </a:r>
            <a:endParaRPr lang="en-US" dirty="0"/>
          </a:p>
        </p:txBody>
      </p:sp>
      <p:sp>
        <p:nvSpPr>
          <p:cNvPr id="6" name="Content Placeholder 5"/>
          <p:cNvSpPr>
            <a:spLocks noGrp="1"/>
          </p:cNvSpPr>
          <p:nvPr>
            <p:ph idx="1"/>
          </p:nvPr>
        </p:nvSpPr>
        <p:spPr>
          <a:xfrm>
            <a:off x="498474" y="1981200"/>
            <a:ext cx="8305284" cy="4144963"/>
          </a:xfrm>
        </p:spPr>
        <p:txBody>
          <a:bodyPr>
            <a:noAutofit/>
          </a:bodyPr>
          <a:lstStyle/>
          <a:p>
            <a:r>
              <a:rPr lang="en-US" sz="3600" dirty="0" smtClean="0"/>
              <a:t>“</a:t>
            </a:r>
            <a:r>
              <a:rPr lang="en-US" sz="3600" dirty="0"/>
              <a:t>The standard of evidence for evaluating a claim of sexual </a:t>
            </a:r>
            <a:r>
              <a:rPr lang="en-US" sz="3600" dirty="0" smtClean="0"/>
              <a:t>misconduct </a:t>
            </a:r>
            <a:r>
              <a:rPr lang="en-US" sz="3600" dirty="0"/>
              <a:t>should be consistent with the standard the </a:t>
            </a:r>
            <a:r>
              <a:rPr lang="en-US" sz="3600" dirty="0" smtClean="0"/>
              <a:t>school </a:t>
            </a:r>
            <a:r>
              <a:rPr lang="en-US" sz="3600" dirty="0"/>
              <a:t>applies in other student misconduct cases</a:t>
            </a:r>
            <a:r>
              <a:rPr lang="en-US" sz="3600" dirty="0" smtClean="0"/>
              <a:t>.”</a:t>
            </a:r>
          </a:p>
          <a:p>
            <a:endParaRPr lang="en-US" sz="3600" dirty="0" smtClean="0"/>
          </a:p>
          <a:p>
            <a:pPr lvl="1"/>
            <a:r>
              <a:rPr lang="en-US" sz="2000" dirty="0" smtClean="0"/>
              <a:t>2017 Q &amp; A on Campus Sexual Misconduct, p.  5 n. 19.</a:t>
            </a:r>
            <a:endParaRPr lang="en-US" sz="2000" dirty="0"/>
          </a:p>
        </p:txBody>
      </p:sp>
    </p:spTree>
    <p:extLst>
      <p:ext uri="{BB962C8B-B14F-4D97-AF65-F5344CB8AC3E}">
        <p14:creationId xmlns:p14="http://schemas.microsoft.com/office/powerpoint/2010/main" val="6448920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Burden of Proof</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8353" y="1600200"/>
            <a:ext cx="3657600" cy="3619804"/>
          </a:xfrm>
        </p:spPr>
      </p:pic>
      <p:sp>
        <p:nvSpPr>
          <p:cNvPr id="9" name="Content Placeholder 8"/>
          <p:cNvSpPr>
            <a:spLocks noGrp="1"/>
          </p:cNvSpPr>
          <p:nvPr>
            <p:ph sz="half" idx="2"/>
          </p:nvPr>
        </p:nvSpPr>
        <p:spPr>
          <a:xfrm>
            <a:off x="4399878" y="1985963"/>
            <a:ext cx="4552736" cy="4140200"/>
          </a:xfrm>
        </p:spPr>
        <p:txBody>
          <a:bodyPr>
            <a:normAutofit/>
          </a:bodyPr>
          <a:lstStyle/>
          <a:p>
            <a:r>
              <a:rPr lang="en-US" sz="3200" dirty="0" smtClean="0"/>
              <a:t>Beyond a Reasonable Doubt</a:t>
            </a:r>
          </a:p>
          <a:p>
            <a:r>
              <a:rPr lang="en-US" sz="3200" dirty="0" smtClean="0"/>
              <a:t>Clear and Convincing Evidence</a:t>
            </a:r>
          </a:p>
          <a:p>
            <a:r>
              <a:rPr lang="en-US" sz="3200" dirty="0" smtClean="0"/>
              <a:t>Preponderance</a:t>
            </a:r>
            <a:endParaRPr lang="en-US" sz="3200" dirty="0"/>
          </a:p>
        </p:txBody>
      </p:sp>
    </p:spTree>
    <p:extLst>
      <p:ext uri="{BB962C8B-B14F-4D97-AF65-F5344CB8AC3E}">
        <p14:creationId xmlns:p14="http://schemas.microsoft.com/office/powerpoint/2010/main" val="11572988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 and Cons of A Preponderance Standard</a:t>
            </a:r>
            <a:endParaRPr lang="en-US" dirty="0"/>
          </a:p>
        </p:txBody>
      </p:sp>
      <p:pic>
        <p:nvPicPr>
          <p:cNvPr id="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2604" y="1981200"/>
            <a:ext cx="4188241" cy="4144963"/>
          </a:xfrm>
        </p:spPr>
      </p:pic>
    </p:spTree>
    <p:extLst>
      <p:ext uri="{BB962C8B-B14F-4D97-AF65-F5344CB8AC3E}">
        <p14:creationId xmlns:p14="http://schemas.microsoft.com/office/powerpoint/2010/main" val="3111323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Resources on this Topic</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hlinkClick r:id="rId2"/>
            </a:endParaRPr>
          </a:p>
          <a:p>
            <a:r>
              <a:rPr lang="en-US" i="1" dirty="0" smtClean="0"/>
              <a:t>Feminist Law Professors, Title IX &amp; the Preponderance of the Evidence:  A White Paper.  </a:t>
            </a:r>
          </a:p>
          <a:p>
            <a:pPr lvl="1"/>
            <a:r>
              <a:rPr lang="en-US" dirty="0" smtClean="0">
                <a:hlinkClick r:id="rId2"/>
              </a:rPr>
              <a:t>http</a:t>
            </a:r>
            <a:r>
              <a:rPr lang="en-US" dirty="0">
                <a:hlinkClick r:id="rId2"/>
              </a:rPr>
              <a:t>://</a:t>
            </a:r>
            <a:r>
              <a:rPr lang="en-US" dirty="0" smtClean="0">
                <a:hlinkClick r:id="rId2"/>
              </a:rPr>
              <a:t>www.feministlawprofessors.com/wp-content/uploads/2017/07/Title-IX-Preponderance-White-Paper-signed-7.18.17-2.pdf</a:t>
            </a:r>
            <a:endParaRPr lang="en-US" dirty="0" smtClean="0"/>
          </a:p>
          <a:p>
            <a:endParaRPr lang="en-US" dirty="0"/>
          </a:p>
          <a:p>
            <a:r>
              <a:rPr lang="en-US" dirty="0"/>
              <a:t>ATIXA </a:t>
            </a:r>
            <a:r>
              <a:rPr lang="en-US" dirty="0" smtClean="0"/>
              <a:t>Guide to Choosing Between Preponderance of the Evidence v. </a:t>
            </a:r>
            <a:r>
              <a:rPr lang="en-US" dirty="0" err="1" smtClean="0"/>
              <a:t>Clearn</a:t>
            </a:r>
            <a:r>
              <a:rPr lang="en-US" dirty="0" smtClean="0"/>
              <a:t> and Convincing Evidence</a:t>
            </a:r>
          </a:p>
          <a:p>
            <a:pPr lvl="1"/>
            <a:r>
              <a:rPr lang="en-US" u="sng" dirty="0" smtClean="0">
                <a:hlinkClick r:id="rId3"/>
              </a:rPr>
              <a:t>https</a:t>
            </a:r>
            <a:r>
              <a:rPr lang="en-US" u="sng" dirty="0">
                <a:hlinkClick r:id="rId3"/>
              </a:rPr>
              <a:t>://atixa.org/wordpress/wp-content/uploads/2017/09/ATIXA-Guide-to-Choosing-Between-Preponderance-of-the-Evidence-v.-</a:t>
            </a:r>
            <a:r>
              <a:rPr lang="en-US" u="sng" dirty="0" smtClean="0">
                <a:hlinkClick r:id="rId3"/>
              </a:rPr>
              <a:t>Clear-and-Convincing-Evidence-9.22.17.pdf</a:t>
            </a:r>
            <a:endParaRPr lang="en-US" u="sng" dirty="0" smtClean="0"/>
          </a:p>
          <a:p>
            <a:endParaRPr lang="en-US" u="sng" dirty="0"/>
          </a:p>
          <a:p>
            <a:r>
              <a:rPr lang="en-US" u="sng" dirty="0" smtClean="0"/>
              <a:t>American College of Trial Lawyers, White Paper on Campus Sexual Assault Investigations</a:t>
            </a:r>
          </a:p>
          <a:p>
            <a:pPr lvl="1"/>
            <a:r>
              <a:rPr lang="en-US" u="sng" dirty="0" smtClean="0">
                <a:hlinkClick r:id="rId4"/>
              </a:rPr>
              <a:t>http</a:t>
            </a:r>
            <a:r>
              <a:rPr lang="en-US" u="sng" dirty="0">
                <a:hlinkClick r:id="rId4"/>
              </a:rPr>
              <a:t>://</a:t>
            </a:r>
            <a:r>
              <a:rPr lang="en-US" u="sng" dirty="0" smtClean="0">
                <a:hlinkClick r:id="rId4"/>
              </a:rPr>
              <a:t>www.nacua.org/docs/default-source/new-cases-and-developments/New-Cases-April-2017/white-paper-re-sexual-assault-investigations.pdf</a:t>
            </a:r>
            <a:endParaRPr lang="en-US" u="sng" dirty="0" smtClean="0"/>
          </a:p>
          <a:p>
            <a:endParaRPr lang="en-US" u="sng" dirty="0" smtClean="0"/>
          </a:p>
          <a:p>
            <a:endParaRPr lang="en-US" u="sng" dirty="0"/>
          </a:p>
          <a:p>
            <a:endParaRPr lang="en-US" dirty="0"/>
          </a:p>
        </p:txBody>
      </p:sp>
    </p:spTree>
    <p:extLst>
      <p:ext uri="{BB962C8B-B14F-4D97-AF65-F5344CB8AC3E}">
        <p14:creationId xmlns:p14="http://schemas.microsoft.com/office/powerpoint/2010/main" val="20220693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burden of proof should apply in disciplinary hearings?</a:t>
            </a:r>
            <a:endParaRPr lang="en-US" dirty="0"/>
          </a:p>
        </p:txBody>
      </p:sp>
      <p:sp>
        <p:nvSpPr>
          <p:cNvPr id="3" name="Content Placeholder 2"/>
          <p:cNvSpPr>
            <a:spLocks noGrp="1"/>
          </p:cNvSpPr>
          <p:nvPr>
            <p:ph idx="1"/>
          </p:nvPr>
        </p:nvSpPr>
        <p:spPr/>
        <p:txBody>
          <a:bodyPr/>
          <a:lstStyle/>
          <a:p>
            <a:r>
              <a:rPr lang="en-US" sz="3200" dirty="0" smtClean="0">
                <a:solidFill>
                  <a:srgbClr val="0070C0"/>
                </a:solidFill>
              </a:rPr>
              <a:t>A.  Preponderance of the evidence</a:t>
            </a:r>
          </a:p>
          <a:p>
            <a:r>
              <a:rPr lang="en-US" sz="3200" dirty="0" smtClean="0">
                <a:solidFill>
                  <a:srgbClr val="00B050"/>
                </a:solidFill>
              </a:rPr>
              <a:t>B.  Clear and convincing evidence</a:t>
            </a:r>
          </a:p>
          <a:p>
            <a:r>
              <a:rPr lang="en-US" sz="3200" dirty="0" smtClean="0">
                <a:solidFill>
                  <a:schemeClr val="accent2">
                    <a:lumMod val="75000"/>
                    <a:lumOff val="25000"/>
                  </a:schemeClr>
                </a:solidFill>
              </a:rPr>
              <a:t>C.  Beyond a reasonable doubt</a:t>
            </a:r>
          </a:p>
          <a:p>
            <a:r>
              <a:rPr lang="en-US" sz="3200" dirty="0" smtClean="0">
                <a:solidFill>
                  <a:schemeClr val="accent5"/>
                </a:solidFill>
              </a:rPr>
              <a:t>D.  I am still undecided</a:t>
            </a:r>
            <a:endParaRPr lang="en-US" sz="3200" dirty="0">
              <a:solidFill>
                <a:schemeClr val="accent5"/>
              </a:solidFill>
            </a:endParaRPr>
          </a:p>
        </p:txBody>
      </p:sp>
      <p:sp>
        <p:nvSpPr>
          <p:cNvPr id="4" name="counter"/>
          <p:cNvSpPr txBox="1"/>
          <p:nvPr/>
        </p:nvSpPr>
        <p:spPr>
          <a:xfrm>
            <a:off x="8318500" y="6096000"/>
            <a:ext cx="482600" cy="444500"/>
          </a:xfrm>
          <a:prstGeom prst="rect">
            <a:avLst/>
          </a:prstGeom>
          <a:solidFill>
            <a:srgbClr val="D2691E"/>
          </a:solidFill>
        </p:spPr>
        <p:txBody>
          <a:bodyPr vert="horz" rtlCol="0" anchor="ctr" anchorCtr="1">
            <a:noAutofit/>
          </a:bodyPr>
          <a:lstStyle/>
          <a:p>
            <a:r>
              <a:rPr lang="en-US" smtClean="0">
                <a:solidFill>
                  <a:srgbClr val="FFFFFF"/>
                </a:solidFill>
                <a:latin typeface="Segoe UI" charset="0"/>
              </a:rPr>
              <a:t>0</a:t>
            </a:r>
            <a:endParaRPr lang="en-US">
              <a:solidFill>
                <a:srgbClr val="FFFFFF"/>
              </a:solidFill>
              <a:latin typeface="Segoe UI" charset="0"/>
            </a:endParaRPr>
          </a:p>
        </p:txBody>
      </p:sp>
      <p:sp>
        <p:nvSpPr>
          <p:cNvPr id="5" name="counter_overlay"/>
          <p:cNvSpPr txBox="1"/>
          <p:nvPr/>
        </p:nvSpPr>
        <p:spPr>
          <a:xfrm>
            <a:off x="8318500" y="6096000"/>
            <a:ext cx="482600" cy="444500"/>
          </a:xfrm>
          <a:prstGeom prst="rect">
            <a:avLst/>
          </a:prstGeom>
          <a:solidFill>
            <a:srgbClr val="FFFFFF">
              <a:alpha val="15000"/>
            </a:srgbClr>
          </a:solidFill>
        </p:spPr>
        <p:txBody>
          <a:bodyPr vert="horz" rtlCol="0" anchor="ctr" anchorCtr="1">
            <a:noAutofit/>
          </a:bodyPr>
          <a:lstStyle/>
          <a:p>
            <a:endParaRPr lang="en-US"/>
          </a:p>
        </p:txBody>
      </p:sp>
      <p:sp>
        <p:nvSpPr>
          <p:cNvPr id="6" name="pp_status"/>
          <p:cNvSpPr txBox="1"/>
          <p:nvPr/>
        </p:nvSpPr>
        <p:spPr>
          <a:xfrm>
            <a:off x="5715000" y="6540500"/>
            <a:ext cx="3175000" cy="190500"/>
          </a:xfrm>
          <a:prstGeom prst="rect">
            <a:avLst/>
          </a:prstGeom>
          <a:noFill/>
        </p:spPr>
        <p:txBody>
          <a:bodyPr vert="horz" rtlCol="0" anchor="ctr">
            <a:noAutofit/>
          </a:bodyPr>
          <a:lstStyle/>
          <a:p>
            <a:pPr algn="just"/>
            <a:endParaRPr lang="en-US" sz="900">
              <a:solidFill>
                <a:srgbClr val="FF0000"/>
              </a:solidFill>
              <a:latin typeface="Segoe UI" charset="0"/>
            </a:endParaRPr>
          </a:p>
        </p:txBody>
      </p:sp>
      <p:sp>
        <p:nvSpPr>
          <p:cNvPr id="7" name="answerA"/>
          <p:cNvSpPr txBox="1"/>
          <p:nvPr/>
        </p:nvSpPr>
        <p:spPr>
          <a:xfrm>
            <a:off x="6286500" y="6096000"/>
            <a:ext cx="482600" cy="38100"/>
          </a:xfrm>
          <a:prstGeom prst="rect">
            <a:avLst/>
          </a:prstGeom>
          <a:solidFill>
            <a:srgbClr val="1673D2">
              <a:alpha val="50000"/>
            </a:srgbClr>
          </a:solidFill>
        </p:spPr>
        <p:txBody>
          <a:bodyPr vert="horz" rtlCol="0" anchor="ctr" anchorCtr="1">
            <a:noAutofit/>
          </a:bodyPr>
          <a:lstStyle/>
          <a:p>
            <a:endParaRPr lang="en-US" sz="900">
              <a:solidFill>
                <a:srgbClr val="FFFFFF"/>
              </a:solidFill>
              <a:latin typeface="Segoe UI" charset="0"/>
            </a:endParaRPr>
          </a:p>
        </p:txBody>
      </p:sp>
      <p:sp>
        <p:nvSpPr>
          <p:cNvPr id="8" name="letterA"/>
          <p:cNvSpPr txBox="1"/>
          <p:nvPr/>
        </p:nvSpPr>
        <p:spPr>
          <a:xfrm>
            <a:off x="6286500" y="6159500"/>
            <a:ext cx="482600" cy="381000"/>
          </a:xfrm>
          <a:prstGeom prst="rect">
            <a:avLst/>
          </a:prstGeom>
          <a:solidFill>
            <a:srgbClr val="1673D2"/>
          </a:solidFill>
        </p:spPr>
        <p:txBody>
          <a:bodyPr vert="horz" rtlCol="0" anchor="b" anchorCtr="0">
            <a:noAutofit/>
          </a:bodyPr>
          <a:lstStyle/>
          <a:p>
            <a:r>
              <a:rPr lang="en-US" sz="1200" smtClean="0">
                <a:solidFill>
                  <a:srgbClr val="FFFFFF"/>
                </a:solidFill>
                <a:latin typeface="Segoe UI" charset="0"/>
              </a:rPr>
              <a:t>A</a:t>
            </a:r>
            <a:endParaRPr lang="en-US" sz="1200">
              <a:solidFill>
                <a:srgbClr val="FFFFFF"/>
              </a:solidFill>
              <a:latin typeface="Segoe UI" charset="0"/>
            </a:endParaRPr>
          </a:p>
        </p:txBody>
      </p:sp>
      <p:sp>
        <p:nvSpPr>
          <p:cNvPr id="9" name="answerB"/>
          <p:cNvSpPr txBox="1"/>
          <p:nvPr/>
        </p:nvSpPr>
        <p:spPr>
          <a:xfrm>
            <a:off x="6794500" y="6096000"/>
            <a:ext cx="482600" cy="38100"/>
          </a:xfrm>
          <a:prstGeom prst="rect">
            <a:avLst/>
          </a:prstGeom>
          <a:solidFill>
            <a:srgbClr val="008A00">
              <a:alpha val="50000"/>
            </a:srgbClr>
          </a:solidFill>
        </p:spPr>
        <p:txBody>
          <a:bodyPr vert="horz" rtlCol="0" anchor="ctr" anchorCtr="1">
            <a:noAutofit/>
          </a:bodyPr>
          <a:lstStyle/>
          <a:p>
            <a:endParaRPr lang="en-US" sz="900">
              <a:solidFill>
                <a:srgbClr val="FFFFFF"/>
              </a:solidFill>
              <a:latin typeface="Segoe UI" charset="0"/>
            </a:endParaRPr>
          </a:p>
        </p:txBody>
      </p:sp>
      <p:sp>
        <p:nvSpPr>
          <p:cNvPr id="10" name="letterB"/>
          <p:cNvSpPr txBox="1"/>
          <p:nvPr/>
        </p:nvSpPr>
        <p:spPr>
          <a:xfrm>
            <a:off x="6794500" y="6159500"/>
            <a:ext cx="482600" cy="381000"/>
          </a:xfrm>
          <a:prstGeom prst="rect">
            <a:avLst/>
          </a:prstGeom>
          <a:solidFill>
            <a:srgbClr val="008A00"/>
          </a:solidFill>
        </p:spPr>
        <p:txBody>
          <a:bodyPr vert="horz" rtlCol="0" anchor="b" anchorCtr="0">
            <a:noAutofit/>
          </a:bodyPr>
          <a:lstStyle/>
          <a:p>
            <a:r>
              <a:rPr lang="en-US" sz="1200" smtClean="0">
                <a:solidFill>
                  <a:srgbClr val="FFFFFF"/>
                </a:solidFill>
                <a:latin typeface="Segoe UI" charset="0"/>
              </a:rPr>
              <a:t>B</a:t>
            </a:r>
            <a:endParaRPr lang="en-US" sz="1200">
              <a:solidFill>
                <a:srgbClr val="FFFFFF"/>
              </a:solidFill>
              <a:latin typeface="Segoe UI" charset="0"/>
            </a:endParaRPr>
          </a:p>
        </p:txBody>
      </p:sp>
      <p:sp>
        <p:nvSpPr>
          <p:cNvPr id="11" name="answerC"/>
          <p:cNvSpPr txBox="1"/>
          <p:nvPr/>
        </p:nvSpPr>
        <p:spPr>
          <a:xfrm>
            <a:off x="7302500" y="6096000"/>
            <a:ext cx="482600" cy="38100"/>
          </a:xfrm>
          <a:prstGeom prst="rect">
            <a:avLst/>
          </a:prstGeom>
          <a:solidFill>
            <a:srgbClr val="8D0196">
              <a:alpha val="50000"/>
            </a:srgbClr>
          </a:solidFill>
        </p:spPr>
        <p:txBody>
          <a:bodyPr vert="horz" rtlCol="0" anchor="ctr" anchorCtr="1">
            <a:noAutofit/>
          </a:bodyPr>
          <a:lstStyle/>
          <a:p>
            <a:endParaRPr lang="en-US" sz="900">
              <a:solidFill>
                <a:srgbClr val="FFFFFF"/>
              </a:solidFill>
              <a:latin typeface="Segoe UI" charset="0"/>
            </a:endParaRPr>
          </a:p>
        </p:txBody>
      </p:sp>
      <p:sp>
        <p:nvSpPr>
          <p:cNvPr id="12" name="letterC"/>
          <p:cNvSpPr txBox="1"/>
          <p:nvPr/>
        </p:nvSpPr>
        <p:spPr>
          <a:xfrm>
            <a:off x="7302500" y="6159500"/>
            <a:ext cx="482600" cy="381000"/>
          </a:xfrm>
          <a:prstGeom prst="rect">
            <a:avLst/>
          </a:prstGeom>
          <a:solidFill>
            <a:srgbClr val="8D0196"/>
          </a:solidFill>
        </p:spPr>
        <p:txBody>
          <a:bodyPr vert="horz" rtlCol="0" anchor="b" anchorCtr="0">
            <a:noAutofit/>
          </a:bodyPr>
          <a:lstStyle/>
          <a:p>
            <a:r>
              <a:rPr lang="en-US" sz="1200" smtClean="0">
                <a:solidFill>
                  <a:srgbClr val="FFFFFF"/>
                </a:solidFill>
                <a:latin typeface="Segoe UI" charset="0"/>
              </a:rPr>
              <a:t>C</a:t>
            </a:r>
            <a:endParaRPr lang="en-US" sz="1200">
              <a:solidFill>
                <a:srgbClr val="FFFFFF"/>
              </a:solidFill>
              <a:latin typeface="Segoe UI" charset="0"/>
            </a:endParaRPr>
          </a:p>
        </p:txBody>
      </p:sp>
      <p:sp>
        <p:nvSpPr>
          <p:cNvPr id="13" name="answerD"/>
          <p:cNvSpPr txBox="1"/>
          <p:nvPr/>
        </p:nvSpPr>
        <p:spPr>
          <a:xfrm>
            <a:off x="7810500" y="6096000"/>
            <a:ext cx="482600" cy="38100"/>
          </a:xfrm>
          <a:prstGeom prst="rect">
            <a:avLst/>
          </a:prstGeom>
          <a:solidFill>
            <a:srgbClr val="FD5C04">
              <a:alpha val="50000"/>
            </a:srgbClr>
          </a:solidFill>
        </p:spPr>
        <p:txBody>
          <a:bodyPr vert="horz" rtlCol="0" anchor="ctr" anchorCtr="1">
            <a:noAutofit/>
          </a:bodyPr>
          <a:lstStyle/>
          <a:p>
            <a:endParaRPr lang="en-US" sz="900">
              <a:solidFill>
                <a:srgbClr val="FFFFFF"/>
              </a:solidFill>
              <a:latin typeface="Segoe UI" charset="0"/>
            </a:endParaRPr>
          </a:p>
        </p:txBody>
      </p:sp>
      <p:sp>
        <p:nvSpPr>
          <p:cNvPr id="14" name="letterD"/>
          <p:cNvSpPr txBox="1"/>
          <p:nvPr/>
        </p:nvSpPr>
        <p:spPr>
          <a:xfrm>
            <a:off x="7810500" y="6159500"/>
            <a:ext cx="482600" cy="381000"/>
          </a:xfrm>
          <a:prstGeom prst="rect">
            <a:avLst/>
          </a:prstGeom>
          <a:solidFill>
            <a:srgbClr val="FD5C04"/>
          </a:solidFill>
        </p:spPr>
        <p:txBody>
          <a:bodyPr vert="horz" rtlCol="0" anchor="b" anchorCtr="0">
            <a:noAutofit/>
          </a:bodyPr>
          <a:lstStyle/>
          <a:p>
            <a:r>
              <a:rPr lang="en-US" sz="1200" smtClean="0">
                <a:solidFill>
                  <a:srgbClr val="FFFFFF"/>
                </a:solidFill>
                <a:latin typeface="Segoe UI" charset="0"/>
              </a:rPr>
              <a:t>D</a:t>
            </a:r>
            <a:endParaRPr lang="en-US" sz="1200">
              <a:solidFill>
                <a:srgbClr val="FFFFFF"/>
              </a:solidFill>
              <a:latin typeface="Segoe UI" charset="0"/>
            </a:endParaRPr>
          </a:p>
        </p:txBody>
      </p:sp>
    </p:spTree>
    <p:extLst>
      <p:ext uri="{BB962C8B-B14F-4D97-AF65-F5344CB8AC3E}">
        <p14:creationId xmlns:p14="http://schemas.microsoft.com/office/powerpoint/2010/main" val="205690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646" y="1124422"/>
            <a:ext cx="6617684" cy="2585323"/>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What is Restorative</a:t>
            </a:r>
            <a:r>
              <a:rPr lang="en-US" sz="54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 </a:t>
            </a:r>
            <a:r>
              <a:rPr lang="en-US" sz="5400" b="1" cap="none" spc="0"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Justice</a:t>
            </a:r>
            <a:r>
              <a:rPr lang="en-US" sz="5400" b="1" cap="none" spc="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5" name="Rounded Rectangular Callout 4"/>
          <p:cNvSpPr/>
          <p:nvPr/>
        </p:nvSpPr>
        <p:spPr>
          <a:xfrm>
            <a:off x="2258791" y="538613"/>
            <a:ext cx="5269062" cy="3756940"/>
          </a:xfrm>
          <a:prstGeom prst="wedgeRoundRect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646" y="4654215"/>
            <a:ext cx="2569075" cy="2203785"/>
          </a:xfrm>
          <a:prstGeom prst="rect">
            <a:avLst/>
          </a:prstGeom>
        </p:spPr>
      </p:pic>
    </p:spTree>
    <p:extLst>
      <p:ext uri="{BB962C8B-B14F-4D97-AF65-F5344CB8AC3E}">
        <p14:creationId xmlns:p14="http://schemas.microsoft.com/office/powerpoint/2010/main" val="1580577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 those administrators who said “yes,” are you:</a:t>
            </a:r>
            <a:endParaRPr lang="en-US" dirty="0"/>
          </a:p>
        </p:txBody>
      </p:sp>
      <p:sp>
        <p:nvSpPr>
          <p:cNvPr id="3" name="Content Placeholder 2"/>
          <p:cNvSpPr>
            <a:spLocks noGrp="1"/>
          </p:cNvSpPr>
          <p:nvPr>
            <p:ph idx="1"/>
          </p:nvPr>
        </p:nvSpPr>
        <p:spPr>
          <a:xfrm>
            <a:off x="141890" y="1981200"/>
            <a:ext cx="5301980" cy="4144963"/>
          </a:xfrm>
        </p:spPr>
        <p:txBody>
          <a:bodyPr>
            <a:noAutofit/>
          </a:bodyPr>
          <a:lstStyle/>
          <a:p>
            <a:r>
              <a:rPr lang="en-US" sz="2400" dirty="0" smtClean="0">
                <a:solidFill>
                  <a:srgbClr val="0070C0"/>
                </a:solidFill>
              </a:rPr>
              <a:t>A.	A lawyer (e.g., general counsel or someone who works in that office)?</a:t>
            </a:r>
          </a:p>
          <a:p>
            <a:r>
              <a:rPr lang="en-US" sz="2400" dirty="0" smtClean="0">
                <a:solidFill>
                  <a:srgbClr val="00B050"/>
                </a:solidFill>
              </a:rPr>
              <a:t>B.	A Title IX coordinator?</a:t>
            </a:r>
          </a:p>
          <a:p>
            <a:r>
              <a:rPr lang="en-US" sz="2400" dirty="0" smtClean="0"/>
              <a:t>C.	</a:t>
            </a:r>
            <a:r>
              <a:rPr lang="en-US" sz="2400" dirty="0" smtClean="0">
                <a:solidFill>
                  <a:schemeClr val="accent2">
                    <a:lumMod val="75000"/>
                    <a:lumOff val="25000"/>
                  </a:schemeClr>
                </a:solidFill>
              </a:rPr>
              <a:t>Student-conduct code officer (adjudicator/investigator/director/etc.)?</a:t>
            </a:r>
          </a:p>
          <a:p>
            <a:r>
              <a:rPr lang="en-US" sz="2400" dirty="0" smtClean="0">
                <a:solidFill>
                  <a:schemeClr val="accent5"/>
                </a:solidFill>
              </a:rPr>
              <a:t>D.	Helping professional (e.g., advocate, mental health provider)?</a:t>
            </a:r>
          </a:p>
          <a:p>
            <a:r>
              <a:rPr lang="en-US" sz="2400" dirty="0" smtClean="0">
                <a:solidFill>
                  <a:schemeClr val="accent1">
                    <a:lumMod val="40000"/>
                    <a:lumOff val="60000"/>
                  </a:schemeClr>
                </a:solidFill>
              </a:rPr>
              <a:t>E.	Other?</a:t>
            </a:r>
            <a:endParaRPr lang="en-US" sz="2400" dirty="0">
              <a:solidFill>
                <a:schemeClr val="accent1">
                  <a:lumMod val="40000"/>
                  <a:lumOff val="60000"/>
                </a:schemeClr>
              </a:solidFill>
            </a:endParaRPr>
          </a:p>
        </p:txBody>
      </p:sp>
      <p:sp>
        <p:nvSpPr>
          <p:cNvPr id="4" name="counter"/>
          <p:cNvSpPr txBox="1"/>
          <p:nvPr/>
        </p:nvSpPr>
        <p:spPr>
          <a:xfrm>
            <a:off x="8318500" y="6096000"/>
            <a:ext cx="482600" cy="444500"/>
          </a:xfrm>
          <a:prstGeom prst="rect">
            <a:avLst/>
          </a:prstGeom>
          <a:solidFill>
            <a:srgbClr val="D2691E"/>
          </a:solidFill>
        </p:spPr>
        <p:txBody>
          <a:bodyPr vert="horz" rtlCol="0" anchor="ctr" anchorCtr="1">
            <a:noAutofit/>
          </a:bodyPr>
          <a:lstStyle/>
          <a:p>
            <a:r>
              <a:rPr lang="en-US" smtClean="0">
                <a:solidFill>
                  <a:srgbClr val="FFFFFF"/>
                </a:solidFill>
                <a:latin typeface="Segoe UI" charset="0"/>
              </a:rPr>
              <a:t>0</a:t>
            </a:r>
            <a:endParaRPr lang="en-US">
              <a:solidFill>
                <a:srgbClr val="FFFFFF"/>
              </a:solidFill>
              <a:latin typeface="Segoe UI" charset="0"/>
            </a:endParaRPr>
          </a:p>
        </p:txBody>
      </p:sp>
      <p:sp>
        <p:nvSpPr>
          <p:cNvPr id="5" name="counter_overlay"/>
          <p:cNvSpPr txBox="1"/>
          <p:nvPr/>
        </p:nvSpPr>
        <p:spPr>
          <a:xfrm>
            <a:off x="8318500" y="6096000"/>
            <a:ext cx="482600" cy="444500"/>
          </a:xfrm>
          <a:prstGeom prst="rect">
            <a:avLst/>
          </a:prstGeom>
          <a:solidFill>
            <a:srgbClr val="FFFFFF">
              <a:alpha val="15000"/>
            </a:srgbClr>
          </a:solidFill>
        </p:spPr>
        <p:txBody>
          <a:bodyPr vert="horz" rtlCol="0" anchor="ctr" anchorCtr="1">
            <a:noAutofit/>
          </a:bodyPr>
          <a:lstStyle/>
          <a:p>
            <a:endParaRPr lang="en-US"/>
          </a:p>
        </p:txBody>
      </p:sp>
      <p:sp>
        <p:nvSpPr>
          <p:cNvPr id="6" name="pp_status"/>
          <p:cNvSpPr txBox="1"/>
          <p:nvPr/>
        </p:nvSpPr>
        <p:spPr>
          <a:xfrm>
            <a:off x="5715000" y="6540500"/>
            <a:ext cx="3175000" cy="190500"/>
          </a:xfrm>
          <a:prstGeom prst="rect">
            <a:avLst/>
          </a:prstGeom>
          <a:noFill/>
        </p:spPr>
        <p:txBody>
          <a:bodyPr vert="horz" rtlCol="0" anchor="ctr">
            <a:noAutofit/>
          </a:bodyPr>
          <a:lstStyle/>
          <a:p>
            <a:pPr algn="just"/>
            <a:endParaRPr lang="en-US" sz="900">
              <a:solidFill>
                <a:srgbClr val="FF0000"/>
              </a:solidFill>
              <a:latin typeface="Segoe UI" charset="0"/>
            </a:endParaRPr>
          </a:p>
        </p:txBody>
      </p:sp>
      <p:sp>
        <p:nvSpPr>
          <p:cNvPr id="7" name="answerA"/>
          <p:cNvSpPr txBox="1"/>
          <p:nvPr/>
        </p:nvSpPr>
        <p:spPr>
          <a:xfrm>
            <a:off x="5778500" y="6096000"/>
            <a:ext cx="482600" cy="38100"/>
          </a:xfrm>
          <a:prstGeom prst="rect">
            <a:avLst/>
          </a:prstGeom>
          <a:solidFill>
            <a:srgbClr val="1673D2">
              <a:alpha val="50000"/>
            </a:srgbClr>
          </a:solidFill>
        </p:spPr>
        <p:txBody>
          <a:bodyPr vert="horz" rtlCol="0" anchor="ctr" anchorCtr="1">
            <a:noAutofit/>
          </a:bodyPr>
          <a:lstStyle/>
          <a:p>
            <a:endParaRPr lang="en-US" sz="900">
              <a:solidFill>
                <a:srgbClr val="FFFFFF"/>
              </a:solidFill>
              <a:latin typeface="Segoe UI" charset="0"/>
            </a:endParaRPr>
          </a:p>
        </p:txBody>
      </p:sp>
      <p:sp>
        <p:nvSpPr>
          <p:cNvPr id="8" name="letterA"/>
          <p:cNvSpPr txBox="1"/>
          <p:nvPr/>
        </p:nvSpPr>
        <p:spPr>
          <a:xfrm>
            <a:off x="5778500" y="6159500"/>
            <a:ext cx="482600" cy="381000"/>
          </a:xfrm>
          <a:prstGeom prst="rect">
            <a:avLst/>
          </a:prstGeom>
          <a:solidFill>
            <a:srgbClr val="1673D2"/>
          </a:solidFill>
        </p:spPr>
        <p:txBody>
          <a:bodyPr vert="horz" rtlCol="0" anchor="b" anchorCtr="0">
            <a:noAutofit/>
          </a:bodyPr>
          <a:lstStyle/>
          <a:p>
            <a:r>
              <a:rPr lang="en-US" sz="1200" smtClean="0">
                <a:solidFill>
                  <a:srgbClr val="FFFFFF"/>
                </a:solidFill>
                <a:latin typeface="Segoe UI" charset="0"/>
              </a:rPr>
              <a:t>A</a:t>
            </a:r>
            <a:endParaRPr lang="en-US" sz="1200">
              <a:solidFill>
                <a:srgbClr val="FFFFFF"/>
              </a:solidFill>
              <a:latin typeface="Segoe UI" charset="0"/>
            </a:endParaRPr>
          </a:p>
        </p:txBody>
      </p:sp>
      <p:sp>
        <p:nvSpPr>
          <p:cNvPr id="9" name="answerB"/>
          <p:cNvSpPr txBox="1"/>
          <p:nvPr/>
        </p:nvSpPr>
        <p:spPr>
          <a:xfrm>
            <a:off x="6286500" y="6096000"/>
            <a:ext cx="482600" cy="38100"/>
          </a:xfrm>
          <a:prstGeom prst="rect">
            <a:avLst/>
          </a:prstGeom>
          <a:solidFill>
            <a:srgbClr val="008A00">
              <a:alpha val="50000"/>
            </a:srgbClr>
          </a:solidFill>
        </p:spPr>
        <p:txBody>
          <a:bodyPr vert="horz" rtlCol="0" anchor="ctr" anchorCtr="1">
            <a:noAutofit/>
          </a:bodyPr>
          <a:lstStyle/>
          <a:p>
            <a:endParaRPr lang="en-US" sz="900">
              <a:solidFill>
                <a:srgbClr val="FFFFFF"/>
              </a:solidFill>
              <a:latin typeface="Segoe UI" charset="0"/>
            </a:endParaRPr>
          </a:p>
        </p:txBody>
      </p:sp>
      <p:sp>
        <p:nvSpPr>
          <p:cNvPr id="10" name="letterB"/>
          <p:cNvSpPr txBox="1"/>
          <p:nvPr/>
        </p:nvSpPr>
        <p:spPr>
          <a:xfrm>
            <a:off x="6286500" y="6159500"/>
            <a:ext cx="482600" cy="381000"/>
          </a:xfrm>
          <a:prstGeom prst="rect">
            <a:avLst/>
          </a:prstGeom>
          <a:solidFill>
            <a:srgbClr val="008A00"/>
          </a:solidFill>
        </p:spPr>
        <p:txBody>
          <a:bodyPr vert="horz" rtlCol="0" anchor="b" anchorCtr="0">
            <a:noAutofit/>
          </a:bodyPr>
          <a:lstStyle/>
          <a:p>
            <a:r>
              <a:rPr lang="en-US" sz="1200" smtClean="0">
                <a:solidFill>
                  <a:srgbClr val="FFFFFF"/>
                </a:solidFill>
                <a:latin typeface="Segoe UI" charset="0"/>
              </a:rPr>
              <a:t>B</a:t>
            </a:r>
            <a:endParaRPr lang="en-US" sz="1200">
              <a:solidFill>
                <a:srgbClr val="FFFFFF"/>
              </a:solidFill>
              <a:latin typeface="Segoe UI" charset="0"/>
            </a:endParaRPr>
          </a:p>
        </p:txBody>
      </p:sp>
      <p:sp>
        <p:nvSpPr>
          <p:cNvPr id="11" name="answerC"/>
          <p:cNvSpPr txBox="1"/>
          <p:nvPr/>
        </p:nvSpPr>
        <p:spPr>
          <a:xfrm>
            <a:off x="6794500" y="6096000"/>
            <a:ext cx="482600" cy="38100"/>
          </a:xfrm>
          <a:prstGeom prst="rect">
            <a:avLst/>
          </a:prstGeom>
          <a:solidFill>
            <a:srgbClr val="8D0196">
              <a:alpha val="50000"/>
            </a:srgbClr>
          </a:solidFill>
        </p:spPr>
        <p:txBody>
          <a:bodyPr vert="horz" rtlCol="0" anchor="ctr" anchorCtr="1">
            <a:noAutofit/>
          </a:bodyPr>
          <a:lstStyle/>
          <a:p>
            <a:endParaRPr lang="en-US" sz="900">
              <a:solidFill>
                <a:srgbClr val="FFFFFF"/>
              </a:solidFill>
              <a:latin typeface="Segoe UI" charset="0"/>
            </a:endParaRPr>
          </a:p>
        </p:txBody>
      </p:sp>
      <p:sp>
        <p:nvSpPr>
          <p:cNvPr id="12" name="letterC"/>
          <p:cNvSpPr txBox="1"/>
          <p:nvPr/>
        </p:nvSpPr>
        <p:spPr>
          <a:xfrm>
            <a:off x="6794500" y="6159500"/>
            <a:ext cx="482600" cy="381000"/>
          </a:xfrm>
          <a:prstGeom prst="rect">
            <a:avLst/>
          </a:prstGeom>
          <a:solidFill>
            <a:srgbClr val="8D0196"/>
          </a:solidFill>
        </p:spPr>
        <p:txBody>
          <a:bodyPr vert="horz" rtlCol="0" anchor="b" anchorCtr="0">
            <a:noAutofit/>
          </a:bodyPr>
          <a:lstStyle/>
          <a:p>
            <a:r>
              <a:rPr lang="en-US" sz="1200" smtClean="0">
                <a:solidFill>
                  <a:srgbClr val="FFFFFF"/>
                </a:solidFill>
                <a:latin typeface="Segoe UI" charset="0"/>
              </a:rPr>
              <a:t>C</a:t>
            </a:r>
            <a:endParaRPr lang="en-US" sz="1200">
              <a:solidFill>
                <a:srgbClr val="FFFFFF"/>
              </a:solidFill>
              <a:latin typeface="Segoe UI" charset="0"/>
            </a:endParaRPr>
          </a:p>
        </p:txBody>
      </p:sp>
      <p:sp>
        <p:nvSpPr>
          <p:cNvPr id="13" name="answerD"/>
          <p:cNvSpPr txBox="1"/>
          <p:nvPr/>
        </p:nvSpPr>
        <p:spPr>
          <a:xfrm>
            <a:off x="7302500" y="6096000"/>
            <a:ext cx="482600" cy="38100"/>
          </a:xfrm>
          <a:prstGeom prst="rect">
            <a:avLst/>
          </a:prstGeom>
          <a:solidFill>
            <a:srgbClr val="FD5C04">
              <a:alpha val="50000"/>
            </a:srgbClr>
          </a:solidFill>
        </p:spPr>
        <p:txBody>
          <a:bodyPr vert="horz" rtlCol="0" anchor="ctr" anchorCtr="1">
            <a:noAutofit/>
          </a:bodyPr>
          <a:lstStyle/>
          <a:p>
            <a:endParaRPr lang="en-US" sz="900">
              <a:solidFill>
                <a:srgbClr val="FFFFFF"/>
              </a:solidFill>
              <a:latin typeface="Segoe UI" charset="0"/>
            </a:endParaRPr>
          </a:p>
        </p:txBody>
      </p:sp>
      <p:sp>
        <p:nvSpPr>
          <p:cNvPr id="14" name="letterD"/>
          <p:cNvSpPr txBox="1"/>
          <p:nvPr/>
        </p:nvSpPr>
        <p:spPr>
          <a:xfrm>
            <a:off x="7302500" y="6159500"/>
            <a:ext cx="482600" cy="381000"/>
          </a:xfrm>
          <a:prstGeom prst="rect">
            <a:avLst/>
          </a:prstGeom>
          <a:solidFill>
            <a:srgbClr val="FD5C04"/>
          </a:solidFill>
        </p:spPr>
        <p:txBody>
          <a:bodyPr vert="horz" rtlCol="0" anchor="b" anchorCtr="0">
            <a:noAutofit/>
          </a:bodyPr>
          <a:lstStyle/>
          <a:p>
            <a:r>
              <a:rPr lang="en-US" sz="1200" smtClean="0">
                <a:solidFill>
                  <a:srgbClr val="FFFFFF"/>
                </a:solidFill>
                <a:latin typeface="Segoe UI" charset="0"/>
              </a:rPr>
              <a:t>D</a:t>
            </a:r>
            <a:endParaRPr lang="en-US" sz="1200">
              <a:solidFill>
                <a:srgbClr val="FFFFFF"/>
              </a:solidFill>
              <a:latin typeface="Segoe UI" charset="0"/>
            </a:endParaRPr>
          </a:p>
        </p:txBody>
      </p:sp>
      <p:sp>
        <p:nvSpPr>
          <p:cNvPr id="15" name="answerE"/>
          <p:cNvSpPr txBox="1"/>
          <p:nvPr/>
        </p:nvSpPr>
        <p:spPr>
          <a:xfrm>
            <a:off x="7810500" y="6096000"/>
            <a:ext cx="482600" cy="38100"/>
          </a:xfrm>
          <a:prstGeom prst="rect">
            <a:avLst/>
          </a:prstGeom>
          <a:solidFill>
            <a:srgbClr val="E86EB2">
              <a:alpha val="50000"/>
            </a:srgbClr>
          </a:solidFill>
        </p:spPr>
        <p:txBody>
          <a:bodyPr vert="horz" rtlCol="0" anchor="ctr" anchorCtr="1">
            <a:noAutofit/>
          </a:bodyPr>
          <a:lstStyle/>
          <a:p>
            <a:endParaRPr lang="en-US" sz="900">
              <a:solidFill>
                <a:srgbClr val="FFFFFF"/>
              </a:solidFill>
              <a:latin typeface="Segoe UI" charset="0"/>
            </a:endParaRPr>
          </a:p>
        </p:txBody>
      </p:sp>
      <p:sp>
        <p:nvSpPr>
          <p:cNvPr id="16" name="letterE"/>
          <p:cNvSpPr txBox="1"/>
          <p:nvPr/>
        </p:nvSpPr>
        <p:spPr>
          <a:xfrm>
            <a:off x="7810500" y="6159500"/>
            <a:ext cx="482600" cy="381000"/>
          </a:xfrm>
          <a:prstGeom prst="rect">
            <a:avLst/>
          </a:prstGeom>
          <a:solidFill>
            <a:srgbClr val="E86EB2"/>
          </a:solidFill>
        </p:spPr>
        <p:txBody>
          <a:bodyPr vert="horz" rtlCol="0" anchor="b" anchorCtr="0">
            <a:noAutofit/>
          </a:bodyPr>
          <a:lstStyle/>
          <a:p>
            <a:r>
              <a:rPr lang="en-US" sz="1200" smtClean="0">
                <a:solidFill>
                  <a:srgbClr val="FFFFFF"/>
                </a:solidFill>
                <a:latin typeface="Segoe UI" charset="0"/>
              </a:rPr>
              <a:t>E</a:t>
            </a:r>
            <a:endParaRPr lang="en-US" sz="1200">
              <a:solidFill>
                <a:srgbClr val="FFFFFF"/>
              </a:solidFill>
              <a:latin typeface="Segoe UI" charset="0"/>
            </a:endParaRPr>
          </a:p>
        </p:txBody>
      </p:sp>
    </p:spTree>
    <p:extLst>
      <p:ext uri="{BB962C8B-B14F-4D97-AF65-F5344CB8AC3E}">
        <p14:creationId xmlns:p14="http://schemas.microsoft.com/office/powerpoint/2010/main" val="159368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RJ is NOT Mediation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3212" y="1312923"/>
            <a:ext cx="6763972" cy="4609694"/>
          </a:xfrm>
        </p:spPr>
      </p:pic>
    </p:spTree>
    <p:extLst>
      <p:ext uri="{BB962C8B-B14F-4D97-AF65-F5344CB8AC3E}">
        <p14:creationId xmlns:p14="http://schemas.microsoft.com/office/powerpoint/2010/main" val="8822646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1981200"/>
            <a:ext cx="8092633" cy="4144963"/>
          </a:xfrm>
        </p:spPr>
        <p:txBody>
          <a:bodyPr>
            <a:noAutofit/>
          </a:bodyPr>
          <a:lstStyle/>
          <a:p>
            <a:pPr marL="228600" lvl="1">
              <a:spcBef>
                <a:spcPts val="2000"/>
              </a:spcBef>
              <a:buClr>
                <a:schemeClr val="accent1"/>
              </a:buClr>
            </a:pPr>
            <a:r>
              <a:rPr lang="en-US" sz="3600" b="1" dirty="0" smtClean="0"/>
              <a:t>Victim-offender </a:t>
            </a:r>
            <a:r>
              <a:rPr lang="en-US" sz="3600" b="1" dirty="0"/>
              <a:t>mediation </a:t>
            </a:r>
            <a:r>
              <a:rPr lang="en-US" sz="3600" b="1" dirty="0" smtClean="0"/>
              <a:t> </a:t>
            </a:r>
            <a:endParaRPr lang="en-US" sz="3600" dirty="0" smtClean="0"/>
          </a:p>
          <a:p>
            <a:pPr marL="228600" lvl="1">
              <a:spcBef>
                <a:spcPts val="2000"/>
              </a:spcBef>
              <a:buClr>
                <a:schemeClr val="accent1"/>
              </a:buClr>
            </a:pPr>
            <a:r>
              <a:rPr lang="en-US" sz="3600" b="1" dirty="0"/>
              <a:t>Group conferencing </a:t>
            </a:r>
          </a:p>
          <a:p>
            <a:pPr marL="228600" lvl="1">
              <a:spcBef>
                <a:spcPts val="2000"/>
              </a:spcBef>
              <a:buClr>
                <a:schemeClr val="accent1"/>
              </a:buClr>
            </a:pPr>
            <a:r>
              <a:rPr lang="en-US" sz="3600" b="1" dirty="0" smtClean="0"/>
              <a:t>Restorative Justice  </a:t>
            </a:r>
            <a:r>
              <a:rPr lang="en-US" sz="3600" b="1" dirty="0"/>
              <a:t>Circles (also called "peacemaking circles," "repair of harm circles," or "sentencing circles") </a:t>
            </a:r>
          </a:p>
        </p:txBody>
      </p:sp>
    </p:spTree>
    <p:extLst>
      <p:ext uri="{BB962C8B-B14F-4D97-AF65-F5344CB8AC3E}">
        <p14:creationId xmlns:p14="http://schemas.microsoft.com/office/powerpoint/2010/main" val="42549406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Gut Reaction:  Do you like the idea of restorative justice?</a:t>
            </a:r>
            <a:endParaRPr lang="en-US" dirty="0"/>
          </a:p>
        </p:txBody>
      </p:sp>
      <p:sp>
        <p:nvSpPr>
          <p:cNvPr id="3" name="Content Placeholder 2"/>
          <p:cNvSpPr>
            <a:spLocks noGrp="1"/>
          </p:cNvSpPr>
          <p:nvPr>
            <p:ph idx="1"/>
          </p:nvPr>
        </p:nvSpPr>
        <p:spPr/>
        <p:txBody>
          <a:bodyPr>
            <a:normAutofit/>
          </a:bodyPr>
          <a:lstStyle/>
          <a:p>
            <a:r>
              <a:rPr lang="en-US" sz="3200" dirty="0" smtClean="0">
                <a:solidFill>
                  <a:srgbClr val="00B0F0"/>
                </a:solidFill>
              </a:rPr>
              <a:t>A.  Yes, strongly.</a:t>
            </a:r>
          </a:p>
          <a:p>
            <a:r>
              <a:rPr lang="en-US" sz="3200" dirty="0" smtClean="0">
                <a:solidFill>
                  <a:srgbClr val="00B050"/>
                </a:solidFill>
              </a:rPr>
              <a:t>B.  Yes, somewhat.</a:t>
            </a:r>
          </a:p>
          <a:p>
            <a:r>
              <a:rPr lang="en-US" sz="3200" dirty="0" smtClean="0">
                <a:solidFill>
                  <a:schemeClr val="tx2">
                    <a:lumMod val="75000"/>
                    <a:lumOff val="25000"/>
                  </a:schemeClr>
                </a:solidFill>
              </a:rPr>
              <a:t>C.  No, somewhat.</a:t>
            </a:r>
          </a:p>
          <a:p>
            <a:r>
              <a:rPr lang="en-US" sz="3200" dirty="0" smtClean="0">
                <a:solidFill>
                  <a:schemeClr val="accent5"/>
                </a:solidFill>
              </a:rPr>
              <a:t>D.  No, strongly.</a:t>
            </a:r>
            <a:endParaRPr lang="en-US" sz="3200" dirty="0">
              <a:solidFill>
                <a:schemeClr val="accent5"/>
              </a:solidFill>
            </a:endParaRPr>
          </a:p>
        </p:txBody>
      </p:sp>
      <p:sp>
        <p:nvSpPr>
          <p:cNvPr id="4" name="counter"/>
          <p:cNvSpPr txBox="1"/>
          <p:nvPr/>
        </p:nvSpPr>
        <p:spPr>
          <a:xfrm>
            <a:off x="8318500" y="6096000"/>
            <a:ext cx="482600" cy="444500"/>
          </a:xfrm>
          <a:prstGeom prst="rect">
            <a:avLst/>
          </a:prstGeom>
          <a:solidFill>
            <a:srgbClr val="D2691E"/>
          </a:solidFill>
        </p:spPr>
        <p:txBody>
          <a:bodyPr vert="horz" rtlCol="0" anchor="ctr" anchorCtr="1">
            <a:noAutofit/>
          </a:bodyPr>
          <a:lstStyle/>
          <a:p>
            <a:r>
              <a:rPr lang="en-US" smtClean="0">
                <a:solidFill>
                  <a:srgbClr val="FFFFFF"/>
                </a:solidFill>
                <a:latin typeface="Segoe UI" charset="0"/>
              </a:rPr>
              <a:t>0</a:t>
            </a:r>
            <a:endParaRPr lang="en-US">
              <a:solidFill>
                <a:srgbClr val="FFFFFF"/>
              </a:solidFill>
              <a:latin typeface="Segoe UI" charset="0"/>
            </a:endParaRPr>
          </a:p>
        </p:txBody>
      </p:sp>
      <p:sp>
        <p:nvSpPr>
          <p:cNvPr id="5" name="counter_overlay"/>
          <p:cNvSpPr txBox="1"/>
          <p:nvPr/>
        </p:nvSpPr>
        <p:spPr>
          <a:xfrm>
            <a:off x="8318500" y="6096000"/>
            <a:ext cx="482600" cy="444500"/>
          </a:xfrm>
          <a:prstGeom prst="rect">
            <a:avLst/>
          </a:prstGeom>
          <a:solidFill>
            <a:srgbClr val="FFFFFF">
              <a:alpha val="15000"/>
            </a:srgbClr>
          </a:solidFill>
        </p:spPr>
        <p:txBody>
          <a:bodyPr vert="horz" rtlCol="0" anchor="ctr" anchorCtr="1">
            <a:noAutofit/>
          </a:bodyPr>
          <a:lstStyle/>
          <a:p>
            <a:endParaRPr lang="en-US"/>
          </a:p>
        </p:txBody>
      </p:sp>
      <p:sp>
        <p:nvSpPr>
          <p:cNvPr id="6" name="pp_status"/>
          <p:cNvSpPr txBox="1"/>
          <p:nvPr/>
        </p:nvSpPr>
        <p:spPr>
          <a:xfrm>
            <a:off x="5715000" y="6540500"/>
            <a:ext cx="3175000" cy="190500"/>
          </a:xfrm>
          <a:prstGeom prst="rect">
            <a:avLst/>
          </a:prstGeom>
          <a:noFill/>
        </p:spPr>
        <p:txBody>
          <a:bodyPr vert="horz" rtlCol="0" anchor="ctr">
            <a:noAutofit/>
          </a:bodyPr>
          <a:lstStyle/>
          <a:p>
            <a:pPr algn="just"/>
            <a:endParaRPr lang="en-US" sz="900">
              <a:solidFill>
                <a:srgbClr val="FF0000"/>
              </a:solidFill>
              <a:latin typeface="Segoe UI" charset="0"/>
            </a:endParaRPr>
          </a:p>
        </p:txBody>
      </p:sp>
      <p:sp>
        <p:nvSpPr>
          <p:cNvPr id="7" name="answerA"/>
          <p:cNvSpPr txBox="1"/>
          <p:nvPr/>
        </p:nvSpPr>
        <p:spPr>
          <a:xfrm>
            <a:off x="6286500" y="6096000"/>
            <a:ext cx="482600" cy="38100"/>
          </a:xfrm>
          <a:prstGeom prst="rect">
            <a:avLst/>
          </a:prstGeom>
          <a:solidFill>
            <a:srgbClr val="1673D2">
              <a:alpha val="50000"/>
            </a:srgbClr>
          </a:solidFill>
        </p:spPr>
        <p:txBody>
          <a:bodyPr vert="horz" rtlCol="0" anchor="ctr" anchorCtr="1">
            <a:noAutofit/>
          </a:bodyPr>
          <a:lstStyle/>
          <a:p>
            <a:endParaRPr lang="en-US" sz="900">
              <a:solidFill>
                <a:srgbClr val="FFFFFF"/>
              </a:solidFill>
              <a:latin typeface="Segoe UI" charset="0"/>
            </a:endParaRPr>
          </a:p>
        </p:txBody>
      </p:sp>
      <p:sp>
        <p:nvSpPr>
          <p:cNvPr id="8" name="letterA"/>
          <p:cNvSpPr txBox="1"/>
          <p:nvPr/>
        </p:nvSpPr>
        <p:spPr>
          <a:xfrm>
            <a:off x="6286500" y="6159500"/>
            <a:ext cx="482600" cy="381000"/>
          </a:xfrm>
          <a:prstGeom prst="rect">
            <a:avLst/>
          </a:prstGeom>
          <a:solidFill>
            <a:srgbClr val="1673D2"/>
          </a:solidFill>
        </p:spPr>
        <p:txBody>
          <a:bodyPr vert="horz" rtlCol="0" anchor="b" anchorCtr="0">
            <a:noAutofit/>
          </a:bodyPr>
          <a:lstStyle/>
          <a:p>
            <a:r>
              <a:rPr lang="en-US" sz="1200" smtClean="0">
                <a:solidFill>
                  <a:srgbClr val="FFFFFF"/>
                </a:solidFill>
                <a:latin typeface="Segoe UI" charset="0"/>
              </a:rPr>
              <a:t>A</a:t>
            </a:r>
            <a:endParaRPr lang="en-US" sz="1200">
              <a:solidFill>
                <a:srgbClr val="FFFFFF"/>
              </a:solidFill>
              <a:latin typeface="Segoe UI" charset="0"/>
            </a:endParaRPr>
          </a:p>
        </p:txBody>
      </p:sp>
      <p:sp>
        <p:nvSpPr>
          <p:cNvPr id="9" name="answerB"/>
          <p:cNvSpPr txBox="1"/>
          <p:nvPr/>
        </p:nvSpPr>
        <p:spPr>
          <a:xfrm>
            <a:off x="6794500" y="6096000"/>
            <a:ext cx="482600" cy="38100"/>
          </a:xfrm>
          <a:prstGeom prst="rect">
            <a:avLst/>
          </a:prstGeom>
          <a:solidFill>
            <a:srgbClr val="008A00">
              <a:alpha val="50000"/>
            </a:srgbClr>
          </a:solidFill>
        </p:spPr>
        <p:txBody>
          <a:bodyPr vert="horz" rtlCol="0" anchor="ctr" anchorCtr="1">
            <a:noAutofit/>
          </a:bodyPr>
          <a:lstStyle/>
          <a:p>
            <a:endParaRPr lang="en-US" sz="900">
              <a:solidFill>
                <a:srgbClr val="FFFFFF"/>
              </a:solidFill>
              <a:latin typeface="Segoe UI" charset="0"/>
            </a:endParaRPr>
          </a:p>
        </p:txBody>
      </p:sp>
      <p:sp>
        <p:nvSpPr>
          <p:cNvPr id="10" name="letterB"/>
          <p:cNvSpPr txBox="1"/>
          <p:nvPr/>
        </p:nvSpPr>
        <p:spPr>
          <a:xfrm>
            <a:off x="6794500" y="6159500"/>
            <a:ext cx="482600" cy="381000"/>
          </a:xfrm>
          <a:prstGeom prst="rect">
            <a:avLst/>
          </a:prstGeom>
          <a:solidFill>
            <a:srgbClr val="008A00"/>
          </a:solidFill>
        </p:spPr>
        <p:txBody>
          <a:bodyPr vert="horz" rtlCol="0" anchor="b" anchorCtr="0">
            <a:noAutofit/>
          </a:bodyPr>
          <a:lstStyle/>
          <a:p>
            <a:r>
              <a:rPr lang="en-US" sz="1200" smtClean="0">
                <a:solidFill>
                  <a:srgbClr val="FFFFFF"/>
                </a:solidFill>
                <a:latin typeface="Segoe UI" charset="0"/>
              </a:rPr>
              <a:t>B</a:t>
            </a:r>
            <a:endParaRPr lang="en-US" sz="1200">
              <a:solidFill>
                <a:srgbClr val="FFFFFF"/>
              </a:solidFill>
              <a:latin typeface="Segoe UI" charset="0"/>
            </a:endParaRPr>
          </a:p>
        </p:txBody>
      </p:sp>
      <p:sp>
        <p:nvSpPr>
          <p:cNvPr id="11" name="answerC"/>
          <p:cNvSpPr txBox="1"/>
          <p:nvPr/>
        </p:nvSpPr>
        <p:spPr>
          <a:xfrm>
            <a:off x="7302500" y="6096000"/>
            <a:ext cx="482600" cy="38100"/>
          </a:xfrm>
          <a:prstGeom prst="rect">
            <a:avLst/>
          </a:prstGeom>
          <a:solidFill>
            <a:srgbClr val="8D0196">
              <a:alpha val="50000"/>
            </a:srgbClr>
          </a:solidFill>
        </p:spPr>
        <p:txBody>
          <a:bodyPr vert="horz" rtlCol="0" anchor="ctr" anchorCtr="1">
            <a:noAutofit/>
          </a:bodyPr>
          <a:lstStyle/>
          <a:p>
            <a:endParaRPr lang="en-US" sz="900">
              <a:solidFill>
                <a:srgbClr val="FFFFFF"/>
              </a:solidFill>
              <a:latin typeface="Segoe UI" charset="0"/>
            </a:endParaRPr>
          </a:p>
        </p:txBody>
      </p:sp>
      <p:sp>
        <p:nvSpPr>
          <p:cNvPr id="12" name="letterC"/>
          <p:cNvSpPr txBox="1"/>
          <p:nvPr/>
        </p:nvSpPr>
        <p:spPr>
          <a:xfrm>
            <a:off x="7302500" y="6159500"/>
            <a:ext cx="482600" cy="381000"/>
          </a:xfrm>
          <a:prstGeom prst="rect">
            <a:avLst/>
          </a:prstGeom>
          <a:solidFill>
            <a:srgbClr val="8D0196"/>
          </a:solidFill>
        </p:spPr>
        <p:txBody>
          <a:bodyPr vert="horz" rtlCol="0" anchor="b" anchorCtr="0">
            <a:noAutofit/>
          </a:bodyPr>
          <a:lstStyle/>
          <a:p>
            <a:r>
              <a:rPr lang="en-US" sz="1200" smtClean="0">
                <a:solidFill>
                  <a:srgbClr val="FFFFFF"/>
                </a:solidFill>
                <a:latin typeface="Segoe UI" charset="0"/>
              </a:rPr>
              <a:t>C</a:t>
            </a:r>
            <a:endParaRPr lang="en-US" sz="1200">
              <a:solidFill>
                <a:srgbClr val="FFFFFF"/>
              </a:solidFill>
              <a:latin typeface="Segoe UI" charset="0"/>
            </a:endParaRPr>
          </a:p>
        </p:txBody>
      </p:sp>
      <p:sp>
        <p:nvSpPr>
          <p:cNvPr id="13" name="answerD"/>
          <p:cNvSpPr txBox="1"/>
          <p:nvPr/>
        </p:nvSpPr>
        <p:spPr>
          <a:xfrm>
            <a:off x="7810500" y="6096000"/>
            <a:ext cx="482600" cy="38100"/>
          </a:xfrm>
          <a:prstGeom prst="rect">
            <a:avLst/>
          </a:prstGeom>
          <a:solidFill>
            <a:srgbClr val="FD5C04">
              <a:alpha val="50000"/>
            </a:srgbClr>
          </a:solidFill>
        </p:spPr>
        <p:txBody>
          <a:bodyPr vert="horz" rtlCol="0" anchor="ctr" anchorCtr="1">
            <a:noAutofit/>
          </a:bodyPr>
          <a:lstStyle/>
          <a:p>
            <a:endParaRPr lang="en-US" sz="900">
              <a:solidFill>
                <a:srgbClr val="FFFFFF"/>
              </a:solidFill>
              <a:latin typeface="Segoe UI" charset="0"/>
            </a:endParaRPr>
          </a:p>
        </p:txBody>
      </p:sp>
      <p:sp>
        <p:nvSpPr>
          <p:cNvPr id="14" name="letterD"/>
          <p:cNvSpPr txBox="1"/>
          <p:nvPr/>
        </p:nvSpPr>
        <p:spPr>
          <a:xfrm>
            <a:off x="7810500" y="6159500"/>
            <a:ext cx="482600" cy="381000"/>
          </a:xfrm>
          <a:prstGeom prst="rect">
            <a:avLst/>
          </a:prstGeom>
          <a:solidFill>
            <a:srgbClr val="FD5C04"/>
          </a:solidFill>
        </p:spPr>
        <p:txBody>
          <a:bodyPr vert="horz" rtlCol="0" anchor="b" anchorCtr="0">
            <a:noAutofit/>
          </a:bodyPr>
          <a:lstStyle/>
          <a:p>
            <a:r>
              <a:rPr lang="en-US" sz="1200" smtClean="0">
                <a:solidFill>
                  <a:srgbClr val="FFFFFF"/>
                </a:solidFill>
                <a:latin typeface="Segoe UI" charset="0"/>
              </a:rPr>
              <a:t>D</a:t>
            </a:r>
            <a:endParaRPr lang="en-US" sz="1200">
              <a:solidFill>
                <a:srgbClr val="FFFFFF"/>
              </a:solidFill>
              <a:latin typeface="Segoe UI" charset="0"/>
            </a:endParaRPr>
          </a:p>
        </p:txBody>
      </p:sp>
    </p:spTree>
    <p:extLst>
      <p:ext uri="{BB962C8B-B14F-4D97-AF65-F5344CB8AC3E}">
        <p14:creationId xmlns:p14="http://schemas.microsoft.com/office/powerpoint/2010/main" val="19274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a:bodyPr>
          <a:lstStyle/>
          <a:p>
            <a:r>
              <a:rPr lang="en-US" dirty="0" smtClean="0"/>
              <a:t>Mary Koss</a:t>
            </a:r>
            <a:r>
              <a:rPr lang="en-US" dirty="0"/>
              <a:t>, </a:t>
            </a:r>
            <a:r>
              <a:rPr lang="en-US" i="1" dirty="0" smtClean="0"/>
              <a:t>Restorative Justice </a:t>
            </a:r>
            <a:r>
              <a:rPr lang="en-US" i="1" dirty="0"/>
              <a:t>for </a:t>
            </a:r>
            <a:r>
              <a:rPr lang="en-US" i="1" dirty="0" smtClean="0"/>
              <a:t>Acquaintance Rape </a:t>
            </a:r>
            <a:r>
              <a:rPr lang="en-US" i="1" dirty="0"/>
              <a:t>and </a:t>
            </a:r>
            <a:r>
              <a:rPr lang="en-US" i="1" dirty="0" smtClean="0"/>
              <a:t>Misdemeanor Sex Crimes, in </a:t>
            </a:r>
            <a:r>
              <a:rPr lang="en-US" dirty="0" smtClean="0"/>
              <a:t>Restorative Justice and Violence Against Women (James </a:t>
            </a:r>
            <a:r>
              <a:rPr lang="en-US" dirty="0" err="1" smtClean="0"/>
              <a:t>Ptacek</a:t>
            </a:r>
            <a:r>
              <a:rPr lang="en-US" dirty="0" smtClean="0"/>
              <a:t> ed.  2009).</a:t>
            </a:r>
            <a:endParaRPr lang="en-US" dirty="0"/>
          </a:p>
          <a:p>
            <a:r>
              <a:rPr lang="en-US" dirty="0" smtClean="0"/>
              <a:t>Mary Koss, The RESTORE Program of Restorative Justice for Sex Crimes:  Vision, Process and Outcomes, in J. Interpersonal Violence (2013), at </a:t>
            </a:r>
            <a:r>
              <a:rPr lang="en-US" dirty="0" smtClean="0">
                <a:hlinkClick r:id="rId2"/>
              </a:rPr>
              <a:t>http</a:t>
            </a:r>
            <a:r>
              <a:rPr lang="en-US" dirty="0">
                <a:hlinkClick r:id="rId2"/>
              </a:rPr>
              <a:t>://</a:t>
            </a:r>
            <a:r>
              <a:rPr lang="en-US" dirty="0" smtClean="0">
                <a:hlinkClick r:id="rId2"/>
              </a:rPr>
              <a:t>jiv.sagepub.com/content/early/2013/12/22/088626051351153</a:t>
            </a:r>
            <a:endParaRPr lang="en-US" dirty="0" smtClean="0"/>
          </a:p>
          <a:p>
            <a:r>
              <a:rPr lang="en-US" dirty="0" smtClean="0"/>
              <a:t>Campus PRISM, see http</a:t>
            </a:r>
            <a:r>
              <a:rPr lang="en-US" dirty="0"/>
              <a:t>://</a:t>
            </a:r>
            <a:r>
              <a:rPr lang="en-US" dirty="0" err="1"/>
              <a:t>www.skidmore.edu</a:t>
            </a:r>
            <a:r>
              <a:rPr lang="en-US" dirty="0"/>
              <a:t>/</a:t>
            </a:r>
            <a:r>
              <a:rPr lang="en-US" dirty="0" err="1"/>
              <a:t>campusrj</a:t>
            </a:r>
            <a:r>
              <a:rPr lang="en-US" dirty="0"/>
              <a:t>/</a:t>
            </a:r>
          </a:p>
        </p:txBody>
      </p:sp>
    </p:spTree>
    <p:extLst>
      <p:ext uri="{BB962C8B-B14F-4D97-AF65-F5344CB8AC3E}">
        <p14:creationId xmlns:p14="http://schemas.microsoft.com/office/powerpoint/2010/main" val="15447817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3" y="0"/>
            <a:ext cx="7556313" cy="1116106"/>
          </a:xfrm>
        </p:spPr>
        <p:txBody>
          <a:bodyPr/>
          <a:lstStyle/>
          <a:p>
            <a:r>
              <a:rPr lang="en-US" dirty="0" smtClean="0"/>
              <a:t>Is it permissible?</a:t>
            </a:r>
            <a:endParaRPr lang="en-US" dirty="0"/>
          </a:p>
        </p:txBody>
      </p:sp>
      <p:sp>
        <p:nvSpPr>
          <p:cNvPr id="3" name="Content Placeholder 2"/>
          <p:cNvSpPr>
            <a:spLocks noGrp="1"/>
          </p:cNvSpPr>
          <p:nvPr>
            <p:ph idx="1"/>
          </p:nvPr>
        </p:nvSpPr>
        <p:spPr>
          <a:xfrm>
            <a:off x="148856" y="1116106"/>
            <a:ext cx="7905931" cy="5010057"/>
          </a:xfrm>
        </p:spPr>
        <p:txBody>
          <a:bodyPr>
            <a:normAutofit/>
          </a:bodyPr>
          <a:lstStyle/>
          <a:p>
            <a:r>
              <a:rPr lang="en-US" dirty="0"/>
              <a:t>Question </a:t>
            </a:r>
            <a:r>
              <a:rPr lang="en-US" dirty="0" smtClean="0"/>
              <a:t>7.  After </a:t>
            </a:r>
            <a:r>
              <a:rPr lang="en-US" dirty="0"/>
              <a:t>a Title IX complaint has been opened for investigation, may a school facilitate an informal resolution of the </a:t>
            </a:r>
            <a:r>
              <a:rPr lang="en-US" dirty="0" smtClean="0"/>
              <a:t>complaint</a:t>
            </a:r>
            <a:r>
              <a:rPr lang="en-US" dirty="0"/>
              <a:t>?</a:t>
            </a:r>
          </a:p>
          <a:p>
            <a:r>
              <a:rPr lang="en-US" dirty="0" smtClean="0"/>
              <a:t>Answer:  If </a:t>
            </a:r>
            <a:r>
              <a:rPr lang="en-US" dirty="0"/>
              <a:t>all parties voluntarily agree to participate in an informal resolution that does not involve a full investigation and </a:t>
            </a:r>
            <a:r>
              <a:rPr lang="en-US" dirty="0" smtClean="0"/>
              <a:t>adjudication </a:t>
            </a:r>
            <a:r>
              <a:rPr lang="en-US" dirty="0"/>
              <a:t>after receiving a full disclosure of the allegations and their options for formal resolution and if a </a:t>
            </a:r>
            <a:r>
              <a:rPr lang="en-US" dirty="0" smtClean="0"/>
              <a:t>school </a:t>
            </a:r>
            <a:r>
              <a:rPr lang="en-US" dirty="0"/>
              <a:t>determines that the particular Title IX complaint is appropriate for such a process, the school may </a:t>
            </a:r>
            <a:r>
              <a:rPr lang="en-US" dirty="0" smtClean="0"/>
              <a:t>facilitate </a:t>
            </a:r>
            <a:r>
              <a:rPr lang="en-US" dirty="0"/>
              <a:t>an informal resolution, including mediation, to assist the parties in reaching a voluntary </a:t>
            </a:r>
            <a:r>
              <a:rPr lang="en-US" dirty="0" smtClean="0"/>
              <a:t>resolution.</a:t>
            </a:r>
          </a:p>
          <a:p>
            <a:pPr lvl="2"/>
            <a:r>
              <a:rPr lang="en-US" dirty="0" smtClean="0"/>
              <a:t>2017 Q &amp; A on Campus Sexual Misconduct, p. 4  </a:t>
            </a:r>
          </a:p>
        </p:txBody>
      </p:sp>
    </p:spTree>
    <p:extLst>
      <p:ext uri="{BB962C8B-B14F-4D97-AF65-F5344CB8AC3E}">
        <p14:creationId xmlns:p14="http://schemas.microsoft.com/office/powerpoint/2010/main" val="15577559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Cautions</a:t>
            </a:r>
            <a:endParaRPr lang="en-US" dirty="0"/>
          </a:p>
        </p:txBody>
      </p:sp>
      <p:sp>
        <p:nvSpPr>
          <p:cNvPr id="3" name="Content Placeholder 2"/>
          <p:cNvSpPr>
            <a:spLocks noGrp="1"/>
          </p:cNvSpPr>
          <p:nvPr>
            <p:ph idx="1"/>
          </p:nvPr>
        </p:nvSpPr>
        <p:spPr>
          <a:xfrm>
            <a:off x="267286" y="1209822"/>
            <a:ext cx="7787501" cy="4916341"/>
          </a:xfrm>
        </p:spPr>
        <p:txBody>
          <a:bodyPr>
            <a:normAutofit fontScale="92500"/>
          </a:bodyPr>
          <a:lstStyle/>
          <a:p>
            <a:r>
              <a:rPr lang="en-US" sz="2400" dirty="0" smtClean="0"/>
              <a:t>Not clearly permitted by OCR.</a:t>
            </a:r>
          </a:p>
          <a:p>
            <a:r>
              <a:rPr lang="en-US" sz="2400" dirty="0" smtClean="0"/>
              <a:t>Resource intensive-  Much support should be offered to the victim to ensure RJ is not </a:t>
            </a:r>
            <a:r>
              <a:rPr lang="en-US" sz="2400" dirty="0" err="1" smtClean="0"/>
              <a:t>retraumatizing</a:t>
            </a:r>
            <a:r>
              <a:rPr lang="en-US" sz="2400" dirty="0" smtClean="0"/>
              <a:t>.</a:t>
            </a:r>
          </a:p>
          <a:p>
            <a:r>
              <a:rPr lang="en-US" sz="2400" dirty="0" smtClean="0"/>
              <a:t>Lawyers for survivors are necessary before RJ occurs</a:t>
            </a:r>
          </a:p>
          <a:p>
            <a:pPr lvl="1"/>
            <a:r>
              <a:rPr lang="en-US" dirty="0" smtClean="0"/>
              <a:t>“Lawyers should be </a:t>
            </a:r>
            <a:r>
              <a:rPr lang="en-US" dirty="0"/>
              <a:t>offered as advisors before selecting RJ Program staff cannot substitute for attorneys because of scope of practice </a:t>
            </a:r>
            <a:r>
              <a:rPr lang="en-US" dirty="0" smtClean="0"/>
              <a:t>legislation.  Only </a:t>
            </a:r>
            <a:r>
              <a:rPr lang="en-US" dirty="0"/>
              <a:t>attorneys can confidentially advise clients on civil, criminal and restorative justice options to support informed </a:t>
            </a:r>
            <a:r>
              <a:rPr lang="en-US" dirty="0" smtClean="0"/>
              <a:t>choice.”  Koss </a:t>
            </a:r>
            <a:r>
              <a:rPr lang="en-US" dirty="0" err="1" smtClean="0"/>
              <a:t>Powerpoint</a:t>
            </a:r>
            <a:r>
              <a:rPr lang="en-US" dirty="0" smtClean="0"/>
              <a:t>, NCRDV Webinar, 2/14/18</a:t>
            </a:r>
            <a:endParaRPr lang="en-US" dirty="0"/>
          </a:p>
          <a:p>
            <a:r>
              <a:rPr lang="en-US" sz="2600" dirty="0" smtClean="0"/>
              <a:t>RJ can put the offender at legal risk, e.g., the </a:t>
            </a:r>
            <a:r>
              <a:rPr lang="en-US" sz="2600" dirty="0"/>
              <a:t>p</a:t>
            </a:r>
            <a:r>
              <a:rPr lang="en-US" sz="2600" dirty="0" smtClean="0"/>
              <a:t>rosecutor has to </a:t>
            </a:r>
            <a:r>
              <a:rPr lang="en-US" sz="2600" dirty="0"/>
              <a:t>b</a:t>
            </a:r>
            <a:r>
              <a:rPr lang="en-US" sz="2600" dirty="0" smtClean="0"/>
              <a:t>e on board </a:t>
            </a:r>
            <a:r>
              <a:rPr lang="en-US" sz="2600" dirty="0"/>
              <a:t/>
            </a:r>
            <a:br>
              <a:rPr lang="en-US" sz="2600" dirty="0"/>
            </a:br>
            <a:endParaRPr lang="en-US" sz="2600" dirty="0"/>
          </a:p>
          <a:p>
            <a:pPr lvl="1"/>
            <a:endParaRPr lang="en-US" dirty="0"/>
          </a:p>
        </p:txBody>
      </p:sp>
    </p:spTree>
    <p:extLst>
      <p:ext uri="{BB962C8B-B14F-4D97-AF65-F5344CB8AC3E}">
        <p14:creationId xmlns:p14="http://schemas.microsoft.com/office/powerpoint/2010/main" val="108365287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4" name="Text Placeholder 3"/>
          <p:cNvSpPr>
            <a:spLocks noGrp="1"/>
          </p:cNvSpPr>
          <p:nvPr>
            <p:ph type="body" idx="1"/>
          </p:nvPr>
        </p:nvSpPr>
        <p:spPr/>
        <p:txBody>
          <a:bodyPr/>
          <a:lstStyle/>
          <a:p>
            <a:r>
              <a:rPr lang="en-US" sz="2800" dirty="0"/>
              <a:t>Thanks so much for attending.</a:t>
            </a:r>
          </a:p>
          <a:p>
            <a:endParaRPr lang="en-US" dirty="0"/>
          </a:p>
        </p:txBody>
      </p:sp>
    </p:spTree>
    <p:extLst>
      <p:ext uri="{BB962C8B-B14F-4D97-AF65-F5344CB8AC3E}">
        <p14:creationId xmlns:p14="http://schemas.microsoft.com/office/powerpoint/2010/main" val="1138484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488" y="153148"/>
            <a:ext cx="7556313" cy="1116106"/>
          </a:xfrm>
        </p:spPr>
        <p:txBody>
          <a:bodyPr/>
          <a:lstStyle/>
          <a:p>
            <a:pPr lvl="1" algn="l" rtl="0">
              <a:spcBef>
                <a:spcPct val="0"/>
              </a:spcBef>
            </a:pPr>
            <a:r>
              <a:rPr lang="en-US" sz="2800" dirty="0" smtClean="0"/>
              <a:t>#</a:t>
            </a:r>
            <a:r>
              <a:rPr lang="en-US" sz="2800" dirty="0" err="1" smtClean="0"/>
              <a:t>MeToo</a:t>
            </a:r>
            <a:r>
              <a:rPr lang="en-US" sz="2800" dirty="0" smtClean="0"/>
              <a:t>:  Are you a survivor </a:t>
            </a:r>
            <a:r>
              <a:rPr lang="en-US" sz="2800" dirty="0"/>
              <a:t>of domestic or sexual violence, including sexual harassment?</a:t>
            </a:r>
            <a:br>
              <a:rPr lang="en-US" sz="2800" dirty="0"/>
            </a:br>
            <a:endParaRPr lang="en-US" sz="2800" dirty="0"/>
          </a:p>
        </p:txBody>
      </p:sp>
      <p:sp>
        <p:nvSpPr>
          <p:cNvPr id="3" name="Content Placeholder 2"/>
          <p:cNvSpPr>
            <a:spLocks noGrp="1"/>
          </p:cNvSpPr>
          <p:nvPr>
            <p:ph idx="1"/>
          </p:nvPr>
        </p:nvSpPr>
        <p:spPr>
          <a:xfrm>
            <a:off x="495488" y="1553369"/>
            <a:ext cx="5558472" cy="4144963"/>
          </a:xfrm>
        </p:spPr>
        <p:txBody>
          <a:bodyPr>
            <a:noAutofit/>
          </a:bodyPr>
          <a:lstStyle/>
          <a:p>
            <a:r>
              <a:rPr lang="en-US" sz="2800" dirty="0" smtClean="0">
                <a:solidFill>
                  <a:srgbClr val="0070C0"/>
                </a:solidFill>
              </a:rPr>
              <a:t>A.  	Yes, and I have used the hashtag #</a:t>
            </a:r>
            <a:r>
              <a:rPr lang="en-US" sz="2800" dirty="0" err="1" smtClean="0">
                <a:solidFill>
                  <a:srgbClr val="0070C0"/>
                </a:solidFill>
              </a:rPr>
              <a:t>MeToo</a:t>
            </a:r>
            <a:r>
              <a:rPr lang="en-US" sz="2800" dirty="0" smtClean="0">
                <a:solidFill>
                  <a:srgbClr val="0070C0"/>
                </a:solidFill>
              </a:rPr>
              <a:t>.</a:t>
            </a:r>
          </a:p>
          <a:p>
            <a:r>
              <a:rPr lang="en-US" sz="2800" dirty="0" smtClean="0">
                <a:solidFill>
                  <a:srgbClr val="00B050"/>
                </a:solidFill>
              </a:rPr>
              <a:t>B.  	Yes, but I have not used the hashtag #</a:t>
            </a:r>
            <a:r>
              <a:rPr lang="en-US" sz="2800" dirty="0" err="1" smtClean="0">
                <a:solidFill>
                  <a:srgbClr val="00B050"/>
                </a:solidFill>
              </a:rPr>
              <a:t>MeToo</a:t>
            </a:r>
            <a:endParaRPr lang="en-US" sz="2800" dirty="0" smtClean="0">
              <a:solidFill>
                <a:srgbClr val="00B050"/>
              </a:solidFill>
            </a:endParaRPr>
          </a:p>
          <a:p>
            <a:r>
              <a:rPr lang="en-US" sz="2800" dirty="0" smtClean="0">
                <a:solidFill>
                  <a:srgbClr val="7030A0"/>
                </a:solidFill>
              </a:rPr>
              <a:t>C.	No, I am not a survivor, but I support survivors identifying in this way. </a:t>
            </a:r>
          </a:p>
          <a:p>
            <a:r>
              <a:rPr lang="en-US" sz="2800" dirty="0" smtClean="0">
                <a:solidFill>
                  <a:srgbClr val="FF0000"/>
                </a:solidFill>
              </a:rPr>
              <a:t>D.	No, I am not a survivor and I really don’t see the point 	of #</a:t>
            </a:r>
            <a:r>
              <a:rPr lang="en-US" sz="2800" dirty="0" err="1" smtClean="0">
                <a:solidFill>
                  <a:srgbClr val="FF0000"/>
                </a:solidFill>
              </a:rPr>
              <a:t>MeToo</a:t>
            </a:r>
            <a:r>
              <a:rPr lang="en-US" sz="2800" dirty="0" smtClean="0">
                <a:solidFill>
                  <a:srgbClr val="FF0000"/>
                </a:solidFill>
              </a:rPr>
              <a:t>.</a:t>
            </a:r>
            <a:endParaRPr lang="en-US" sz="2800" dirty="0">
              <a:solidFill>
                <a:srgbClr val="FF0000"/>
              </a:solidFill>
            </a:endParaRPr>
          </a:p>
        </p:txBody>
      </p:sp>
      <p:sp>
        <p:nvSpPr>
          <p:cNvPr id="4" name="counter"/>
          <p:cNvSpPr txBox="1"/>
          <p:nvPr/>
        </p:nvSpPr>
        <p:spPr>
          <a:xfrm>
            <a:off x="8318500" y="6096000"/>
            <a:ext cx="482600" cy="444500"/>
          </a:xfrm>
          <a:prstGeom prst="rect">
            <a:avLst/>
          </a:prstGeom>
          <a:solidFill>
            <a:srgbClr val="D2691E"/>
          </a:solidFill>
        </p:spPr>
        <p:txBody>
          <a:bodyPr vert="horz" rtlCol="0" anchor="ctr" anchorCtr="1">
            <a:noAutofit/>
          </a:bodyPr>
          <a:lstStyle/>
          <a:p>
            <a:r>
              <a:rPr lang="en-US" smtClean="0">
                <a:solidFill>
                  <a:srgbClr val="FFFFFF"/>
                </a:solidFill>
                <a:latin typeface="Segoe UI" charset="0"/>
              </a:rPr>
              <a:t>0</a:t>
            </a:r>
            <a:endParaRPr lang="en-US">
              <a:solidFill>
                <a:srgbClr val="FFFFFF"/>
              </a:solidFill>
              <a:latin typeface="Segoe UI" charset="0"/>
            </a:endParaRPr>
          </a:p>
        </p:txBody>
      </p:sp>
      <p:sp>
        <p:nvSpPr>
          <p:cNvPr id="5" name="counter_overlay"/>
          <p:cNvSpPr txBox="1"/>
          <p:nvPr/>
        </p:nvSpPr>
        <p:spPr>
          <a:xfrm>
            <a:off x="8318500" y="6096000"/>
            <a:ext cx="482600" cy="444500"/>
          </a:xfrm>
          <a:prstGeom prst="rect">
            <a:avLst/>
          </a:prstGeom>
          <a:solidFill>
            <a:srgbClr val="FFFFFF">
              <a:alpha val="15000"/>
            </a:srgbClr>
          </a:solidFill>
        </p:spPr>
        <p:txBody>
          <a:bodyPr vert="horz" rtlCol="0" anchor="ctr" anchorCtr="1">
            <a:noAutofit/>
          </a:bodyPr>
          <a:lstStyle/>
          <a:p>
            <a:endParaRPr lang="en-US"/>
          </a:p>
        </p:txBody>
      </p:sp>
      <p:sp>
        <p:nvSpPr>
          <p:cNvPr id="6" name="pp_status"/>
          <p:cNvSpPr txBox="1"/>
          <p:nvPr/>
        </p:nvSpPr>
        <p:spPr>
          <a:xfrm>
            <a:off x="5715000" y="6540500"/>
            <a:ext cx="3175000" cy="190500"/>
          </a:xfrm>
          <a:prstGeom prst="rect">
            <a:avLst/>
          </a:prstGeom>
          <a:noFill/>
        </p:spPr>
        <p:txBody>
          <a:bodyPr vert="horz" rtlCol="0" anchor="ctr">
            <a:noAutofit/>
          </a:bodyPr>
          <a:lstStyle/>
          <a:p>
            <a:pPr algn="just"/>
            <a:endParaRPr lang="en-US" sz="900">
              <a:solidFill>
                <a:srgbClr val="FF0000"/>
              </a:solidFill>
              <a:latin typeface="Segoe UI" charset="0"/>
            </a:endParaRPr>
          </a:p>
        </p:txBody>
      </p:sp>
      <p:sp>
        <p:nvSpPr>
          <p:cNvPr id="7" name="answerA"/>
          <p:cNvSpPr txBox="1"/>
          <p:nvPr/>
        </p:nvSpPr>
        <p:spPr>
          <a:xfrm>
            <a:off x="6286500" y="6096000"/>
            <a:ext cx="482600" cy="38100"/>
          </a:xfrm>
          <a:prstGeom prst="rect">
            <a:avLst/>
          </a:prstGeom>
          <a:solidFill>
            <a:srgbClr val="1673D2">
              <a:alpha val="50000"/>
            </a:srgbClr>
          </a:solidFill>
        </p:spPr>
        <p:txBody>
          <a:bodyPr vert="horz" rtlCol="0" anchor="ctr" anchorCtr="1">
            <a:noAutofit/>
          </a:bodyPr>
          <a:lstStyle/>
          <a:p>
            <a:endParaRPr lang="en-US" sz="900">
              <a:solidFill>
                <a:srgbClr val="FFFFFF"/>
              </a:solidFill>
              <a:latin typeface="Segoe UI" charset="0"/>
            </a:endParaRPr>
          </a:p>
        </p:txBody>
      </p:sp>
      <p:sp>
        <p:nvSpPr>
          <p:cNvPr id="8" name="letterA"/>
          <p:cNvSpPr txBox="1"/>
          <p:nvPr/>
        </p:nvSpPr>
        <p:spPr>
          <a:xfrm>
            <a:off x="6286500" y="6159500"/>
            <a:ext cx="482600" cy="381000"/>
          </a:xfrm>
          <a:prstGeom prst="rect">
            <a:avLst/>
          </a:prstGeom>
          <a:solidFill>
            <a:srgbClr val="1673D2"/>
          </a:solidFill>
        </p:spPr>
        <p:txBody>
          <a:bodyPr vert="horz" rtlCol="0" anchor="b" anchorCtr="0">
            <a:noAutofit/>
          </a:bodyPr>
          <a:lstStyle/>
          <a:p>
            <a:r>
              <a:rPr lang="en-US" sz="1200" smtClean="0">
                <a:solidFill>
                  <a:srgbClr val="FFFFFF"/>
                </a:solidFill>
                <a:latin typeface="Segoe UI" charset="0"/>
              </a:rPr>
              <a:t>A</a:t>
            </a:r>
            <a:endParaRPr lang="en-US" sz="1200">
              <a:solidFill>
                <a:srgbClr val="FFFFFF"/>
              </a:solidFill>
              <a:latin typeface="Segoe UI" charset="0"/>
            </a:endParaRPr>
          </a:p>
        </p:txBody>
      </p:sp>
      <p:sp>
        <p:nvSpPr>
          <p:cNvPr id="9" name="answerB"/>
          <p:cNvSpPr txBox="1"/>
          <p:nvPr/>
        </p:nvSpPr>
        <p:spPr>
          <a:xfrm>
            <a:off x="6794500" y="6096000"/>
            <a:ext cx="482600" cy="38100"/>
          </a:xfrm>
          <a:prstGeom prst="rect">
            <a:avLst/>
          </a:prstGeom>
          <a:solidFill>
            <a:srgbClr val="008A00">
              <a:alpha val="50000"/>
            </a:srgbClr>
          </a:solidFill>
        </p:spPr>
        <p:txBody>
          <a:bodyPr vert="horz" rtlCol="0" anchor="ctr" anchorCtr="1">
            <a:noAutofit/>
          </a:bodyPr>
          <a:lstStyle/>
          <a:p>
            <a:endParaRPr lang="en-US" sz="900">
              <a:solidFill>
                <a:srgbClr val="FFFFFF"/>
              </a:solidFill>
              <a:latin typeface="Segoe UI" charset="0"/>
            </a:endParaRPr>
          </a:p>
        </p:txBody>
      </p:sp>
      <p:sp>
        <p:nvSpPr>
          <p:cNvPr id="10" name="letterB"/>
          <p:cNvSpPr txBox="1"/>
          <p:nvPr/>
        </p:nvSpPr>
        <p:spPr>
          <a:xfrm>
            <a:off x="6794500" y="6159500"/>
            <a:ext cx="482600" cy="381000"/>
          </a:xfrm>
          <a:prstGeom prst="rect">
            <a:avLst/>
          </a:prstGeom>
          <a:solidFill>
            <a:srgbClr val="008A00"/>
          </a:solidFill>
        </p:spPr>
        <p:txBody>
          <a:bodyPr vert="horz" rtlCol="0" anchor="b" anchorCtr="0">
            <a:noAutofit/>
          </a:bodyPr>
          <a:lstStyle/>
          <a:p>
            <a:r>
              <a:rPr lang="en-US" sz="1200" smtClean="0">
                <a:solidFill>
                  <a:srgbClr val="FFFFFF"/>
                </a:solidFill>
                <a:latin typeface="Segoe UI" charset="0"/>
              </a:rPr>
              <a:t>B</a:t>
            </a:r>
            <a:endParaRPr lang="en-US" sz="1200">
              <a:solidFill>
                <a:srgbClr val="FFFFFF"/>
              </a:solidFill>
              <a:latin typeface="Segoe UI" charset="0"/>
            </a:endParaRPr>
          </a:p>
        </p:txBody>
      </p:sp>
      <p:sp>
        <p:nvSpPr>
          <p:cNvPr id="11" name="answerC"/>
          <p:cNvSpPr txBox="1"/>
          <p:nvPr/>
        </p:nvSpPr>
        <p:spPr>
          <a:xfrm>
            <a:off x="7302500" y="6096000"/>
            <a:ext cx="482600" cy="38100"/>
          </a:xfrm>
          <a:prstGeom prst="rect">
            <a:avLst/>
          </a:prstGeom>
          <a:solidFill>
            <a:srgbClr val="8D0196">
              <a:alpha val="50000"/>
            </a:srgbClr>
          </a:solidFill>
        </p:spPr>
        <p:txBody>
          <a:bodyPr vert="horz" rtlCol="0" anchor="ctr" anchorCtr="1">
            <a:noAutofit/>
          </a:bodyPr>
          <a:lstStyle/>
          <a:p>
            <a:endParaRPr lang="en-US" sz="900">
              <a:solidFill>
                <a:srgbClr val="FFFFFF"/>
              </a:solidFill>
              <a:latin typeface="Segoe UI" charset="0"/>
            </a:endParaRPr>
          </a:p>
        </p:txBody>
      </p:sp>
      <p:sp>
        <p:nvSpPr>
          <p:cNvPr id="12" name="letterC"/>
          <p:cNvSpPr txBox="1"/>
          <p:nvPr/>
        </p:nvSpPr>
        <p:spPr>
          <a:xfrm>
            <a:off x="7302500" y="6159500"/>
            <a:ext cx="482600" cy="381000"/>
          </a:xfrm>
          <a:prstGeom prst="rect">
            <a:avLst/>
          </a:prstGeom>
          <a:solidFill>
            <a:srgbClr val="8D0196"/>
          </a:solidFill>
        </p:spPr>
        <p:txBody>
          <a:bodyPr vert="horz" rtlCol="0" anchor="b" anchorCtr="0">
            <a:noAutofit/>
          </a:bodyPr>
          <a:lstStyle/>
          <a:p>
            <a:r>
              <a:rPr lang="en-US" sz="1200" smtClean="0">
                <a:solidFill>
                  <a:srgbClr val="FFFFFF"/>
                </a:solidFill>
                <a:latin typeface="Segoe UI" charset="0"/>
              </a:rPr>
              <a:t>C</a:t>
            </a:r>
            <a:endParaRPr lang="en-US" sz="1200">
              <a:solidFill>
                <a:srgbClr val="FFFFFF"/>
              </a:solidFill>
              <a:latin typeface="Segoe UI" charset="0"/>
            </a:endParaRPr>
          </a:p>
        </p:txBody>
      </p:sp>
      <p:sp>
        <p:nvSpPr>
          <p:cNvPr id="13" name="answerD"/>
          <p:cNvSpPr txBox="1"/>
          <p:nvPr/>
        </p:nvSpPr>
        <p:spPr>
          <a:xfrm>
            <a:off x="7810500" y="6096000"/>
            <a:ext cx="482600" cy="38100"/>
          </a:xfrm>
          <a:prstGeom prst="rect">
            <a:avLst/>
          </a:prstGeom>
          <a:solidFill>
            <a:srgbClr val="FD5C04">
              <a:alpha val="50000"/>
            </a:srgbClr>
          </a:solidFill>
        </p:spPr>
        <p:txBody>
          <a:bodyPr vert="horz" rtlCol="0" anchor="ctr" anchorCtr="1">
            <a:noAutofit/>
          </a:bodyPr>
          <a:lstStyle/>
          <a:p>
            <a:endParaRPr lang="en-US" sz="900">
              <a:solidFill>
                <a:srgbClr val="FFFFFF"/>
              </a:solidFill>
              <a:latin typeface="Segoe UI" charset="0"/>
            </a:endParaRPr>
          </a:p>
        </p:txBody>
      </p:sp>
      <p:sp>
        <p:nvSpPr>
          <p:cNvPr id="14" name="letterD"/>
          <p:cNvSpPr txBox="1"/>
          <p:nvPr/>
        </p:nvSpPr>
        <p:spPr>
          <a:xfrm>
            <a:off x="7810500" y="6159500"/>
            <a:ext cx="482600" cy="381000"/>
          </a:xfrm>
          <a:prstGeom prst="rect">
            <a:avLst/>
          </a:prstGeom>
          <a:solidFill>
            <a:srgbClr val="FD5C04"/>
          </a:solidFill>
        </p:spPr>
        <p:txBody>
          <a:bodyPr vert="horz" rtlCol="0" anchor="b" anchorCtr="0">
            <a:noAutofit/>
          </a:bodyPr>
          <a:lstStyle/>
          <a:p>
            <a:r>
              <a:rPr lang="en-US" sz="1200" smtClean="0">
                <a:solidFill>
                  <a:srgbClr val="FFFFFF"/>
                </a:solidFill>
                <a:latin typeface="Segoe UI" charset="0"/>
              </a:rPr>
              <a:t>D</a:t>
            </a:r>
            <a:endParaRPr lang="en-US" sz="1200">
              <a:solidFill>
                <a:srgbClr val="FFFFFF"/>
              </a:solidFill>
              <a:latin typeface="Segoe UI" charset="0"/>
            </a:endParaRPr>
          </a:p>
        </p:txBody>
      </p:sp>
    </p:spTree>
    <p:extLst>
      <p:ext uri="{BB962C8B-B14F-4D97-AF65-F5344CB8AC3E}">
        <p14:creationId xmlns:p14="http://schemas.microsoft.com/office/powerpoint/2010/main" val="132455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Lifetime Prevalence (% of women or men in population)</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888189208"/>
              </p:ext>
            </p:extLst>
          </p:nvPr>
        </p:nvGraphicFramePr>
        <p:xfrm>
          <a:off x="498475" y="1981200"/>
          <a:ext cx="7556499" cy="2667000"/>
        </p:xfrm>
        <a:graphic>
          <a:graphicData uri="http://schemas.openxmlformats.org/drawingml/2006/table">
            <a:tbl>
              <a:tblPr firstRow="1" bandRow="1">
                <a:tableStyleId>{5C22544A-7EE6-4342-B048-85BDC9FD1C3A}</a:tableStyleId>
              </a:tblPr>
              <a:tblGrid>
                <a:gridCol w="2518833"/>
                <a:gridCol w="2518833"/>
                <a:gridCol w="2518833"/>
              </a:tblGrid>
              <a:tr h="370840">
                <a:tc>
                  <a:txBody>
                    <a:bodyPr/>
                    <a:lstStyle/>
                    <a:p>
                      <a:endParaRPr lang="en-US" dirty="0"/>
                    </a:p>
                  </a:txBody>
                  <a:tcPr/>
                </a:tc>
                <a:tc>
                  <a:txBody>
                    <a:bodyPr/>
                    <a:lstStyle/>
                    <a:p>
                      <a:r>
                        <a:rPr lang="en-US" dirty="0" smtClean="0"/>
                        <a:t>Women</a:t>
                      </a:r>
                      <a:endParaRPr lang="en-US" dirty="0"/>
                    </a:p>
                  </a:txBody>
                  <a:tcPr/>
                </a:tc>
                <a:tc>
                  <a:txBody>
                    <a:bodyPr/>
                    <a:lstStyle/>
                    <a:p>
                      <a:r>
                        <a:rPr lang="en-US" dirty="0" smtClean="0"/>
                        <a:t>Men</a:t>
                      </a:r>
                      <a:endParaRPr lang="en-US" dirty="0"/>
                    </a:p>
                  </a:txBody>
                  <a:tcPr/>
                </a:tc>
              </a:tr>
              <a:tr h="370840">
                <a:tc>
                  <a:txBody>
                    <a:bodyPr/>
                    <a:lstStyle/>
                    <a:p>
                      <a:r>
                        <a:rPr lang="en-US" dirty="0" smtClean="0"/>
                        <a:t>Rape*</a:t>
                      </a:r>
                      <a:endParaRPr lang="en-US" dirty="0"/>
                    </a:p>
                  </a:txBody>
                  <a:tcPr/>
                </a:tc>
                <a:tc>
                  <a:txBody>
                    <a:bodyPr/>
                    <a:lstStyle/>
                    <a:p>
                      <a:r>
                        <a:rPr lang="en-US" dirty="0" smtClean="0"/>
                        <a:t>18.3%</a:t>
                      </a:r>
                      <a:endParaRPr lang="en-US" dirty="0"/>
                    </a:p>
                  </a:txBody>
                  <a:tcPr/>
                </a:tc>
                <a:tc>
                  <a:txBody>
                    <a:bodyPr/>
                    <a:lstStyle/>
                    <a:p>
                      <a:r>
                        <a:rPr lang="en-US" dirty="0" smtClean="0"/>
                        <a:t>1.4%</a:t>
                      </a:r>
                      <a:endParaRPr lang="en-US" dirty="0"/>
                    </a:p>
                  </a:txBody>
                  <a:tcPr/>
                </a:tc>
              </a:tr>
              <a:tr h="370840">
                <a:tc>
                  <a:txBody>
                    <a:bodyPr/>
                    <a:lstStyle/>
                    <a:p>
                      <a:r>
                        <a:rPr lang="en-US" dirty="0" smtClean="0"/>
                        <a:t>Other Sexual Violence**</a:t>
                      </a:r>
                      <a:endParaRPr lang="en-US" dirty="0"/>
                    </a:p>
                  </a:txBody>
                  <a:tcPr/>
                </a:tc>
                <a:tc>
                  <a:txBody>
                    <a:bodyPr/>
                    <a:lstStyle/>
                    <a:p>
                      <a:r>
                        <a:rPr lang="en-US" dirty="0" smtClean="0"/>
                        <a:t>44.6%</a:t>
                      </a:r>
                      <a:endParaRPr lang="en-US" dirty="0"/>
                    </a:p>
                  </a:txBody>
                  <a:tcPr/>
                </a:tc>
                <a:tc>
                  <a:txBody>
                    <a:bodyPr/>
                    <a:lstStyle/>
                    <a:p>
                      <a:r>
                        <a:rPr lang="en-US" dirty="0" smtClean="0"/>
                        <a:t>33.3%</a:t>
                      </a:r>
                      <a:endParaRPr lang="en-US" dirty="0"/>
                    </a:p>
                  </a:txBody>
                  <a:tcPr/>
                </a:tc>
              </a:tr>
              <a:tr h="370840">
                <a:tc>
                  <a:txBody>
                    <a:bodyPr/>
                    <a:lstStyle/>
                    <a:p>
                      <a:r>
                        <a:rPr lang="en-US" dirty="0" smtClean="0"/>
                        <a:t>Stalking (high fear)</a:t>
                      </a:r>
                      <a:endParaRPr lang="en-US" dirty="0"/>
                    </a:p>
                  </a:txBody>
                  <a:tcPr/>
                </a:tc>
                <a:tc>
                  <a:txBody>
                    <a:bodyPr/>
                    <a:lstStyle/>
                    <a:p>
                      <a:r>
                        <a:rPr lang="en-US" dirty="0" smtClean="0"/>
                        <a:t>16.2%</a:t>
                      </a:r>
                      <a:endParaRPr lang="en-US" dirty="0"/>
                    </a:p>
                  </a:txBody>
                  <a:tcPr/>
                </a:tc>
                <a:tc>
                  <a:txBody>
                    <a:bodyPr/>
                    <a:lstStyle/>
                    <a:p>
                      <a:r>
                        <a:rPr lang="en-US" dirty="0" smtClean="0"/>
                        <a:t>5.2%</a:t>
                      </a:r>
                      <a:endParaRPr lang="en-US" dirty="0"/>
                    </a:p>
                  </a:txBody>
                  <a:tcPr/>
                </a:tc>
              </a:tr>
              <a:tr h="370840">
                <a:tc>
                  <a:txBody>
                    <a:bodyPr/>
                    <a:lstStyle/>
                    <a:p>
                      <a:r>
                        <a:rPr lang="en-US" dirty="0" smtClean="0"/>
                        <a:t>Severe Physical Violence by an Intimate Partner</a:t>
                      </a:r>
                      <a:endParaRPr lang="en-US" dirty="0"/>
                    </a:p>
                  </a:txBody>
                  <a:tcPr/>
                </a:tc>
                <a:tc>
                  <a:txBody>
                    <a:bodyPr/>
                    <a:lstStyle/>
                    <a:p>
                      <a:r>
                        <a:rPr lang="en-US" dirty="0" smtClean="0"/>
                        <a:t>24.3%</a:t>
                      </a:r>
                      <a:endParaRPr lang="en-US" dirty="0"/>
                    </a:p>
                  </a:txBody>
                  <a:tcPr/>
                </a:tc>
                <a:tc>
                  <a:txBody>
                    <a:bodyPr/>
                    <a:lstStyle/>
                    <a:p>
                      <a:r>
                        <a:rPr lang="en-US" dirty="0" smtClean="0"/>
                        <a:t>13.8%</a:t>
                      </a:r>
                      <a:endParaRPr lang="en-US" dirty="0"/>
                    </a:p>
                  </a:txBody>
                  <a:tcPr/>
                </a:tc>
              </a:tr>
            </a:tbl>
          </a:graphicData>
        </a:graphic>
      </p:graphicFrame>
      <p:sp>
        <p:nvSpPr>
          <p:cNvPr id="12" name="TextBox 11"/>
          <p:cNvSpPr txBox="1"/>
          <p:nvPr/>
        </p:nvSpPr>
        <p:spPr>
          <a:xfrm>
            <a:off x="646386" y="4934607"/>
            <a:ext cx="7408401" cy="1477328"/>
          </a:xfrm>
          <a:prstGeom prst="rect">
            <a:avLst/>
          </a:prstGeom>
          <a:noFill/>
        </p:spPr>
        <p:txBody>
          <a:bodyPr wrap="square" rtlCol="0">
            <a:spAutoFit/>
          </a:bodyPr>
          <a:lstStyle/>
          <a:p>
            <a:pPr marL="285750" indent="-285750">
              <a:buFont typeface="Arial" charset="0"/>
              <a:buChar char="•"/>
            </a:pPr>
            <a:r>
              <a:rPr lang="en-US" dirty="0" smtClean="0"/>
              <a:t>* Includes completed and attempted forced penetration and completed alcohol/drug facilitated penetration</a:t>
            </a:r>
          </a:p>
          <a:p>
            <a:pPr marL="285750" indent="-285750">
              <a:buFont typeface="Arial" charset="0"/>
              <a:buChar char="•"/>
            </a:pPr>
            <a:endParaRPr lang="en-US" dirty="0"/>
          </a:p>
          <a:p>
            <a:pPr marL="285750" indent="-285750">
              <a:buFont typeface="Arial" charset="0"/>
              <a:buChar char="•"/>
            </a:pPr>
            <a:r>
              <a:rPr lang="en-US" dirty="0" smtClean="0"/>
              <a:t>** Includes sexual coercion, unwanted sexual contact, non-contact unwanted sexual experiences, and made to penetrate</a:t>
            </a:r>
            <a:endParaRPr lang="en-US" dirty="0"/>
          </a:p>
        </p:txBody>
      </p:sp>
    </p:spTree>
    <p:extLst>
      <p:ext uri="{BB962C8B-B14F-4D97-AF65-F5344CB8AC3E}">
        <p14:creationId xmlns:p14="http://schemas.microsoft.com/office/powerpoint/2010/main" val="1501715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19121</TotalTime>
  <Words>3490</Words>
  <Application>Microsoft Macintosh PowerPoint</Application>
  <PresentationFormat>On-screen Show (4:3)</PresentationFormat>
  <Paragraphs>505</Paragraphs>
  <Slides>76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76</vt:i4>
      </vt:variant>
    </vt:vector>
  </HeadingPairs>
  <TitlesOfParts>
    <vt:vector size="83" baseType="lpstr">
      <vt:lpstr>Calibri</vt:lpstr>
      <vt:lpstr>Rockwell</vt:lpstr>
      <vt:lpstr>Segoe UI</vt:lpstr>
      <vt:lpstr>Times New Roman</vt:lpstr>
      <vt:lpstr>Wingdings</vt:lpstr>
      <vt:lpstr>Arial</vt:lpstr>
      <vt:lpstr>Advantage</vt:lpstr>
      <vt:lpstr>PowerPoint Presentation</vt:lpstr>
      <vt:lpstr>For polling, please have your phone or computer handy.      </vt:lpstr>
      <vt:lpstr>   </vt:lpstr>
      <vt:lpstr>Our Time Together</vt:lpstr>
      <vt:lpstr>At the end of today’s session, you will</vt:lpstr>
      <vt:lpstr>Who are you?</vt:lpstr>
      <vt:lpstr>Of those administrators who said “yes,” are you:</vt:lpstr>
      <vt:lpstr>#MeToo:  Are you a survivor of domestic or sexual violence, including sexual harassment? </vt:lpstr>
      <vt:lpstr>Lifetime Prevalence (% of women or men in population)</vt:lpstr>
      <vt:lpstr>Are you a perpetrator of domestic or sexual violence, including sexual harassment? </vt:lpstr>
      <vt:lpstr>Who is Merle Weiner?</vt:lpstr>
      <vt:lpstr>Average Percentage of Victimizations During 2014-15 Academic Year Across Nine Institutions, by Gender</vt:lpstr>
      <vt:lpstr>Who is Merle Weiner?</vt:lpstr>
      <vt:lpstr>PowerPoint Presentation</vt:lpstr>
      <vt:lpstr>PowerPoint Presentation</vt:lpstr>
      <vt:lpstr>Reporting Policies</vt:lpstr>
      <vt:lpstr>My institution makes all employees (or almost all employees) mandatory reporters except if the employee is “confidential” (e.g., a mental health professional, lawyer, etc.)?  </vt:lpstr>
      <vt:lpstr>PowerPoint Presentation</vt:lpstr>
      <vt:lpstr>PowerPoint Presentation</vt:lpstr>
      <vt:lpstr>Regulations on Responsible Employees</vt:lpstr>
      <vt:lpstr>Guidance on Responsible Employees</vt:lpstr>
      <vt:lpstr>Guidance on Responsible Employees</vt:lpstr>
      <vt:lpstr>How Wide-Net Policies Harm Survivors</vt:lpstr>
      <vt:lpstr>How Wide-Net Policies Harm Survivors</vt:lpstr>
      <vt:lpstr>How Else Wide-Net Policies Harm Survivors</vt:lpstr>
      <vt:lpstr>PowerPoint Presentation</vt:lpstr>
      <vt:lpstr>Principles</vt:lpstr>
      <vt:lpstr>Categories of Employees</vt:lpstr>
      <vt:lpstr>Considerations for the List of Designated Reporters</vt:lpstr>
      <vt:lpstr>Guidance on Responsible Employees</vt:lpstr>
      <vt:lpstr>Guidance on Responsible Employees</vt:lpstr>
      <vt:lpstr>Guidance on Responsible Employees</vt:lpstr>
      <vt:lpstr>Guidance on Responsible Employees</vt:lpstr>
      <vt:lpstr>Categories of Employees</vt:lpstr>
      <vt:lpstr>Categories of Employees</vt:lpstr>
      <vt:lpstr>PowerPoint Presentation</vt:lpstr>
      <vt:lpstr>Break up into groups and decide if the following should be mandatory reporters.  Pick one. Give reasons.</vt:lpstr>
      <vt:lpstr>What about campus security authorities under Clery?</vt:lpstr>
      <vt:lpstr>What about employment supervisors?</vt:lpstr>
      <vt:lpstr>Categories of Employees</vt:lpstr>
      <vt:lpstr>Exceptions?</vt:lpstr>
      <vt:lpstr>Is a better policy legally permissible? </vt:lpstr>
      <vt:lpstr>Is a better policy legally permissible? </vt:lpstr>
      <vt:lpstr>2017 Guidance</vt:lpstr>
      <vt:lpstr>Disadvantages?</vt:lpstr>
      <vt:lpstr>It will surface more sexual violence!</vt:lpstr>
      <vt:lpstr>Legal Services for Survivors</vt:lpstr>
      <vt:lpstr>Exercise: What Should Katy Do? </vt:lpstr>
      <vt:lpstr>Katy    Bruce</vt:lpstr>
      <vt:lpstr>At which stages would a lawyer have been helpful?</vt:lpstr>
      <vt:lpstr>The Absence of Lawyers</vt:lpstr>
      <vt:lpstr>Barriers to seeking legal help off campus</vt:lpstr>
      <vt:lpstr>Survivors rarely have lawyers</vt:lpstr>
      <vt:lpstr>The accused student often has an attorney.  </vt:lpstr>
      <vt:lpstr>Student Survivor Legal Services</vt:lpstr>
      <vt:lpstr>Reasons to have an on-campus legal service provider for complainants</vt:lpstr>
      <vt:lpstr>An advocate is not the same as an attorney</vt:lpstr>
      <vt:lpstr>Types of Legal Services</vt:lpstr>
      <vt:lpstr>The law arguably requires a school to provide a free attorney to survivors in some instances</vt:lpstr>
      <vt:lpstr>A Sensible School Policy in Terms of Best Practices and Legal Requirements:   </vt:lpstr>
      <vt:lpstr>Connecting Students to Legal Services</vt:lpstr>
      <vt:lpstr>Does the law permit asymmetry?</vt:lpstr>
      <vt:lpstr>Burden of Proof</vt:lpstr>
      <vt:lpstr>Burden of Proof</vt:lpstr>
      <vt:lpstr>Burden of Proof</vt:lpstr>
      <vt:lpstr>Pros and Cons of A Preponderance Standard</vt:lpstr>
      <vt:lpstr>Some Resources on this Topic</vt:lpstr>
      <vt:lpstr>What burden of proof should apply in disciplinary hearings?</vt:lpstr>
      <vt:lpstr>PowerPoint Presentation</vt:lpstr>
      <vt:lpstr>RJ is NOT Mediation</vt:lpstr>
      <vt:lpstr>PowerPoint Presentation</vt:lpstr>
      <vt:lpstr>Gut Reaction:  Do you like the idea of restorative justice?</vt:lpstr>
      <vt:lpstr>Resources</vt:lpstr>
      <vt:lpstr>Is it permissible?</vt:lpstr>
      <vt:lpstr>Cautions</vt:lpstr>
      <vt:lpstr>The end.</vt:lpstr>
    </vt:vector>
  </TitlesOfParts>
  <Company>University of Oregon School of Law</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Merle H. Weiner Philip H. Knight Professor of Law University of Oregon </dc:title>
  <dc:creator>Merle Weiner</dc:creator>
  <cp:lastModifiedBy>Merle Weiner</cp:lastModifiedBy>
  <cp:revision>211</cp:revision>
  <dcterms:created xsi:type="dcterms:W3CDTF">2016-12-31T00:16:19Z</dcterms:created>
  <dcterms:modified xsi:type="dcterms:W3CDTF">2018-02-18T03:34:54Z</dcterms:modified>
</cp:coreProperties>
</file>