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0" r:id="rId1"/>
  </p:sldMasterIdLst>
  <p:notesMasterIdLst>
    <p:notesMasterId r:id="rId15"/>
  </p:notesMasterIdLst>
  <p:handoutMasterIdLst>
    <p:handoutMasterId r:id="rId16"/>
  </p:handoutMasterIdLst>
  <p:sldIdLst>
    <p:sldId id="302" r:id="rId2"/>
    <p:sldId id="303" r:id="rId3"/>
    <p:sldId id="305" r:id="rId4"/>
    <p:sldId id="326" r:id="rId5"/>
    <p:sldId id="327" r:id="rId6"/>
    <p:sldId id="328" r:id="rId7"/>
    <p:sldId id="329" r:id="rId8"/>
    <p:sldId id="330" r:id="rId9"/>
    <p:sldId id="331" r:id="rId10"/>
    <p:sldId id="332" r:id="rId11"/>
    <p:sldId id="333" r:id="rId12"/>
    <p:sldId id="271" r:id="rId13"/>
    <p:sldId id="287" r:id="rId14"/>
  </p:sldIdLst>
  <p:sldSz cx="9144000" cy="6858000" type="screen4x3"/>
  <p:notesSz cx="7102475" cy="938847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5102"/>
    <a:srgbClr val="FF3305"/>
    <a:srgbClr val="FF6702"/>
    <a:srgbClr val="EDE6C9"/>
    <a:srgbClr val="FF9D00"/>
    <a:srgbClr val="CF3E00"/>
    <a:srgbClr val="236F7A"/>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524" autoAdjust="0"/>
  </p:normalViewPr>
  <p:slideViewPr>
    <p:cSldViewPr>
      <p:cViewPr varScale="1">
        <p:scale>
          <a:sx n="96" d="100"/>
          <a:sy n="96" d="100"/>
        </p:scale>
        <p:origin x="2034" y="2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A9953562-F5F2-4BAD-B688-77E075F912AC}"/>
              </a:ext>
            </a:extLst>
          </p:cNvPr>
          <p:cNvSpPr>
            <a:spLocks noGrp="1" noChangeArrowheads="1"/>
          </p:cNvSpPr>
          <p:nvPr>
            <p:ph type="hdr" sz="quarter"/>
          </p:nvPr>
        </p:nvSpPr>
        <p:spPr bwMode="auto">
          <a:xfrm>
            <a:off x="0" y="0"/>
            <a:ext cx="3077739" cy="469424"/>
          </a:xfrm>
          <a:prstGeom prst="rect">
            <a:avLst/>
          </a:prstGeom>
          <a:noFill/>
          <a:ln>
            <a:noFill/>
          </a:ln>
          <a:effectLst/>
          <a:extLst>
            <a:ext uri="{FAA26D3D-D897-4be2-8F04-BA451C77F1D7}"/>
          </a:extLst>
        </p:spPr>
        <p:txBody>
          <a:bodyPr vert="horz" wrap="square" lIns="94229" tIns="47114" rIns="94229" bIns="47114"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38243" name="Rectangle 3">
            <a:extLst>
              <a:ext uri="{FF2B5EF4-FFF2-40B4-BE49-F238E27FC236}">
                <a16:creationId xmlns:a16="http://schemas.microsoft.com/office/drawing/2014/main" id="{FFAB1F6C-0CF2-4E66-BB9D-134A0070BDCA}"/>
              </a:ext>
            </a:extLst>
          </p:cNvPr>
          <p:cNvSpPr>
            <a:spLocks noGrp="1" noChangeArrowheads="1"/>
          </p:cNvSpPr>
          <p:nvPr>
            <p:ph type="dt" sz="quarter" idx="1"/>
          </p:nvPr>
        </p:nvSpPr>
        <p:spPr bwMode="auto">
          <a:xfrm>
            <a:off x="4023092" y="0"/>
            <a:ext cx="3077739" cy="469424"/>
          </a:xfrm>
          <a:prstGeom prst="rect">
            <a:avLst/>
          </a:prstGeom>
          <a:noFill/>
          <a:ln>
            <a:noFill/>
          </a:ln>
          <a:effectLst/>
          <a:extLst>
            <a:ext uri="{FAA26D3D-D897-4be2-8F04-BA451C77F1D7}"/>
          </a:extLst>
        </p:spPr>
        <p:txBody>
          <a:bodyPr vert="horz" wrap="square" lIns="94229" tIns="47114" rIns="94229" bIns="47114"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138244" name="Rectangle 4">
            <a:extLst>
              <a:ext uri="{FF2B5EF4-FFF2-40B4-BE49-F238E27FC236}">
                <a16:creationId xmlns:a16="http://schemas.microsoft.com/office/drawing/2014/main" id="{19C76333-55F0-4D88-94F3-969808C883FB}"/>
              </a:ext>
            </a:extLst>
          </p:cNvPr>
          <p:cNvSpPr>
            <a:spLocks noGrp="1" noChangeArrowheads="1"/>
          </p:cNvSpPr>
          <p:nvPr>
            <p:ph type="ftr" sz="quarter" idx="2"/>
          </p:nvPr>
        </p:nvSpPr>
        <p:spPr bwMode="auto">
          <a:xfrm>
            <a:off x="0" y="8917422"/>
            <a:ext cx="3077739" cy="469424"/>
          </a:xfrm>
          <a:prstGeom prst="rect">
            <a:avLst/>
          </a:prstGeom>
          <a:noFill/>
          <a:ln>
            <a:noFill/>
          </a:ln>
          <a:effectLst/>
          <a:extLst>
            <a:ext uri="{FAA26D3D-D897-4be2-8F04-BA451C77F1D7}"/>
          </a:extLst>
        </p:spPr>
        <p:txBody>
          <a:bodyPr vert="horz" wrap="square" lIns="94229" tIns="47114" rIns="94229" bIns="47114"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38245" name="Rectangle 5">
            <a:extLst>
              <a:ext uri="{FF2B5EF4-FFF2-40B4-BE49-F238E27FC236}">
                <a16:creationId xmlns:a16="http://schemas.microsoft.com/office/drawing/2014/main" id="{D15FD0AD-FB70-4CF3-955D-F4E31D69A904}"/>
              </a:ext>
            </a:extLst>
          </p:cNvPr>
          <p:cNvSpPr>
            <a:spLocks noGrp="1" noChangeArrowheads="1"/>
          </p:cNvSpPr>
          <p:nvPr>
            <p:ph type="sldNum" sz="quarter" idx="3"/>
          </p:nvPr>
        </p:nvSpPr>
        <p:spPr bwMode="auto">
          <a:xfrm>
            <a:off x="4023092" y="8917422"/>
            <a:ext cx="3077739" cy="469424"/>
          </a:xfrm>
          <a:prstGeom prst="rect">
            <a:avLst/>
          </a:prstGeom>
          <a:noFill/>
          <a:ln>
            <a:noFill/>
          </a:ln>
          <a:effectLst/>
          <a:extLst>
            <a:ext uri="{FAA26D3D-D897-4be2-8F04-BA451C77F1D7}"/>
          </a:extLst>
        </p:spPr>
        <p:txBody>
          <a:bodyPr vert="horz" wrap="square" lIns="94229" tIns="47114" rIns="94229" bIns="47114" numCol="1" anchor="b" anchorCtr="0" compatLnSpc="1">
            <a:prstTxWarp prst="textNoShape">
              <a:avLst/>
            </a:prstTxWarp>
          </a:bodyPr>
          <a:lstStyle>
            <a:lvl1pPr algn="r" eaLnBrk="1" hangingPunct="1">
              <a:defRPr sz="1200"/>
            </a:lvl1pPr>
          </a:lstStyle>
          <a:p>
            <a:pPr>
              <a:defRPr/>
            </a:pPr>
            <a:fld id="{237F0FD9-88DB-48A9-B42C-CC77E5F6E302}" type="slidenum">
              <a:rPr lang="en-US"/>
              <a:pPr>
                <a:defRPr/>
              </a:pPr>
              <a:t>‹#›</a:t>
            </a:fld>
            <a:endParaRPr lang="en-US"/>
          </a:p>
        </p:txBody>
      </p:sp>
    </p:spTree>
    <p:extLst>
      <p:ext uri="{BB962C8B-B14F-4D97-AF65-F5344CB8AC3E}">
        <p14:creationId xmlns:p14="http://schemas.microsoft.com/office/powerpoint/2010/main" val="36359751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715679C7-A43C-4537-B473-3F2ACF40E2D3}"/>
              </a:ext>
            </a:extLst>
          </p:cNvPr>
          <p:cNvSpPr>
            <a:spLocks noGrp="1" noChangeArrowheads="1"/>
          </p:cNvSpPr>
          <p:nvPr>
            <p:ph type="hdr" sz="quarter"/>
          </p:nvPr>
        </p:nvSpPr>
        <p:spPr bwMode="auto">
          <a:xfrm>
            <a:off x="0" y="0"/>
            <a:ext cx="3077739" cy="469424"/>
          </a:xfrm>
          <a:prstGeom prst="rect">
            <a:avLst/>
          </a:prstGeom>
          <a:noFill/>
          <a:ln>
            <a:noFill/>
          </a:ln>
          <a:effectLst/>
          <a:extLst>
            <a:ext uri="{FAA26D3D-D897-4be2-8F04-BA451C77F1D7}"/>
          </a:extLst>
        </p:spPr>
        <p:txBody>
          <a:bodyPr vert="horz" wrap="square" lIns="94229" tIns="47114" rIns="94229" bIns="47114"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18787" name="Rectangle 3">
            <a:extLst>
              <a:ext uri="{FF2B5EF4-FFF2-40B4-BE49-F238E27FC236}">
                <a16:creationId xmlns:a16="http://schemas.microsoft.com/office/drawing/2014/main" id="{5E43FC71-3CFA-4778-A99F-6C72C82A656B}"/>
              </a:ext>
            </a:extLst>
          </p:cNvPr>
          <p:cNvSpPr>
            <a:spLocks noGrp="1" noChangeArrowheads="1"/>
          </p:cNvSpPr>
          <p:nvPr>
            <p:ph type="dt" idx="1"/>
          </p:nvPr>
        </p:nvSpPr>
        <p:spPr bwMode="auto">
          <a:xfrm>
            <a:off x="4023092" y="0"/>
            <a:ext cx="3077739" cy="469424"/>
          </a:xfrm>
          <a:prstGeom prst="rect">
            <a:avLst/>
          </a:prstGeom>
          <a:noFill/>
          <a:ln>
            <a:noFill/>
          </a:ln>
          <a:effectLst/>
          <a:extLst>
            <a:ext uri="{FAA26D3D-D897-4be2-8F04-BA451C77F1D7}"/>
          </a:extLst>
        </p:spPr>
        <p:txBody>
          <a:bodyPr vert="horz" wrap="square" lIns="94229" tIns="47114" rIns="94229" bIns="47114"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076" name="Rectangle 4">
            <a:extLst>
              <a:ext uri="{FF2B5EF4-FFF2-40B4-BE49-F238E27FC236}">
                <a16:creationId xmlns:a16="http://schemas.microsoft.com/office/drawing/2014/main" id="{D8BD9958-A5D6-4249-8B0C-466ECF77F702}"/>
              </a:ext>
            </a:extLst>
          </p:cNvPr>
          <p:cNvSpPr>
            <a:spLocks noGrp="1" noRot="1" noChangeAspect="1" noChangeArrowheads="1" noTextEdit="1"/>
          </p:cNvSpPr>
          <p:nvPr>
            <p:ph type="sldImg" idx="2"/>
          </p:nvPr>
        </p:nvSpPr>
        <p:spPr bwMode="auto">
          <a:xfrm>
            <a:off x="1204913" y="704850"/>
            <a:ext cx="4692650" cy="35194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9" name="Rectangle 5">
            <a:extLst>
              <a:ext uri="{FF2B5EF4-FFF2-40B4-BE49-F238E27FC236}">
                <a16:creationId xmlns:a16="http://schemas.microsoft.com/office/drawing/2014/main" id="{550705B1-07CE-4649-AE12-888F3E85AEDF}"/>
              </a:ext>
            </a:extLst>
          </p:cNvPr>
          <p:cNvSpPr>
            <a:spLocks noGrp="1" noChangeArrowheads="1"/>
          </p:cNvSpPr>
          <p:nvPr>
            <p:ph type="body" sz="quarter" idx="3"/>
          </p:nvPr>
        </p:nvSpPr>
        <p:spPr bwMode="auto">
          <a:xfrm>
            <a:off x="710248" y="4459526"/>
            <a:ext cx="5681980" cy="4224814"/>
          </a:xfrm>
          <a:prstGeom prst="rect">
            <a:avLst/>
          </a:prstGeom>
          <a:noFill/>
          <a:ln>
            <a:noFill/>
          </a:ln>
          <a:effectLst/>
          <a:extLst>
            <a:ext uri="{FAA26D3D-D897-4be2-8F04-BA451C77F1D7}"/>
          </a:extLst>
        </p:spPr>
        <p:txBody>
          <a:bodyPr vert="horz" wrap="square" lIns="94229" tIns="47114" rIns="94229" bIns="47114" numCol="1" anchor="t" anchorCtr="0" compatLnSpc="1">
            <a:prstTxWarp prst="textNoShape">
              <a:avLst/>
            </a:prstTxWarp>
          </a:bodyPr>
          <a:lstStyle/>
          <a:p>
            <a:pPr lvl="0"/>
            <a:r>
              <a:rPr lang="en-US" altLang="x-none" noProof="0"/>
              <a:t>Click to edit Master text styles</a:t>
            </a:r>
          </a:p>
          <a:p>
            <a:pPr lvl="1"/>
            <a:r>
              <a:rPr lang="en-US" altLang="x-none" noProof="0"/>
              <a:t>Second level</a:t>
            </a:r>
          </a:p>
          <a:p>
            <a:pPr lvl="2"/>
            <a:r>
              <a:rPr lang="en-US" altLang="x-none" noProof="0"/>
              <a:t>Third level</a:t>
            </a:r>
          </a:p>
          <a:p>
            <a:pPr lvl="3"/>
            <a:r>
              <a:rPr lang="en-US" altLang="x-none" noProof="0"/>
              <a:t>Fourth level</a:t>
            </a:r>
          </a:p>
          <a:p>
            <a:pPr lvl="4"/>
            <a:r>
              <a:rPr lang="en-US" altLang="x-none" noProof="0"/>
              <a:t>Fifth level</a:t>
            </a:r>
          </a:p>
        </p:txBody>
      </p:sp>
      <p:sp>
        <p:nvSpPr>
          <p:cNvPr id="118790" name="Rectangle 6">
            <a:extLst>
              <a:ext uri="{FF2B5EF4-FFF2-40B4-BE49-F238E27FC236}">
                <a16:creationId xmlns:a16="http://schemas.microsoft.com/office/drawing/2014/main" id="{E5DC9198-1C51-4D30-A944-0EC828313197}"/>
              </a:ext>
            </a:extLst>
          </p:cNvPr>
          <p:cNvSpPr>
            <a:spLocks noGrp="1" noChangeArrowheads="1"/>
          </p:cNvSpPr>
          <p:nvPr>
            <p:ph type="ftr" sz="quarter" idx="4"/>
          </p:nvPr>
        </p:nvSpPr>
        <p:spPr bwMode="auto">
          <a:xfrm>
            <a:off x="0" y="8917422"/>
            <a:ext cx="3077739" cy="469424"/>
          </a:xfrm>
          <a:prstGeom prst="rect">
            <a:avLst/>
          </a:prstGeom>
          <a:noFill/>
          <a:ln>
            <a:noFill/>
          </a:ln>
          <a:effectLst/>
          <a:extLst>
            <a:ext uri="{FAA26D3D-D897-4be2-8F04-BA451C77F1D7}"/>
          </a:extLst>
        </p:spPr>
        <p:txBody>
          <a:bodyPr vert="horz" wrap="square" lIns="94229" tIns="47114" rIns="94229" bIns="47114"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18791" name="Rectangle 7">
            <a:extLst>
              <a:ext uri="{FF2B5EF4-FFF2-40B4-BE49-F238E27FC236}">
                <a16:creationId xmlns:a16="http://schemas.microsoft.com/office/drawing/2014/main" id="{9B82BB21-9291-409D-8D4C-D79891C8801C}"/>
              </a:ext>
            </a:extLst>
          </p:cNvPr>
          <p:cNvSpPr>
            <a:spLocks noGrp="1" noChangeArrowheads="1"/>
          </p:cNvSpPr>
          <p:nvPr>
            <p:ph type="sldNum" sz="quarter" idx="5"/>
          </p:nvPr>
        </p:nvSpPr>
        <p:spPr bwMode="auto">
          <a:xfrm>
            <a:off x="4023092" y="8917422"/>
            <a:ext cx="3077739" cy="469424"/>
          </a:xfrm>
          <a:prstGeom prst="rect">
            <a:avLst/>
          </a:prstGeom>
          <a:noFill/>
          <a:ln>
            <a:noFill/>
          </a:ln>
          <a:effectLst/>
          <a:extLst>
            <a:ext uri="{FAA26D3D-D897-4be2-8F04-BA451C77F1D7}"/>
          </a:extLst>
        </p:spPr>
        <p:txBody>
          <a:bodyPr vert="horz" wrap="square" lIns="94229" tIns="47114" rIns="94229" bIns="47114" numCol="1" anchor="b" anchorCtr="0" compatLnSpc="1">
            <a:prstTxWarp prst="textNoShape">
              <a:avLst/>
            </a:prstTxWarp>
          </a:bodyPr>
          <a:lstStyle>
            <a:lvl1pPr algn="r" eaLnBrk="1" hangingPunct="1">
              <a:defRPr sz="1200"/>
            </a:lvl1pPr>
          </a:lstStyle>
          <a:p>
            <a:pPr>
              <a:defRPr/>
            </a:pPr>
            <a:fld id="{B0BEF004-3A10-48FE-B343-E26CCD95FFFE}" type="slidenum">
              <a:rPr lang="en-US"/>
              <a:pPr>
                <a:defRPr/>
              </a:pPr>
              <a:t>‹#›</a:t>
            </a:fld>
            <a:endParaRPr lang="en-US"/>
          </a:p>
        </p:txBody>
      </p:sp>
    </p:spTree>
    <p:extLst>
      <p:ext uri="{BB962C8B-B14F-4D97-AF65-F5344CB8AC3E}">
        <p14:creationId xmlns:p14="http://schemas.microsoft.com/office/powerpoint/2010/main" val="31480277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1</a:t>
            </a:fld>
            <a:endParaRPr lang="en-US"/>
          </a:p>
        </p:txBody>
      </p:sp>
    </p:spTree>
    <p:extLst>
      <p:ext uri="{BB962C8B-B14F-4D97-AF65-F5344CB8AC3E}">
        <p14:creationId xmlns:p14="http://schemas.microsoft.com/office/powerpoint/2010/main" val="2360287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defTabSz="942289" eaLnBrk="1" fontAlgn="auto" hangingPunct="1">
              <a:spcBef>
                <a:spcPts val="0"/>
              </a:spcBef>
              <a:spcAft>
                <a:spcPts val="0"/>
              </a:spcAft>
              <a:buFontTx/>
              <a:buChar char="-"/>
              <a:defRPr/>
            </a:pPr>
            <a:r>
              <a:rPr lang="en-US" dirty="0" smtClean="0"/>
              <a:t>Although </a:t>
            </a:r>
            <a:r>
              <a:rPr lang="en-US" dirty="0"/>
              <a:t>the majority of the colleges are consistently using the same factors every year to determine the teaching load for chairs, it was reported that the teaching load changed for over 60% of the chairs.</a:t>
            </a:r>
          </a:p>
          <a:p>
            <a:pPr marL="176679" indent="-176679" defTabSz="942289" eaLnBrk="1" fontAlgn="auto" hangingPunct="1">
              <a:spcBef>
                <a:spcPts val="0"/>
              </a:spcBef>
              <a:spcAft>
                <a:spcPts val="0"/>
              </a:spcAft>
              <a:buFontTx/>
              <a:buChar char="-"/>
              <a:defRPr/>
            </a:pPr>
            <a:endParaRPr lang="en-US" dirty="0"/>
          </a:p>
          <a:p>
            <a:pPr marL="176679" indent="-176679" defTabSz="942289" eaLnBrk="1" fontAlgn="auto" hangingPunct="1">
              <a:spcBef>
                <a:spcPts val="0"/>
              </a:spcBef>
              <a:spcAft>
                <a:spcPts val="0"/>
              </a:spcAft>
              <a:buFontTx/>
              <a:buChar char="-"/>
              <a:defRPr/>
            </a:pPr>
            <a:r>
              <a:rPr lang="en-US" dirty="0"/>
              <a:t>Institutions were adjusting the load to match the chairs responsibilities</a:t>
            </a:r>
          </a:p>
          <a:p>
            <a:pPr defTabSz="942289" eaLnBrk="1" fontAlgn="auto" hangingPunct="1">
              <a:spcBef>
                <a:spcPts val="0"/>
              </a:spcBef>
              <a:spcAft>
                <a:spcPts val="0"/>
              </a:spcAft>
              <a:defRPr/>
            </a:pPr>
            <a:endParaRPr lang="en-US" dirty="0"/>
          </a:p>
          <a:p>
            <a:pPr marL="647824" lvl="1" indent="-176679" defTabSz="942289" eaLnBrk="1" fontAlgn="auto" hangingPunct="1">
              <a:spcBef>
                <a:spcPts val="0"/>
              </a:spcBef>
              <a:spcAft>
                <a:spcPts val="0"/>
              </a:spcAft>
              <a:buFontTx/>
              <a:buChar char="-"/>
              <a:defRPr/>
            </a:pPr>
            <a:r>
              <a:rPr lang="en-US" dirty="0">
                <a:ea typeface="ＭＳ Ｐゴシック" panose="020B0600070205080204" pitchFamily="34" charset="-128"/>
              </a:rPr>
              <a:t>1.  Number of full-time faculty</a:t>
            </a:r>
          </a:p>
          <a:p>
            <a:pPr marL="647824" lvl="1" indent="-176679" defTabSz="942289" eaLnBrk="1" fontAlgn="auto" hangingPunct="1">
              <a:spcBef>
                <a:spcPts val="0"/>
              </a:spcBef>
              <a:spcAft>
                <a:spcPts val="0"/>
              </a:spcAft>
              <a:buFontTx/>
              <a:buChar char="-"/>
              <a:defRPr/>
            </a:pPr>
            <a:r>
              <a:rPr lang="en-US" dirty="0">
                <a:ea typeface="ＭＳ Ｐゴシック" panose="020B0600070205080204" pitchFamily="34" charset="-128"/>
              </a:rPr>
              <a:t>2.  Number of part-time faculty</a:t>
            </a:r>
          </a:p>
          <a:p>
            <a:pPr marL="647824" lvl="1" indent="-176679" defTabSz="942289" eaLnBrk="1" fontAlgn="auto" hangingPunct="1">
              <a:spcBef>
                <a:spcPts val="0"/>
              </a:spcBef>
              <a:spcAft>
                <a:spcPts val="0"/>
              </a:spcAft>
              <a:buFontTx/>
              <a:buChar char="-"/>
              <a:defRPr/>
            </a:pPr>
            <a:r>
              <a:rPr lang="en-US" dirty="0">
                <a:ea typeface="ＭＳ Ｐゴシック" panose="020B0600070205080204" pitchFamily="34" charset="-128"/>
              </a:rPr>
              <a:t>3.  General curriculum and instructional duties</a:t>
            </a:r>
          </a:p>
          <a:p>
            <a:pPr marL="647824" lvl="1" indent="-176679" defTabSz="942289" eaLnBrk="1" fontAlgn="auto" hangingPunct="1">
              <a:spcBef>
                <a:spcPts val="0"/>
              </a:spcBef>
              <a:spcAft>
                <a:spcPts val="0"/>
              </a:spcAft>
              <a:buFontTx/>
              <a:buChar char="-"/>
              <a:defRPr/>
            </a:pPr>
            <a:r>
              <a:rPr lang="en-US" dirty="0">
                <a:ea typeface="ＭＳ Ｐゴシック" panose="020B0600070205080204" pitchFamily="34" charset="-128"/>
              </a:rPr>
              <a:t>4.  Number of advisory committees</a:t>
            </a:r>
          </a:p>
          <a:p>
            <a:pPr marL="647824" lvl="1" indent="-176679" defTabSz="942289" eaLnBrk="1" fontAlgn="auto" hangingPunct="1">
              <a:spcBef>
                <a:spcPts val="0"/>
              </a:spcBef>
              <a:spcAft>
                <a:spcPts val="0"/>
              </a:spcAft>
              <a:buFontTx/>
              <a:buChar char="-"/>
              <a:defRPr/>
            </a:pPr>
            <a:r>
              <a:rPr lang="en-US" dirty="0">
                <a:ea typeface="ＭＳ Ｐゴシック" panose="020B0600070205080204" pitchFamily="34" charset="-128"/>
              </a:rPr>
              <a:t>5.  General duties related to students</a:t>
            </a:r>
          </a:p>
          <a:p>
            <a:pPr marL="647824" lvl="1" indent="-176679" defTabSz="942289" eaLnBrk="1" fontAlgn="auto" hangingPunct="1">
              <a:spcBef>
                <a:spcPts val="0"/>
              </a:spcBef>
              <a:spcAft>
                <a:spcPts val="0"/>
              </a:spcAft>
              <a:buFontTx/>
              <a:buChar char="-"/>
              <a:defRPr/>
            </a:pPr>
            <a:r>
              <a:rPr lang="en-US" dirty="0">
                <a:ea typeface="ＭＳ Ｐゴシック" panose="020B0600070205080204" pitchFamily="34" charset="-128"/>
              </a:rPr>
              <a:t>6.  Complexity of the budget</a:t>
            </a:r>
          </a:p>
          <a:p>
            <a:pPr marL="647824" lvl="1" indent="-176679" defTabSz="942289" eaLnBrk="1" fontAlgn="auto" hangingPunct="1">
              <a:spcBef>
                <a:spcPts val="0"/>
              </a:spcBef>
              <a:spcAft>
                <a:spcPts val="0"/>
              </a:spcAft>
              <a:buFontTx/>
              <a:buChar char="-"/>
              <a:defRPr/>
            </a:pPr>
            <a:r>
              <a:rPr lang="en-US" dirty="0">
                <a:ea typeface="ＭＳ Ｐゴシック" panose="020B0600070205080204" pitchFamily="34" charset="-128"/>
              </a:rPr>
              <a:t>7.  Number on non-instructional personnel</a:t>
            </a:r>
          </a:p>
          <a:p>
            <a:pPr marL="647824" lvl="1" indent="-176679" defTabSz="942289" eaLnBrk="1" fontAlgn="auto" hangingPunct="1">
              <a:spcBef>
                <a:spcPts val="0"/>
              </a:spcBef>
              <a:spcAft>
                <a:spcPts val="0"/>
              </a:spcAft>
              <a:buFontTx/>
              <a:buChar char="-"/>
              <a:defRPr/>
            </a:pPr>
            <a:r>
              <a:rPr lang="en-US" dirty="0">
                <a:ea typeface="ＭＳ Ｐゴシック" panose="020B0600070205080204" pitchFamily="34" charset="-128"/>
              </a:rPr>
              <a:t>8.  Quantity of administrative duties</a:t>
            </a:r>
          </a:p>
          <a:p>
            <a:pPr defTabSz="942289" eaLnBrk="1" fontAlgn="auto" hangingPunct="1">
              <a:spcBef>
                <a:spcPts val="0"/>
              </a:spcBef>
              <a:spcAft>
                <a:spcPts val="0"/>
              </a:spcAft>
              <a:defRPr/>
            </a:pPr>
            <a:r>
              <a:rPr lang="en-US" dirty="0"/>
              <a:t>The two factors not included:</a:t>
            </a:r>
          </a:p>
          <a:p>
            <a:pPr defTabSz="942289" eaLnBrk="1" fontAlgn="auto" hangingPunct="1">
              <a:spcBef>
                <a:spcPts val="0"/>
              </a:spcBef>
              <a:spcAft>
                <a:spcPts val="0"/>
              </a:spcAft>
              <a:defRPr/>
            </a:pPr>
            <a:r>
              <a:rPr lang="en-US" dirty="0"/>
              <a:t>	1.  Teaching and learning aids</a:t>
            </a:r>
          </a:p>
          <a:p>
            <a:pPr defTabSz="942289" eaLnBrk="1" fontAlgn="auto" hangingPunct="1">
              <a:spcBef>
                <a:spcPts val="0"/>
              </a:spcBef>
              <a:spcAft>
                <a:spcPts val="0"/>
              </a:spcAft>
              <a:defRPr/>
            </a:pPr>
            <a:r>
              <a:rPr lang="en-US" dirty="0"/>
              <a:t>	2.  Geographic contiguity of division personnel</a:t>
            </a:r>
          </a:p>
          <a:p>
            <a:pPr marL="647824" lvl="1" indent="-176679" defTabSz="942289" eaLnBrk="1" fontAlgn="auto" hangingPunct="1">
              <a:spcBef>
                <a:spcPts val="0"/>
              </a:spcBef>
              <a:spcAft>
                <a:spcPts val="0"/>
              </a:spcAft>
              <a:buFontTx/>
              <a:buChar char="-"/>
              <a:defRPr/>
            </a:pPr>
            <a:endParaRPr lang="en-US" dirty="0">
              <a:ea typeface="ＭＳ Ｐゴシック" panose="020B0600070205080204" pitchFamily="34" charset="-128"/>
            </a:endParaRPr>
          </a:p>
          <a:p>
            <a:pPr marL="176679" indent="-176679" defTabSz="942289" eaLnBrk="1" fontAlgn="auto" hangingPunct="1">
              <a:spcBef>
                <a:spcPts val="0"/>
              </a:spcBef>
              <a:spcAft>
                <a:spcPts val="0"/>
              </a:spcAft>
              <a:buFontTx/>
              <a:buChar char="-"/>
              <a:defRPr/>
            </a:pPr>
            <a:r>
              <a:rPr lang="en-US" dirty="0" smtClean="0"/>
              <a:t>Lower </a:t>
            </a:r>
            <a:r>
              <a:rPr lang="en-US" dirty="0"/>
              <a:t>percentage of male chairs </a:t>
            </a:r>
          </a:p>
          <a:p>
            <a:pPr defTabSz="942289" eaLnBrk="1" fontAlgn="auto" hangingPunct="1">
              <a:spcBef>
                <a:spcPts val="0"/>
              </a:spcBef>
              <a:spcAft>
                <a:spcPts val="0"/>
              </a:spcAft>
              <a:defRPr/>
            </a:pPr>
            <a:endParaRPr lang="en-US" dirty="0"/>
          </a:p>
          <a:p>
            <a:pPr marL="176679" indent="-176679" defTabSz="942289" eaLnBrk="1" fontAlgn="auto" hangingPunct="1">
              <a:spcBef>
                <a:spcPts val="0"/>
              </a:spcBef>
              <a:spcAft>
                <a:spcPts val="0"/>
              </a:spcAft>
              <a:buFontTx/>
              <a:buChar char="-"/>
              <a:defRPr/>
            </a:pPr>
            <a:r>
              <a:rPr lang="en-US" dirty="0"/>
              <a:t>In 1992, </a:t>
            </a:r>
            <a:r>
              <a:rPr lang="en-US" dirty="0" err="1"/>
              <a:t>Seagren</a:t>
            </a:r>
            <a:r>
              <a:rPr lang="en-US" dirty="0"/>
              <a:t> et al (1994) reported that 59% of the chairs in community colleges were male.  This indicated a need to provide opportunities for women to be hired in leadership positions in community colleges.  Based on the results of my study, progress has been made in the hiring of women in leadership positions as evidenced by the drop in the percentage of chairs being male to 44%.</a:t>
            </a:r>
          </a:p>
          <a:p>
            <a:pPr defTabSz="942289" eaLnBrk="1" fontAlgn="auto" hangingPunct="1">
              <a:spcBef>
                <a:spcPts val="0"/>
              </a:spcBef>
              <a:spcAft>
                <a:spcPts val="0"/>
              </a:spcAft>
              <a:defRPr/>
            </a:pPr>
            <a:endParaRPr lang="en-US" dirty="0"/>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10</a:t>
            </a:fld>
            <a:endParaRPr lang="en-US"/>
          </a:p>
        </p:txBody>
      </p:sp>
    </p:spTree>
    <p:extLst>
      <p:ext uri="{BB962C8B-B14F-4D97-AF65-F5344CB8AC3E}">
        <p14:creationId xmlns:p14="http://schemas.microsoft.com/office/powerpoint/2010/main" val="3694667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Tx/>
              <a:buChar char="-"/>
            </a:pPr>
            <a:r>
              <a:rPr lang="en-US" dirty="0" smtClean="0"/>
              <a:t>The </a:t>
            </a:r>
            <a:r>
              <a:rPr lang="en-US" dirty="0"/>
              <a:t>time it takes to recruit and hire new faculty and</a:t>
            </a:r>
          </a:p>
          <a:p>
            <a:pPr marL="647824" lvl="1" indent="-176679">
              <a:buFontTx/>
              <a:buChar char="-"/>
            </a:pPr>
            <a:r>
              <a:rPr lang="en-US" dirty="0">
                <a:ea typeface="ＭＳ Ｐゴシック" panose="020B0600070205080204" pitchFamily="34" charset="-128"/>
              </a:rPr>
              <a:t>Leading a search committee</a:t>
            </a:r>
          </a:p>
          <a:p>
            <a:endParaRPr lang="en-US" dirty="0"/>
          </a:p>
          <a:p>
            <a:pPr marL="176679" indent="-176679">
              <a:buFontTx/>
              <a:buChar char="-"/>
            </a:pPr>
            <a:r>
              <a:rPr lang="en-US" dirty="0"/>
              <a:t>Forty-nine percent of the colleges reported they had a written policy for determining the teaching load for chairs.</a:t>
            </a:r>
          </a:p>
          <a:p>
            <a:pPr marL="176679" indent="-176679" defTabSz="942289" eaLnBrk="1" fontAlgn="auto" hangingPunct="1">
              <a:spcBef>
                <a:spcPts val="0"/>
              </a:spcBef>
              <a:spcAft>
                <a:spcPts val="0"/>
              </a:spcAft>
              <a:buFontTx/>
              <a:buChar char="-"/>
              <a:defRPr/>
            </a:pPr>
            <a:endParaRPr lang="en-US" dirty="0"/>
          </a:p>
          <a:p>
            <a:pPr marL="176679" indent="-176679" defTabSz="942289" eaLnBrk="1" fontAlgn="auto" hangingPunct="1">
              <a:spcBef>
                <a:spcPts val="0"/>
              </a:spcBef>
              <a:spcAft>
                <a:spcPts val="0"/>
              </a:spcAft>
              <a:buFontTx/>
              <a:buChar char="-"/>
              <a:defRPr/>
            </a:pPr>
            <a:r>
              <a:rPr lang="en-US" dirty="0"/>
              <a:t>Fifty-one percent reported they did not have a written policy for determining the teaching load for chairs</a:t>
            </a:r>
          </a:p>
          <a:p>
            <a:pPr marL="176679" indent="-176679">
              <a:buFontTx/>
              <a:buChar char="-"/>
            </a:pPr>
            <a:endParaRPr lang="en-US" dirty="0"/>
          </a:p>
          <a:p>
            <a:pPr marL="176679" indent="-176679">
              <a:buFontTx/>
              <a:buChar char="-"/>
            </a:pPr>
            <a:r>
              <a:rPr lang="en-US" dirty="0"/>
              <a:t>Fifty-one percent of the colleges reported there was a need for a written policy</a:t>
            </a:r>
          </a:p>
          <a:p>
            <a:pPr marL="176679" indent="-176679">
              <a:buFontTx/>
              <a:buChar char="-"/>
            </a:pPr>
            <a:endParaRPr lang="en-US" dirty="0"/>
          </a:p>
          <a:p>
            <a:pPr marL="176679" indent="-176679">
              <a:buFontTx/>
              <a:buChar char="-"/>
            </a:pPr>
            <a:r>
              <a:rPr lang="en-US" dirty="0"/>
              <a:t>Eighty-two percent of the colleges did not assign weight to the </a:t>
            </a:r>
            <a:r>
              <a:rPr lang="en-US" dirty="0" smtClean="0"/>
              <a:t>factors</a:t>
            </a:r>
            <a:endParaRPr lang="en-US" dirty="0"/>
          </a:p>
          <a:p>
            <a:pPr defTabSz="942289" eaLnBrk="1" fontAlgn="auto" hangingPunct="1">
              <a:spcBef>
                <a:spcPts val="0"/>
              </a:spcBef>
              <a:spcAft>
                <a:spcPts val="0"/>
              </a:spcAft>
              <a:defRPr/>
            </a:pPr>
            <a:endParaRPr lang="en-US" dirty="0"/>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11</a:t>
            </a:fld>
            <a:endParaRPr lang="en-US"/>
          </a:p>
        </p:txBody>
      </p:sp>
    </p:spTree>
    <p:extLst>
      <p:ext uri="{BB962C8B-B14F-4D97-AF65-F5344CB8AC3E}">
        <p14:creationId xmlns:p14="http://schemas.microsoft.com/office/powerpoint/2010/main" val="36946674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smtClean="0"/>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12</a:t>
            </a:fld>
            <a:endParaRPr lang="en-US"/>
          </a:p>
        </p:txBody>
      </p:sp>
    </p:spTree>
    <p:extLst>
      <p:ext uri="{BB962C8B-B14F-4D97-AF65-F5344CB8AC3E}">
        <p14:creationId xmlns:p14="http://schemas.microsoft.com/office/powerpoint/2010/main" val="32635872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13</a:t>
            </a:fld>
            <a:endParaRPr lang="en-US"/>
          </a:p>
        </p:txBody>
      </p:sp>
    </p:spTree>
    <p:extLst>
      <p:ext uri="{BB962C8B-B14F-4D97-AF65-F5344CB8AC3E}">
        <p14:creationId xmlns:p14="http://schemas.microsoft.com/office/powerpoint/2010/main" val="1186169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F24D7EA7-C1C3-426A-98D7-0BCC5EDD8A3A}"/>
              </a:ext>
            </a:extLst>
          </p:cNvPr>
          <p:cNvSpPr>
            <a:spLocks noGrp="1" noRot="1" noChangeAspect="1" noTextEdit="1"/>
          </p:cNvSpPr>
          <p:nvPr>
            <p:ph type="sldImg"/>
          </p:nvPr>
        </p:nvSpPr>
        <p:spPr>
          <a:ln/>
        </p:spPr>
      </p:sp>
      <p:sp>
        <p:nvSpPr>
          <p:cNvPr id="7171" name="Notes Placeholder 2">
            <a:extLst>
              <a:ext uri="{FF2B5EF4-FFF2-40B4-BE49-F238E27FC236}">
                <a16:creationId xmlns:a16="http://schemas.microsoft.com/office/drawing/2014/main" id="{18840C9C-F6FD-4159-A2A1-575675CCD74A}"/>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dirty="0">
              <a:latin typeface="Arial" panose="020B0604020202020204" pitchFamily="34" charset="0"/>
            </a:endParaRPr>
          </a:p>
        </p:txBody>
      </p:sp>
      <p:sp>
        <p:nvSpPr>
          <p:cNvPr id="7172" name="Slide Number Placeholder 3">
            <a:extLst>
              <a:ext uri="{FF2B5EF4-FFF2-40B4-BE49-F238E27FC236}">
                <a16:creationId xmlns:a16="http://schemas.microsoft.com/office/drawing/2014/main" id="{4FF2D21C-605A-409A-81A2-0E600AE9BDEA}"/>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9088643" indent="-38617498">
              <a:defRPr>
                <a:solidFill>
                  <a:schemeClr val="tx1"/>
                </a:solidFill>
                <a:latin typeface="Arial" panose="020B0604020202020204" pitchFamily="34" charset="0"/>
                <a:ea typeface="ＭＳ Ｐゴシック" panose="020B0600070205080204" pitchFamily="34" charset="-128"/>
              </a:defRPr>
            </a:lvl2pPr>
            <a:lvl3pPr marL="1177862" indent="-235572">
              <a:defRPr>
                <a:solidFill>
                  <a:schemeClr val="tx1"/>
                </a:solidFill>
                <a:latin typeface="Arial" panose="020B0604020202020204" pitchFamily="34" charset="0"/>
                <a:ea typeface="ＭＳ Ｐゴシック" panose="020B0600070205080204" pitchFamily="34" charset="-128"/>
              </a:defRPr>
            </a:lvl3pPr>
            <a:lvl4pPr marL="1649006" indent="-235572">
              <a:defRPr>
                <a:solidFill>
                  <a:schemeClr val="tx1"/>
                </a:solidFill>
                <a:latin typeface="Arial" panose="020B0604020202020204" pitchFamily="34" charset="0"/>
                <a:ea typeface="ＭＳ Ｐゴシック" panose="020B0600070205080204" pitchFamily="34" charset="-128"/>
              </a:defRPr>
            </a:lvl4pPr>
            <a:lvl5pPr marL="2120151" indent="-235572">
              <a:defRPr>
                <a:solidFill>
                  <a:schemeClr val="tx1"/>
                </a:solidFill>
                <a:latin typeface="Arial" panose="020B0604020202020204" pitchFamily="34" charset="0"/>
                <a:ea typeface="ＭＳ Ｐゴシック" panose="020B0600070205080204" pitchFamily="34" charset="-128"/>
              </a:defRPr>
            </a:lvl5pPr>
            <a:lvl6pPr marL="2591295" indent="-23557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62440" indent="-23557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533585" indent="-23557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4004729" indent="-23557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44B19B2-8E9A-4547-9DA2-B787869C87E7}" type="slidenum">
              <a:rPr lang="en-US" altLang="en-US" smtClean="0"/>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3</a:t>
            </a:fld>
            <a:endParaRPr lang="en-US"/>
          </a:p>
        </p:txBody>
      </p:sp>
    </p:spTree>
    <p:extLst>
      <p:ext uri="{BB962C8B-B14F-4D97-AF65-F5344CB8AC3E}">
        <p14:creationId xmlns:p14="http://schemas.microsoft.com/office/powerpoint/2010/main" val="514413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Tx/>
              <a:buChar char="-"/>
            </a:pPr>
            <a:r>
              <a:rPr lang="en-US" dirty="0" smtClean="0"/>
              <a:t>982 public community colleges in the United</a:t>
            </a:r>
            <a:r>
              <a:rPr lang="en-US" baseline="0" dirty="0" smtClean="0"/>
              <a:t> States of America as listed on the web site of the American Association of Community Colleges on March 24, 2016</a:t>
            </a:r>
          </a:p>
          <a:p>
            <a:pPr marL="176679" indent="-176679">
              <a:buFontTx/>
              <a:buChar char="-"/>
            </a:pPr>
            <a:endParaRPr lang="en-US" baseline="0" dirty="0" smtClean="0"/>
          </a:p>
          <a:p>
            <a:pPr marL="176679" marR="0" indent="-176679" algn="l" defTabSz="914400" rtl="0" eaLnBrk="0" fontAlgn="base" latinLnBrk="0" hangingPunct="0">
              <a:lnSpc>
                <a:spcPct val="100000"/>
              </a:lnSpc>
              <a:spcBef>
                <a:spcPct val="30000"/>
              </a:spcBef>
              <a:spcAft>
                <a:spcPct val="0"/>
              </a:spcAft>
              <a:buClrTx/>
              <a:buSzTx/>
              <a:buFontTx/>
              <a:buChar char="-"/>
              <a:tabLst/>
              <a:defRPr/>
            </a:pPr>
            <a:r>
              <a:rPr lang="en-US" baseline="0" dirty="0" smtClean="0"/>
              <a:t>Stratified random sample, stratifications were:  fewer than 2500 students; 2500 – 4999; and 5000+ students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176679" marR="0" indent="-176679" algn="l" defTabSz="914400" rtl="0" eaLnBrk="0" fontAlgn="base" latinLnBrk="0" hangingPunct="0">
              <a:lnSpc>
                <a:spcPct val="100000"/>
              </a:lnSpc>
              <a:spcBef>
                <a:spcPct val="30000"/>
              </a:spcBef>
              <a:spcAft>
                <a:spcPct val="0"/>
              </a:spcAft>
              <a:buClrTx/>
              <a:buSzTx/>
              <a:buFontTx/>
              <a:buChar char="-"/>
              <a:tabLst/>
              <a:defRPr/>
            </a:pPr>
            <a:r>
              <a:rPr lang="en-US" baseline="0" dirty="0" smtClean="0"/>
              <a:t>Unfortunately, only 10% (39 colleges) responded to the survey</a:t>
            </a:r>
          </a:p>
          <a:p>
            <a:pPr marL="0" indent="0">
              <a:buFontTx/>
              <a:buNone/>
            </a:pPr>
            <a:endParaRPr lang="en-US" baseline="0" dirty="0" smtClean="0"/>
          </a:p>
          <a:p>
            <a:pPr marL="176679" indent="-176679">
              <a:buFontTx/>
              <a:buChar char="-"/>
            </a:pPr>
            <a:endParaRPr lang="en-US" baseline="0" dirty="0" smtClean="0"/>
          </a:p>
          <a:p>
            <a:pPr marL="176679" indent="-176679">
              <a:buFontTx/>
              <a:buChar char="-"/>
            </a:pPr>
            <a:endParaRPr lang="en-US" baseline="0" dirty="0" smtClean="0"/>
          </a:p>
          <a:p>
            <a:pPr marL="176679" indent="-176679">
              <a:buFontTx/>
              <a:buChar char="-"/>
            </a:pPr>
            <a:endParaRPr lang="en-US" baseline="0" dirty="0" smtClean="0"/>
          </a:p>
          <a:p>
            <a:pPr marL="176679" indent="-176679">
              <a:buFontTx/>
              <a:buChar char="-"/>
            </a:pPr>
            <a:endParaRPr lang="en-US" baseline="0" dirty="0" smtClean="0"/>
          </a:p>
          <a:p>
            <a:pPr marL="176679" indent="-176679">
              <a:buFontTx/>
              <a:buChar char="-"/>
            </a:pPr>
            <a:endParaRPr lang="en-US" baseline="0" dirty="0" smtClean="0"/>
          </a:p>
          <a:p>
            <a:pPr marL="176679" indent="-176679">
              <a:buFontTx/>
              <a:buChar char="-"/>
            </a:pPr>
            <a:r>
              <a:rPr lang="en-US" baseline="0" dirty="0" smtClean="0"/>
              <a:t>Private colleges and colleges with religious affiliation were not included in the target population</a:t>
            </a:r>
          </a:p>
          <a:p>
            <a:pPr marL="176679" indent="-176679">
              <a:buFontTx/>
              <a:buChar char="-"/>
            </a:pPr>
            <a:endParaRPr lang="en-US" baseline="0" dirty="0" smtClean="0"/>
          </a:p>
          <a:p>
            <a:pPr marL="176679" indent="-176679">
              <a:buFontTx/>
              <a:buChar char="-"/>
            </a:pPr>
            <a:r>
              <a:rPr lang="en-US" baseline="0" dirty="0" smtClean="0"/>
              <a:t>Each college assigned a number to maintain confidentiality</a:t>
            </a:r>
          </a:p>
          <a:p>
            <a:endParaRPr lang="en-US" baseline="0" dirty="0" smtClean="0"/>
          </a:p>
          <a:p>
            <a:pPr marL="176679" indent="-176679">
              <a:buFontTx/>
              <a:buChar char="-"/>
            </a:pPr>
            <a:r>
              <a:rPr lang="en-US" baseline="0" dirty="0" smtClean="0"/>
              <a:t>125 colleges chosen from each stratification for a total of 375 colleges</a:t>
            </a:r>
          </a:p>
          <a:p>
            <a:pPr marL="176679" indent="-176679">
              <a:buFontTx/>
              <a:buChar char="-"/>
            </a:pPr>
            <a:endParaRPr lang="en-US" baseline="0" dirty="0" smtClean="0"/>
          </a:p>
          <a:p>
            <a:pPr marL="176679" indent="-176679">
              <a:buFontTx/>
              <a:buChar char="-"/>
            </a:pPr>
            <a:r>
              <a:rPr lang="en-US" baseline="0" dirty="0" smtClean="0"/>
              <a:t>An e-mail was sent out to the chief academic officers asking for their participation</a:t>
            </a:r>
          </a:p>
          <a:p>
            <a:pPr marL="176679" indent="-176679">
              <a:buFontTx/>
              <a:buChar char="-"/>
            </a:pPr>
            <a:endParaRPr lang="en-US" baseline="0" dirty="0" smtClean="0"/>
          </a:p>
          <a:p>
            <a:pPr marL="176679" indent="-176679">
              <a:buFontTx/>
              <a:buChar char="-"/>
            </a:pPr>
            <a:r>
              <a:rPr lang="en-US" baseline="0" dirty="0" smtClean="0"/>
              <a:t>The e-mail included a link to the survey</a:t>
            </a:r>
          </a:p>
          <a:p>
            <a:pPr marL="176679" indent="-176679">
              <a:buFontTx/>
              <a:buChar char="-"/>
            </a:pPr>
            <a:endParaRPr lang="en-US" baseline="0" dirty="0" smtClean="0"/>
          </a:p>
          <a:p>
            <a:pPr marL="176679" indent="-176679">
              <a:buFontTx/>
              <a:buChar char="-"/>
            </a:pPr>
            <a:r>
              <a:rPr lang="en-US" baseline="0" dirty="0" smtClean="0"/>
              <a:t>Asked to complete the survey in 7 business days</a:t>
            </a:r>
          </a:p>
          <a:p>
            <a:pPr marL="176679" indent="-176679">
              <a:buFontTx/>
              <a:buChar char="-"/>
            </a:pPr>
            <a:endParaRPr lang="en-US" baseline="0" dirty="0" smtClean="0"/>
          </a:p>
          <a:p>
            <a:pPr marL="176679" indent="-176679">
              <a:buFontTx/>
              <a:buChar char="-"/>
            </a:pPr>
            <a:r>
              <a:rPr lang="en-US" baseline="0" dirty="0" smtClean="0"/>
              <a:t>A follow-up e-mail was sent out 5 business days after the initial e-mail was sent</a:t>
            </a:r>
          </a:p>
          <a:p>
            <a:pPr marL="176679" indent="-176679">
              <a:buFontTx/>
              <a:buChar char="-"/>
            </a:pPr>
            <a:endParaRPr lang="en-US" baseline="0" dirty="0" smtClean="0"/>
          </a:p>
          <a:p>
            <a:pPr marL="176679" indent="-176679">
              <a:buFontTx/>
              <a:buChar char="-"/>
            </a:pPr>
            <a:r>
              <a:rPr lang="en-US" baseline="0" dirty="0" smtClean="0"/>
              <a:t>A final e-mail was sent out as a thank you and a reminder for those who had not completed and submitted the survey</a:t>
            </a:r>
          </a:p>
          <a:p>
            <a:pPr marL="176679" indent="-176679">
              <a:buFontTx/>
              <a:buChar char="-"/>
            </a:pPr>
            <a:endParaRPr lang="en-US" baseline="0" dirty="0" smtClean="0"/>
          </a:p>
          <a:p>
            <a:pPr marL="176679" indent="-176679">
              <a:buFontTx/>
              <a:buChar char="-"/>
            </a:pPr>
            <a:r>
              <a:rPr lang="en-US" baseline="0" dirty="0" smtClean="0"/>
              <a:t>The survey was completed and submitted via </a:t>
            </a:r>
            <a:r>
              <a:rPr lang="en-US" baseline="0" dirty="0" err="1" smtClean="0"/>
              <a:t>Qualtrics</a:t>
            </a:r>
            <a:endParaRPr lang="en-US" baseline="0" dirty="0" smtClean="0"/>
          </a:p>
          <a:p>
            <a:pPr marL="176679" indent="-176679">
              <a:buFontTx/>
              <a:buChar char="-"/>
            </a:pPr>
            <a:endParaRPr lang="en-US" baseline="0" dirty="0" smtClean="0"/>
          </a:p>
          <a:p>
            <a:pPr marL="176679" indent="-176679">
              <a:buFontTx/>
              <a:buChar char="-"/>
            </a:pPr>
            <a:r>
              <a:rPr lang="en-US" baseline="0" dirty="0" smtClean="0"/>
              <a:t>Once the results were received, descriptive statistics were run on the results using the software, Statistical Package for the Social Sciences (SPSS)</a:t>
            </a:r>
          </a:p>
          <a:p>
            <a:pPr marL="0" indent="0">
              <a:buFontTx/>
              <a:buNone/>
            </a:pPr>
            <a:endParaRPr lang="en-US" baseline="0" dirty="0" smtClean="0"/>
          </a:p>
          <a:p>
            <a:pPr marL="176679" indent="-176679">
              <a:buFontTx/>
              <a:buChar char="-"/>
            </a:pPr>
            <a:r>
              <a:rPr lang="en-US" baseline="0" dirty="0" smtClean="0"/>
              <a:t>This information was used to answer the five research questions posed</a:t>
            </a:r>
            <a:endParaRPr lang="en-US" dirty="0"/>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4</a:t>
            </a:fld>
            <a:endParaRPr lang="en-US"/>
          </a:p>
        </p:txBody>
      </p:sp>
    </p:spTree>
    <p:extLst>
      <p:ext uri="{BB962C8B-B14F-4D97-AF65-F5344CB8AC3E}">
        <p14:creationId xmlns:p14="http://schemas.microsoft.com/office/powerpoint/2010/main" val="3694667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baseline="0" dirty="0" smtClean="0"/>
              <a:t>- </a:t>
            </a:r>
            <a:r>
              <a:rPr lang="en-US" dirty="0" smtClean="0">
                <a:effectLst/>
              </a:rPr>
              <a:t>All of the respondents (100%) to the survey used multiple factors, in addition to the number of full-time faculty, when determining the teaching load for chairs.</a:t>
            </a:r>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5</a:t>
            </a:fld>
            <a:endParaRPr lang="en-US"/>
          </a:p>
        </p:txBody>
      </p:sp>
    </p:spTree>
    <p:extLst>
      <p:ext uri="{BB962C8B-B14F-4D97-AF65-F5344CB8AC3E}">
        <p14:creationId xmlns:p14="http://schemas.microsoft.com/office/powerpoint/2010/main" val="3694667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t>
            </a:r>
            <a:r>
              <a:rPr lang="en-US" dirty="0" smtClean="0">
                <a:effectLst/>
              </a:rPr>
              <a:t>All respondents used all of the factors listed in the survey to determine the chairs’ teaching load with one exception, turnover in full-time faculty.  The most frequently selected category for determining the chair load was </a:t>
            </a:r>
            <a:r>
              <a:rPr lang="en-US" u="sng" dirty="0" smtClean="0">
                <a:solidFill>
                  <a:srgbClr val="00B050"/>
                </a:solidFill>
                <a:effectLst/>
              </a:rPr>
              <a:t>administrative duties with 74% </a:t>
            </a:r>
            <a:r>
              <a:rPr lang="en-US" dirty="0" smtClean="0">
                <a:effectLst/>
              </a:rPr>
              <a:t>of the respondents indicating their use of the category.</a:t>
            </a:r>
          </a:p>
          <a:p>
            <a:r>
              <a:rPr lang="en-US" dirty="0"/>
              <a:t>The second most often selected category was the </a:t>
            </a:r>
            <a:r>
              <a:rPr lang="en-US" u="sng" dirty="0">
                <a:solidFill>
                  <a:srgbClr val="00B050"/>
                </a:solidFill>
              </a:rPr>
              <a:t>number of full-time faculty supervised (69%) </a:t>
            </a:r>
            <a:r>
              <a:rPr lang="en-US" dirty="0"/>
              <a:t>followed closely by the </a:t>
            </a:r>
            <a:r>
              <a:rPr lang="en-US" u="sng" dirty="0">
                <a:solidFill>
                  <a:srgbClr val="00B050"/>
                </a:solidFill>
              </a:rPr>
              <a:t>number of part-time faculty supervised (62</a:t>
            </a:r>
            <a:r>
              <a:rPr lang="en-US" u="sng" dirty="0" smtClean="0">
                <a:solidFill>
                  <a:srgbClr val="00B050"/>
                </a:solidFill>
              </a:rPr>
              <a:t>%</a:t>
            </a:r>
            <a:r>
              <a:rPr lang="en-US" dirty="0" smtClean="0"/>
              <a:t>).</a:t>
            </a:r>
          </a:p>
          <a:p>
            <a:endParaRPr lang="en-US" dirty="0" smtClean="0">
              <a:effectLst/>
            </a:endParaRPr>
          </a:p>
          <a:p>
            <a:r>
              <a:rPr lang="en-US" dirty="0" smtClean="0"/>
              <a:t>Nine (</a:t>
            </a:r>
            <a:r>
              <a:rPr lang="en-US" dirty="0"/>
              <a:t>23%) of the institutions provided factors in addition to the factors that were listed.  The added factors included</a:t>
            </a:r>
            <a:r>
              <a:rPr lang="en-US" dirty="0" smtClean="0"/>
              <a:t>:</a:t>
            </a:r>
          </a:p>
          <a:p>
            <a:endParaRPr lang="en-US" dirty="0"/>
          </a:p>
          <a:p>
            <a:pPr lvl="0"/>
            <a:r>
              <a:rPr lang="en-US" dirty="0" smtClean="0">
                <a:effectLst/>
              </a:rPr>
              <a:t>Enrollment and advising</a:t>
            </a:r>
          </a:p>
          <a:p>
            <a:pPr lvl="0"/>
            <a:r>
              <a:rPr lang="en-US" dirty="0" smtClean="0">
                <a:effectLst/>
              </a:rPr>
              <a:t>Number of sections in chairs area</a:t>
            </a:r>
          </a:p>
          <a:p>
            <a:pPr lvl="0"/>
            <a:r>
              <a:rPr lang="en-US" dirty="0" smtClean="0">
                <a:effectLst/>
              </a:rPr>
              <a:t>Number of courses offered</a:t>
            </a:r>
          </a:p>
          <a:p>
            <a:pPr lvl="0"/>
            <a:r>
              <a:rPr lang="en-US" dirty="0" smtClean="0">
                <a:effectLst/>
              </a:rPr>
              <a:t>Number of classes being taught</a:t>
            </a:r>
          </a:p>
          <a:p>
            <a:pPr lvl="0"/>
            <a:r>
              <a:rPr lang="en-US" dirty="0" smtClean="0">
                <a:effectLst/>
              </a:rPr>
              <a:t>Faculty contract</a:t>
            </a:r>
          </a:p>
          <a:p>
            <a:pPr lvl="0"/>
            <a:r>
              <a:rPr lang="en-US" dirty="0" smtClean="0">
                <a:effectLst/>
              </a:rPr>
              <a:t>Necessity for overload coverage within Division</a:t>
            </a:r>
          </a:p>
          <a:p>
            <a:endParaRPr lang="en-US" dirty="0"/>
          </a:p>
          <a:p>
            <a:r>
              <a:rPr lang="en-US" dirty="0"/>
              <a:t>Judging from the number of factors being used, it was apparent that colleges were attempting to find a fair and equitable solution for determining teaching load for chairs.</a:t>
            </a:r>
          </a:p>
          <a:p>
            <a:pPr lvl="0"/>
            <a:endParaRPr lang="en-US" dirty="0" smtClean="0">
              <a:effectLst/>
            </a:endParaRPr>
          </a:p>
          <a:p>
            <a:pPr lvl="0"/>
            <a:endParaRPr lang="en-US" dirty="0" smtClean="0">
              <a:effectLst/>
            </a:endParaRPr>
          </a:p>
          <a:p>
            <a:pPr lvl="0"/>
            <a:endParaRPr lang="en-US" dirty="0" smtClean="0">
              <a:effectLst/>
            </a:endParaRPr>
          </a:p>
          <a:p>
            <a:pPr lvl="0"/>
            <a:r>
              <a:rPr lang="en-US" dirty="0" smtClean="0">
                <a:effectLst/>
              </a:rPr>
              <a:t>The factors listed in the survey were:</a:t>
            </a:r>
          </a:p>
          <a:p>
            <a:pPr lvl="0"/>
            <a:r>
              <a:rPr lang="en-US" dirty="0" smtClean="0">
                <a:effectLst/>
              </a:rPr>
              <a:t>     Administrative duties			74%</a:t>
            </a:r>
          </a:p>
          <a:p>
            <a:pPr lvl="0"/>
            <a:r>
              <a:rPr lang="en-US" baseline="0" dirty="0" smtClean="0">
                <a:effectLst/>
              </a:rPr>
              <a:t>     Number of full-time faculty supervised	69%</a:t>
            </a:r>
          </a:p>
          <a:p>
            <a:pPr lvl="0"/>
            <a:r>
              <a:rPr lang="en-US" baseline="0" dirty="0" smtClean="0">
                <a:effectLst/>
              </a:rPr>
              <a:t>     Number of part-time faculty supervised	62%</a:t>
            </a:r>
          </a:p>
          <a:p>
            <a:pPr lvl="0"/>
            <a:r>
              <a:rPr lang="en-US" baseline="0" dirty="0" smtClean="0">
                <a:effectLst/>
              </a:rPr>
              <a:t>     Specialized accreditation		44%</a:t>
            </a:r>
          </a:p>
          <a:p>
            <a:pPr lvl="0"/>
            <a:r>
              <a:rPr lang="en-US" baseline="0" dirty="0" smtClean="0">
                <a:effectLst/>
              </a:rPr>
              <a:t>     Committee duties			31%</a:t>
            </a:r>
          </a:p>
          <a:p>
            <a:pPr lvl="0"/>
            <a:r>
              <a:rPr lang="en-US" baseline="0" dirty="0" smtClean="0">
                <a:effectLst/>
              </a:rPr>
              <a:t>     Extensive curriculum development		28%</a:t>
            </a:r>
          </a:p>
          <a:p>
            <a:pPr lvl="0"/>
            <a:r>
              <a:rPr lang="en-US" baseline="0" dirty="0" smtClean="0">
                <a:effectLst/>
              </a:rPr>
              <a:t>     Student related responsibilities		26%</a:t>
            </a:r>
          </a:p>
          <a:p>
            <a:pPr lvl="0"/>
            <a:r>
              <a:rPr lang="en-US" baseline="0" dirty="0" smtClean="0">
                <a:effectLst/>
              </a:rPr>
              <a:t>     Number of non-instructional personnel supervised	26%</a:t>
            </a:r>
          </a:p>
          <a:p>
            <a:pPr lvl="0"/>
            <a:r>
              <a:rPr lang="en-US" baseline="0" dirty="0" smtClean="0">
                <a:effectLst/>
              </a:rPr>
              <a:t>     Complexity of their budget		21%</a:t>
            </a:r>
          </a:p>
          <a:p>
            <a:pPr lvl="0"/>
            <a:r>
              <a:rPr lang="en-US" baseline="0" dirty="0" smtClean="0">
                <a:effectLst/>
              </a:rPr>
              <a:t>     Number of grants submitted or managed	18%</a:t>
            </a:r>
          </a:p>
          <a:p>
            <a:pPr lvl="0"/>
            <a:r>
              <a:rPr lang="en-US" baseline="0" dirty="0" smtClean="0">
                <a:effectLst/>
              </a:rPr>
              <a:t>     Involvement in planning or remodeling facilities	15%</a:t>
            </a:r>
          </a:p>
          <a:p>
            <a:pPr lvl="0"/>
            <a:r>
              <a:rPr lang="en-US" baseline="0" dirty="0" smtClean="0">
                <a:effectLst/>
              </a:rPr>
              <a:t>     Need to radically revise budget		  3%</a:t>
            </a:r>
          </a:p>
          <a:p>
            <a:pPr lvl="0"/>
            <a:r>
              <a:rPr lang="en-US" baseline="0" dirty="0" smtClean="0">
                <a:effectLst/>
              </a:rPr>
              <a:t>     Turnover in full-time faculty		  0%</a:t>
            </a:r>
          </a:p>
          <a:p>
            <a:pPr lvl="0"/>
            <a:r>
              <a:rPr lang="en-US" baseline="0" dirty="0" smtClean="0">
                <a:effectLst/>
              </a:rPr>
              <a:t>     Other				23%</a:t>
            </a:r>
          </a:p>
          <a:p>
            <a:pPr lvl="0"/>
            <a:endParaRPr lang="en-US" dirty="0" smtClean="0">
              <a:effectLst/>
            </a:endParaRPr>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6</a:t>
            </a:fld>
            <a:endParaRPr lang="en-US"/>
          </a:p>
        </p:txBody>
      </p:sp>
    </p:spTree>
    <p:extLst>
      <p:ext uri="{BB962C8B-B14F-4D97-AF65-F5344CB8AC3E}">
        <p14:creationId xmlns:p14="http://schemas.microsoft.com/office/powerpoint/2010/main" val="3694667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defTabSz="942289">
              <a:buFontTx/>
              <a:buChar char="-"/>
              <a:defRPr/>
            </a:pPr>
            <a:r>
              <a:rPr lang="en-US" dirty="0" smtClean="0"/>
              <a:t>Two </a:t>
            </a:r>
            <a:r>
              <a:rPr lang="en-US" dirty="0"/>
              <a:t>of the respondents (5.1%) reported using the same factors for at least 11 years.  One fourth (26%) of the respondents had, within the last three years, made changes to the factors they were using.  Over the last 10 years twenty-two (56%) had changed factors.</a:t>
            </a:r>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7</a:t>
            </a:fld>
            <a:endParaRPr lang="en-US"/>
          </a:p>
        </p:txBody>
      </p:sp>
    </p:spTree>
    <p:extLst>
      <p:ext uri="{BB962C8B-B14F-4D97-AF65-F5344CB8AC3E}">
        <p14:creationId xmlns:p14="http://schemas.microsoft.com/office/powerpoint/2010/main" val="3694667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defTabSz="942289" eaLnBrk="1" fontAlgn="auto" hangingPunct="1">
              <a:spcBef>
                <a:spcPts val="0"/>
              </a:spcBef>
              <a:spcAft>
                <a:spcPts val="0"/>
              </a:spcAft>
              <a:buFontTx/>
              <a:buChar char="-"/>
              <a:defRPr/>
            </a:pPr>
            <a:r>
              <a:rPr lang="en-US" dirty="0" smtClean="0">
                <a:effectLst/>
              </a:rPr>
              <a:t>The </a:t>
            </a:r>
            <a:r>
              <a:rPr lang="en-US" dirty="0" smtClean="0">
                <a:effectLst/>
              </a:rPr>
              <a:t>major reasons for making changes were </a:t>
            </a:r>
            <a:r>
              <a:rPr lang="en-US" u="sng" dirty="0" smtClean="0">
                <a:effectLst/>
              </a:rPr>
              <a:t>suggestions from the chairs (31%), </a:t>
            </a:r>
            <a:r>
              <a:rPr lang="en-US" dirty="0" smtClean="0">
                <a:effectLst/>
              </a:rPr>
              <a:t>the </a:t>
            </a:r>
            <a:r>
              <a:rPr lang="en-US" u="sng" dirty="0" smtClean="0">
                <a:effectLst/>
              </a:rPr>
              <a:t>increased responsibilities of the chair position (31%</a:t>
            </a:r>
            <a:r>
              <a:rPr lang="en-US" dirty="0" smtClean="0">
                <a:effectLst/>
              </a:rPr>
              <a:t>), or </a:t>
            </a:r>
            <a:r>
              <a:rPr lang="en-US" u="sng" dirty="0" smtClean="0">
                <a:effectLst/>
              </a:rPr>
              <a:t>the administration (23%)</a:t>
            </a:r>
          </a:p>
          <a:p>
            <a:pPr marL="176679" indent="-176679" defTabSz="942289" eaLnBrk="1" fontAlgn="auto" hangingPunct="1">
              <a:spcBef>
                <a:spcPts val="0"/>
              </a:spcBef>
              <a:spcAft>
                <a:spcPts val="0"/>
              </a:spcAft>
              <a:buFontTx/>
              <a:buChar char="-"/>
              <a:defRPr/>
            </a:pPr>
            <a:endParaRPr lang="en-US" u="sng" dirty="0" smtClean="0">
              <a:effectLst/>
            </a:endParaRPr>
          </a:p>
          <a:p>
            <a:pPr marL="176679" indent="-176679" defTabSz="942289" eaLnBrk="1" fontAlgn="auto" hangingPunct="1">
              <a:spcBef>
                <a:spcPts val="0"/>
              </a:spcBef>
              <a:spcAft>
                <a:spcPts val="0"/>
              </a:spcAft>
              <a:buFontTx/>
              <a:buChar char="-"/>
              <a:defRPr/>
            </a:pPr>
            <a:endParaRPr lang="en-US" u="sng" dirty="0" smtClean="0">
              <a:effectLst/>
            </a:endParaRPr>
          </a:p>
          <a:p>
            <a:pPr marL="176679" indent="-176679">
              <a:buFontTx/>
              <a:buChar char="-"/>
            </a:pPr>
            <a:r>
              <a:rPr lang="en-US" baseline="0" dirty="0" smtClean="0"/>
              <a:t>To make  the teaching load process fairer to all</a:t>
            </a:r>
          </a:p>
          <a:p>
            <a:pPr marL="176679" indent="-176679">
              <a:buFontTx/>
              <a:buChar char="-"/>
            </a:pPr>
            <a:r>
              <a:rPr lang="en-US" baseline="0" dirty="0" smtClean="0"/>
              <a:t>Old approach was not working</a:t>
            </a:r>
          </a:p>
          <a:p>
            <a:pPr marL="176679" indent="-176679">
              <a:buFontTx/>
              <a:buChar char="-"/>
            </a:pPr>
            <a:r>
              <a:rPr lang="en-US" baseline="0" dirty="0" smtClean="0"/>
              <a:t>To make the teaching load process more transparent</a:t>
            </a:r>
          </a:p>
          <a:p>
            <a:pPr marL="176679" indent="-176679">
              <a:buFontTx/>
              <a:buChar char="-"/>
            </a:pPr>
            <a:r>
              <a:rPr lang="en-US" baseline="0" dirty="0" smtClean="0"/>
              <a:t>To simplify process</a:t>
            </a:r>
          </a:p>
          <a:p>
            <a:pPr marL="176679" indent="-176679">
              <a:buFontTx/>
              <a:buChar char="-"/>
            </a:pPr>
            <a:r>
              <a:rPr lang="en-US" baseline="0" dirty="0" smtClean="0"/>
              <a:t>To be competitive with other colleges</a:t>
            </a:r>
          </a:p>
          <a:p>
            <a:pPr marL="176679" indent="-176679">
              <a:buFontTx/>
              <a:buChar char="-"/>
            </a:pPr>
            <a:r>
              <a:rPr lang="en-US" baseline="0" dirty="0" smtClean="0"/>
              <a:t>Decrease in responsibilities</a:t>
            </a:r>
          </a:p>
          <a:p>
            <a:pPr marL="176679" indent="-176679">
              <a:buFontTx/>
              <a:buChar char="-"/>
            </a:pPr>
            <a:r>
              <a:rPr lang="en-US" baseline="0" dirty="0" smtClean="0"/>
              <a:t>To make the teaching load process easier to administer</a:t>
            </a:r>
          </a:p>
          <a:p>
            <a:pPr marL="176679" indent="-176679">
              <a:buFontTx/>
              <a:buChar char="-"/>
            </a:pPr>
            <a:r>
              <a:rPr lang="en-US" baseline="0" dirty="0" smtClean="0"/>
              <a:t>Other</a:t>
            </a:r>
          </a:p>
          <a:p>
            <a:pPr marL="647824" lvl="1" indent="-176679">
              <a:buFontTx/>
              <a:buChar char="-"/>
            </a:pPr>
            <a:r>
              <a:rPr lang="en-US" baseline="0" dirty="0" smtClean="0"/>
              <a:t>Additional factors reported related to collective bargaining agreements.  These additional factors were:</a:t>
            </a:r>
          </a:p>
          <a:p>
            <a:pPr marL="1118968" lvl="2" indent="-176679">
              <a:buFontTx/>
              <a:buChar char="-"/>
            </a:pPr>
            <a:r>
              <a:rPr lang="en-US" baseline="0" dirty="0" smtClean="0"/>
              <a:t>Union negotiations</a:t>
            </a:r>
          </a:p>
          <a:p>
            <a:pPr marL="1118968" lvl="2" indent="-176679">
              <a:buFontTx/>
              <a:buChar char="-"/>
            </a:pPr>
            <a:r>
              <a:rPr lang="en-US" baseline="0" dirty="0" smtClean="0"/>
              <a:t>Chair stipends and reassigned time are negotiated in faculty contract</a:t>
            </a:r>
          </a:p>
          <a:p>
            <a:pPr marL="1118968" lvl="2" indent="-176679">
              <a:buFontTx/>
              <a:buChar char="-"/>
            </a:pPr>
            <a:r>
              <a:rPr lang="en-US" baseline="0" dirty="0" smtClean="0"/>
              <a:t>Through a meet and confer process involving faculty leadership and district administration</a:t>
            </a:r>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8</a:t>
            </a:fld>
            <a:endParaRPr lang="en-US"/>
          </a:p>
        </p:txBody>
      </p:sp>
    </p:spTree>
    <p:extLst>
      <p:ext uri="{BB962C8B-B14F-4D97-AF65-F5344CB8AC3E}">
        <p14:creationId xmlns:p14="http://schemas.microsoft.com/office/powerpoint/2010/main" val="3694667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eaLnBrk="1" fontAlgn="auto" hangingPunct="1">
              <a:spcBef>
                <a:spcPts val="0"/>
              </a:spcBef>
              <a:spcAft>
                <a:spcPts val="0"/>
              </a:spcAft>
              <a:defRPr/>
            </a:pPr>
            <a:r>
              <a:rPr lang="en-US" baseline="0" dirty="0" smtClean="0"/>
              <a:t>- </a:t>
            </a:r>
            <a:r>
              <a:rPr lang="en-US" dirty="0"/>
              <a:t>Although there was no consistency or formula identified in the approaches used to determine the teaching load for chairs, 69% of the chief academic officers were satisfied with the factors they were using.  This may have been due to the individual tailoring of load by each instructional unit or college.</a:t>
            </a:r>
            <a:endParaRPr lang="en-US" baseline="0" dirty="0" smtClean="0"/>
          </a:p>
        </p:txBody>
      </p:sp>
      <p:sp>
        <p:nvSpPr>
          <p:cNvPr id="4" name="Slide Number Placeholder 3"/>
          <p:cNvSpPr>
            <a:spLocks noGrp="1"/>
          </p:cNvSpPr>
          <p:nvPr>
            <p:ph type="sldNum" sz="quarter" idx="10"/>
          </p:nvPr>
        </p:nvSpPr>
        <p:spPr/>
        <p:txBody>
          <a:bodyPr/>
          <a:lstStyle/>
          <a:p>
            <a:pPr>
              <a:defRPr/>
            </a:pPr>
            <a:fld id="{B0BEF004-3A10-48FE-B343-E26CCD95FFFE}" type="slidenum">
              <a:rPr lang="en-US" smtClean="0"/>
              <a:pPr>
                <a:defRPr/>
              </a:pPr>
              <a:t>9</a:t>
            </a:fld>
            <a:endParaRPr lang="en-US"/>
          </a:p>
        </p:txBody>
      </p:sp>
    </p:spTree>
    <p:extLst>
      <p:ext uri="{BB962C8B-B14F-4D97-AF65-F5344CB8AC3E}">
        <p14:creationId xmlns:p14="http://schemas.microsoft.com/office/powerpoint/2010/main" val="3694667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altLang="x-none" smtClean="0"/>
              <a:t>March 2006</a:t>
            </a:r>
            <a:endParaRPr lang="en-US" altLang="x-none"/>
          </a:p>
        </p:txBody>
      </p:sp>
      <p:sp>
        <p:nvSpPr>
          <p:cNvPr id="5" name="Footer Placeholder 4"/>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6" name="Slide Number Placeholder 5"/>
          <p:cNvSpPr>
            <a:spLocks noGrp="1"/>
          </p:cNvSpPr>
          <p:nvPr>
            <p:ph type="sldNum" sz="quarter" idx="12"/>
          </p:nvPr>
        </p:nvSpPr>
        <p:spPr/>
        <p:txBody>
          <a:bodyPr/>
          <a:lstStyle/>
          <a:p>
            <a:pPr>
              <a:defRPr/>
            </a:pPr>
            <a:fld id="{E264C5FE-89B0-4112-A4E3-3F4A1B2FC5AD}"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r>
              <a:rPr lang="en-US" altLang="x-none" smtClean="0"/>
              <a:t>March 2006</a:t>
            </a:r>
            <a:endParaRPr lang="en-US" altLang="x-none"/>
          </a:p>
        </p:txBody>
      </p:sp>
      <p:sp>
        <p:nvSpPr>
          <p:cNvPr id="5" name="Footer Placeholder 4"/>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6" name="Slide Number Placeholder 5"/>
          <p:cNvSpPr>
            <a:spLocks noGrp="1"/>
          </p:cNvSpPr>
          <p:nvPr>
            <p:ph type="sldNum" sz="quarter" idx="12"/>
          </p:nvPr>
        </p:nvSpPr>
        <p:spPr/>
        <p:txBody>
          <a:bodyPr/>
          <a:lstStyle/>
          <a:p>
            <a:pPr>
              <a:defRPr/>
            </a:pPr>
            <a:fld id="{E1FBA0E1-3F1F-4BD9-810F-62DA3DE3B0A8}"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r>
              <a:rPr lang="en-US" altLang="x-none" smtClean="0"/>
              <a:t>March 2006</a:t>
            </a:r>
            <a:endParaRPr lang="en-US" altLang="x-none"/>
          </a:p>
        </p:txBody>
      </p:sp>
      <p:sp>
        <p:nvSpPr>
          <p:cNvPr id="5" name="Footer Placeholder 4"/>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6" name="Slide Number Placeholder 5"/>
          <p:cNvSpPr>
            <a:spLocks noGrp="1"/>
          </p:cNvSpPr>
          <p:nvPr>
            <p:ph type="sldNum" sz="quarter" idx="12"/>
          </p:nvPr>
        </p:nvSpPr>
        <p:spPr/>
        <p:txBody>
          <a:bodyPr/>
          <a:lstStyle/>
          <a:p>
            <a:pPr>
              <a:defRPr/>
            </a:pPr>
            <a:fld id="{1EED97B8-F410-4A88-96FF-46C92DDBBE15}"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914400"/>
          </a:xfrm>
        </p:spPr>
        <p:txBody>
          <a:bodyPr/>
          <a:lstStyle/>
          <a:p>
            <a:r>
              <a:rPr lang="en-US"/>
              <a:t>Click to edit Master title style</a:t>
            </a:r>
          </a:p>
        </p:txBody>
      </p:sp>
      <p:sp>
        <p:nvSpPr>
          <p:cNvPr id="3" name="Table Placeholder 2"/>
          <p:cNvSpPr>
            <a:spLocks noGrp="1"/>
          </p:cNvSpPr>
          <p:nvPr>
            <p:ph type="tbl" idx="1"/>
          </p:nvPr>
        </p:nvSpPr>
        <p:spPr>
          <a:xfrm>
            <a:off x="685800" y="1676400"/>
            <a:ext cx="7772400" cy="4114800"/>
          </a:xfrm>
        </p:spPr>
        <p:txBody>
          <a:bodyPr/>
          <a:lstStyle/>
          <a:p>
            <a:pPr lvl="0"/>
            <a:endParaRPr lang="en-US" noProof="0"/>
          </a:p>
        </p:txBody>
      </p:sp>
      <p:sp>
        <p:nvSpPr>
          <p:cNvPr id="4" name="Rectangle 4">
            <a:extLst>
              <a:ext uri="{FF2B5EF4-FFF2-40B4-BE49-F238E27FC236}">
                <a16:creationId xmlns:a16="http://schemas.microsoft.com/office/drawing/2014/main" id="{05733EDC-6742-4250-926D-D5BDDB0DFBEB}"/>
              </a:ext>
            </a:extLst>
          </p:cNvPr>
          <p:cNvSpPr>
            <a:spLocks noGrp="1" noChangeArrowheads="1"/>
          </p:cNvSpPr>
          <p:nvPr>
            <p:ph type="dt" sz="half" idx="10"/>
          </p:nvPr>
        </p:nvSpPr>
        <p:spPr>
          <a:ln/>
        </p:spPr>
        <p:txBody>
          <a:bodyPr/>
          <a:lstStyle>
            <a:lvl1pPr>
              <a:defRPr/>
            </a:lvl1pPr>
          </a:lstStyle>
          <a:p>
            <a:pPr>
              <a:defRPr/>
            </a:pPr>
            <a:r>
              <a:rPr lang="en-US" altLang="x-none"/>
              <a:t>March 2006</a:t>
            </a:r>
          </a:p>
        </p:txBody>
      </p:sp>
      <p:sp>
        <p:nvSpPr>
          <p:cNvPr id="5" name="Rectangle 5">
            <a:extLst>
              <a:ext uri="{FF2B5EF4-FFF2-40B4-BE49-F238E27FC236}">
                <a16:creationId xmlns:a16="http://schemas.microsoft.com/office/drawing/2014/main" id="{D3BB84A8-8087-4C38-AD33-370164238BDC}"/>
              </a:ext>
            </a:extLst>
          </p:cNvPr>
          <p:cNvSpPr>
            <a:spLocks noGrp="1" noChangeArrowheads="1"/>
          </p:cNvSpPr>
          <p:nvPr>
            <p:ph type="ftr" sz="quarter" idx="11"/>
          </p:nvPr>
        </p:nvSpPr>
        <p:spPr>
          <a:ln/>
        </p:spPr>
        <p:txBody>
          <a:bodyPr/>
          <a:lstStyle>
            <a:lvl1pPr>
              <a:defRPr/>
            </a:lvl1pPr>
          </a:lstStyle>
          <a:p>
            <a:pPr>
              <a:defRPr/>
            </a:pPr>
            <a:r>
              <a:rPr lang="en-US"/>
              <a:t>Identifying and Changing the Single Greatest Barrier to Change – Negative Cultural Norms</a:t>
            </a:r>
          </a:p>
        </p:txBody>
      </p:sp>
      <p:sp>
        <p:nvSpPr>
          <p:cNvPr id="6" name="Rectangle 6">
            <a:extLst>
              <a:ext uri="{FF2B5EF4-FFF2-40B4-BE49-F238E27FC236}">
                <a16:creationId xmlns:a16="http://schemas.microsoft.com/office/drawing/2014/main" id="{552F7B38-1937-4296-9632-BEC32EAEC8E2}"/>
              </a:ext>
            </a:extLst>
          </p:cNvPr>
          <p:cNvSpPr>
            <a:spLocks noGrp="1" noChangeArrowheads="1"/>
          </p:cNvSpPr>
          <p:nvPr>
            <p:ph type="sldNum" sz="quarter" idx="12"/>
          </p:nvPr>
        </p:nvSpPr>
        <p:spPr>
          <a:ln/>
        </p:spPr>
        <p:txBody>
          <a:bodyPr/>
          <a:lstStyle>
            <a:lvl1pPr>
              <a:defRPr/>
            </a:lvl1pPr>
          </a:lstStyle>
          <a:p>
            <a:pPr>
              <a:defRPr/>
            </a:pPr>
            <a:fld id="{791E2501-62F1-435E-B22D-03905503868C}" type="slidenum">
              <a:rPr lang="en-US"/>
              <a:pPr>
                <a:defRPr/>
              </a:pPr>
              <a:t>‹#›</a:t>
            </a:fld>
            <a:endParaRPr lang="en-US"/>
          </a:p>
        </p:txBody>
      </p:sp>
    </p:spTree>
    <p:extLst>
      <p:ext uri="{BB962C8B-B14F-4D97-AF65-F5344CB8AC3E}">
        <p14:creationId xmlns:p14="http://schemas.microsoft.com/office/powerpoint/2010/main" val="73661572"/>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pPr>
              <a:defRPr/>
            </a:pPr>
            <a:r>
              <a:rPr lang="en-US" altLang="x-none" smtClean="0"/>
              <a:t>March 2006</a:t>
            </a:r>
            <a:endParaRPr lang="en-US" altLang="x-none"/>
          </a:p>
        </p:txBody>
      </p:sp>
      <p:sp>
        <p:nvSpPr>
          <p:cNvPr id="5" name="Footer Placeholder 4"/>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6" name="Slide Number Placeholder 5"/>
          <p:cNvSpPr>
            <a:spLocks noGrp="1"/>
          </p:cNvSpPr>
          <p:nvPr>
            <p:ph type="sldNum" sz="quarter" idx="12"/>
          </p:nvPr>
        </p:nvSpPr>
        <p:spPr/>
        <p:txBody>
          <a:bodyPr/>
          <a:lstStyle/>
          <a:p>
            <a:pPr>
              <a:defRPr/>
            </a:pPr>
            <a:fld id="{E69D6C41-BCA1-4779-80C0-8E9E97501D9E}"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r>
              <a:rPr lang="en-US" altLang="x-none" smtClean="0"/>
              <a:t>March 2006</a:t>
            </a:r>
            <a:endParaRPr lang="en-US" altLang="x-none"/>
          </a:p>
        </p:txBody>
      </p:sp>
      <p:sp>
        <p:nvSpPr>
          <p:cNvPr id="5" name="Footer Placeholder 4"/>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6" name="Slide Number Placeholder 5"/>
          <p:cNvSpPr>
            <a:spLocks noGrp="1"/>
          </p:cNvSpPr>
          <p:nvPr>
            <p:ph type="sldNum" sz="quarter" idx="12"/>
          </p:nvPr>
        </p:nvSpPr>
        <p:spPr/>
        <p:txBody>
          <a:bodyPr/>
          <a:lstStyle/>
          <a:p>
            <a:pPr>
              <a:defRPr/>
            </a:pPr>
            <a:fld id="{B52E572E-388E-4744-96B3-CFA4BE4FC245}"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r>
              <a:rPr lang="en-US" altLang="x-none" smtClean="0"/>
              <a:t>March 2006</a:t>
            </a:r>
            <a:endParaRPr lang="en-US" altLang="x-none"/>
          </a:p>
        </p:txBody>
      </p:sp>
      <p:sp>
        <p:nvSpPr>
          <p:cNvPr id="6" name="Footer Placeholder 5"/>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7" name="Slide Number Placeholder 6"/>
          <p:cNvSpPr>
            <a:spLocks noGrp="1"/>
          </p:cNvSpPr>
          <p:nvPr>
            <p:ph type="sldNum" sz="quarter" idx="12"/>
          </p:nvPr>
        </p:nvSpPr>
        <p:spPr/>
        <p:txBody>
          <a:bodyPr/>
          <a:lstStyle/>
          <a:p>
            <a:pPr>
              <a:defRPr/>
            </a:pPr>
            <a:fld id="{E55C1F15-A362-4D5A-8F70-D1C501D1C25A}"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r>
              <a:rPr lang="en-US" altLang="x-none" smtClean="0"/>
              <a:t>March 2006</a:t>
            </a:r>
            <a:endParaRPr lang="en-US" altLang="x-none"/>
          </a:p>
        </p:txBody>
      </p:sp>
      <p:sp>
        <p:nvSpPr>
          <p:cNvPr id="8" name="Footer Placeholder 7"/>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9" name="Slide Number Placeholder 8"/>
          <p:cNvSpPr>
            <a:spLocks noGrp="1"/>
          </p:cNvSpPr>
          <p:nvPr>
            <p:ph type="sldNum" sz="quarter" idx="12"/>
          </p:nvPr>
        </p:nvSpPr>
        <p:spPr/>
        <p:txBody>
          <a:bodyPr/>
          <a:lstStyle/>
          <a:p>
            <a:pPr>
              <a:defRPr/>
            </a:pPr>
            <a:fld id="{5D787B94-8128-4C6F-AFFA-F4CC33D69932}"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r>
              <a:rPr lang="en-US" altLang="x-none" smtClean="0"/>
              <a:t>March 2006</a:t>
            </a:r>
            <a:endParaRPr lang="en-US" altLang="x-none"/>
          </a:p>
        </p:txBody>
      </p:sp>
      <p:sp>
        <p:nvSpPr>
          <p:cNvPr id="4" name="Footer Placeholder 3"/>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5" name="Slide Number Placeholder 4"/>
          <p:cNvSpPr>
            <a:spLocks noGrp="1"/>
          </p:cNvSpPr>
          <p:nvPr>
            <p:ph type="sldNum" sz="quarter" idx="12"/>
          </p:nvPr>
        </p:nvSpPr>
        <p:spPr/>
        <p:txBody>
          <a:bodyPr/>
          <a:lstStyle/>
          <a:p>
            <a:pPr>
              <a:defRPr/>
            </a:pPr>
            <a:fld id="{5C639C69-EAB0-4959-83F2-D632D7FF82A2}"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ltLang="x-none" smtClean="0"/>
              <a:t>March 2006</a:t>
            </a:r>
            <a:endParaRPr lang="en-US" altLang="x-none"/>
          </a:p>
        </p:txBody>
      </p:sp>
      <p:sp>
        <p:nvSpPr>
          <p:cNvPr id="3" name="Footer Placeholder 2"/>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4" name="Slide Number Placeholder 3"/>
          <p:cNvSpPr>
            <a:spLocks noGrp="1"/>
          </p:cNvSpPr>
          <p:nvPr>
            <p:ph type="sldNum" sz="quarter" idx="12"/>
          </p:nvPr>
        </p:nvSpPr>
        <p:spPr/>
        <p:txBody>
          <a:bodyPr/>
          <a:lstStyle/>
          <a:p>
            <a:pPr>
              <a:defRPr/>
            </a:pPr>
            <a:fld id="{73EAA217-4695-4B05-8DC2-148B4A8E08CE}"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r>
              <a:rPr lang="en-US" altLang="x-none" smtClean="0"/>
              <a:t>March 2006</a:t>
            </a:r>
            <a:endParaRPr lang="en-US" altLang="x-none"/>
          </a:p>
        </p:txBody>
      </p:sp>
      <p:sp>
        <p:nvSpPr>
          <p:cNvPr id="6" name="Footer Placeholder 5"/>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7" name="Slide Number Placeholder 6"/>
          <p:cNvSpPr>
            <a:spLocks noGrp="1"/>
          </p:cNvSpPr>
          <p:nvPr>
            <p:ph type="sldNum" sz="quarter" idx="12"/>
          </p:nvPr>
        </p:nvSpPr>
        <p:spPr/>
        <p:txBody>
          <a:bodyPr/>
          <a:lstStyle/>
          <a:p>
            <a:pPr>
              <a:defRPr/>
            </a:pPr>
            <a:fld id="{A3C7CBC0-1DC5-4385-B29A-6AC26D09CC01}" type="slidenum">
              <a:rPr lang="en-US" smtClean="0"/>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r>
              <a:rPr lang="en-US" altLang="x-none" smtClean="0"/>
              <a:t>March 2006</a:t>
            </a:r>
            <a:endParaRPr lang="en-US" altLang="x-none"/>
          </a:p>
        </p:txBody>
      </p:sp>
      <p:sp>
        <p:nvSpPr>
          <p:cNvPr id="6" name="Footer Placeholder 5"/>
          <p:cNvSpPr>
            <a:spLocks noGrp="1"/>
          </p:cNvSpPr>
          <p:nvPr>
            <p:ph type="ftr" sz="quarter" idx="11"/>
          </p:nvPr>
        </p:nvSpPr>
        <p:spPr/>
        <p:txBody>
          <a:bodyPr/>
          <a:lstStyle/>
          <a:p>
            <a:pPr>
              <a:defRPr/>
            </a:pPr>
            <a:r>
              <a:rPr lang="en-US" smtClean="0"/>
              <a:t>Identifying and Changing the Single Greatest Barrier to Change – Negative Cultural Norms</a:t>
            </a:r>
            <a:endParaRPr lang="en-US"/>
          </a:p>
        </p:txBody>
      </p:sp>
      <p:sp>
        <p:nvSpPr>
          <p:cNvPr id="7" name="Slide Number Placeholder 6"/>
          <p:cNvSpPr>
            <a:spLocks noGrp="1"/>
          </p:cNvSpPr>
          <p:nvPr>
            <p:ph type="sldNum" sz="quarter" idx="12"/>
          </p:nvPr>
        </p:nvSpPr>
        <p:spPr/>
        <p:txBody>
          <a:bodyPr/>
          <a:lstStyle/>
          <a:p>
            <a:pPr>
              <a:defRPr/>
            </a:pPr>
            <a:fld id="{C136D606-2A42-4980-BC2A-9C65B528264C}" type="slidenum">
              <a:rPr lang="en-US" smtClean="0"/>
              <a:pPr>
                <a:defRPr/>
              </a:pPr>
              <a:t>‹#›</a:t>
            </a:fld>
            <a:endParaRPr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pPr>
              <a:defRPr/>
            </a:pPr>
            <a:r>
              <a:rPr lang="en-US" altLang="x-none" smtClean="0"/>
              <a:t>March 2006</a:t>
            </a:r>
            <a:endParaRPr lang="en-US" altLang="x-none"/>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pPr>
              <a:defRPr/>
            </a:pPr>
            <a:r>
              <a:rPr lang="en-US" smtClean="0"/>
              <a:t>Identifying and Changing the Single Greatest Barrier to Change – Negative Cultural Norms</a:t>
            </a:r>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pPr>
              <a:defRPr/>
            </a:pPr>
            <a:fld id="{44DFB73D-0833-44A0-B614-1D1EE2987658}" type="slidenum">
              <a:rPr lang="en-US" smtClean="0"/>
              <a:pPr>
                <a:defRPr/>
              </a:pPr>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Lst>
  <p:transition spd="med">
    <p:fade/>
  </p:transition>
  <p:timing>
    <p:tnLst>
      <p:par>
        <p:cTn id="1" dur="indefinite" restart="never" nodeType="tmRoot"/>
      </p:par>
    </p:tnLst>
  </p:timing>
  <p:hf sldNum="0" hdr="0" ftr="0" dt="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E70602F-6AB3-445F-8B01-7E47EFF695A3}"/>
              </a:ext>
            </a:extLst>
          </p:cNvPr>
          <p:cNvSpPr>
            <a:spLocks noGrp="1" noChangeArrowheads="1"/>
          </p:cNvSpPr>
          <p:nvPr>
            <p:ph type="ctrTitle"/>
          </p:nvPr>
        </p:nvSpPr>
        <p:spPr>
          <a:xfrm>
            <a:off x="914400" y="2286000"/>
            <a:ext cx="7391400" cy="3657600"/>
          </a:xfrm>
          <a:effectLst>
            <a:outerShdw blurRad="50800" dist="38100" dir="2700000" algn="tl" rotWithShape="0">
              <a:prstClr val="black">
                <a:alpha val="40000"/>
              </a:prstClr>
            </a:outerShdw>
          </a:effectLst>
        </p:spPr>
        <p:txBody>
          <a:bodyPr/>
          <a:lstStyle/>
          <a:p>
            <a:pPr algn="ctr" eaLnBrk="1" hangingPunct="1"/>
            <a:r>
              <a:rPr lang="en-US" altLang="en-US" sz="4800" dirty="0" smtClean="0"/>
              <a:t>Factors Used to Determine the Teaching Load for Chairs in Public Community Colleges</a:t>
            </a:r>
            <a:endParaRPr lang="en-US" altLang="en-US" sz="4800" dirty="0"/>
          </a:p>
        </p:txBody>
      </p:sp>
      <p:sp>
        <p:nvSpPr>
          <p:cNvPr id="5123" name="Rectangle 4">
            <a:extLst>
              <a:ext uri="{FF2B5EF4-FFF2-40B4-BE49-F238E27FC236}">
                <a16:creationId xmlns:a16="http://schemas.microsoft.com/office/drawing/2014/main" id="{5EA23B74-B67C-4032-9192-CB08120E4BB3}"/>
              </a:ext>
            </a:extLst>
          </p:cNvPr>
          <p:cNvSpPr>
            <a:spLocks noChangeArrowheads="1"/>
          </p:cNvSpPr>
          <p:nvPr/>
        </p:nvSpPr>
        <p:spPr bwMode="auto">
          <a:xfrm>
            <a:off x="887413" y="457200"/>
            <a:ext cx="7086600" cy="137160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lnSpc>
                <a:spcPct val="80000"/>
              </a:lnSpc>
              <a:spcBef>
                <a:spcPct val="0"/>
              </a:spcBef>
              <a:buFontTx/>
              <a:buNone/>
              <a:defRPr/>
            </a:pPr>
            <a:r>
              <a:rPr lang="en-US" sz="4800" i="1" dirty="0">
                <a:latin typeface="+mn-lt"/>
              </a:rPr>
              <a:t>Welcome To</a:t>
            </a: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75724"/>
            <a:ext cx="8686800" cy="924475"/>
          </a:xfrm>
          <a:effectLst>
            <a:outerShdw blurRad="50800" dist="38100" dir="2700000" algn="tl" rotWithShape="0">
              <a:prstClr val="black">
                <a:alpha val="40000"/>
              </a:prstClr>
            </a:outerShdw>
          </a:effectLst>
        </p:spPr>
        <p:txBody>
          <a:bodyPr/>
          <a:lstStyle/>
          <a:p>
            <a:pPr algn="ctr"/>
            <a:r>
              <a:rPr lang="en-US" sz="2300" dirty="0" smtClean="0"/>
              <a:t>B.) Findings/Conclusions of the National Study Continued</a:t>
            </a:r>
            <a:endParaRPr lang="en-US" sz="2300" dirty="0"/>
          </a:p>
        </p:txBody>
      </p:sp>
      <p:sp>
        <p:nvSpPr>
          <p:cNvPr id="3" name="Content Placeholder 2"/>
          <p:cNvSpPr>
            <a:spLocks noGrp="1"/>
          </p:cNvSpPr>
          <p:nvPr>
            <p:ph idx="1"/>
          </p:nvPr>
        </p:nvSpPr>
        <p:spPr/>
        <p:txBody>
          <a:bodyPr>
            <a:normAutofit/>
          </a:bodyPr>
          <a:lstStyle/>
          <a:p>
            <a:pPr lvl="0">
              <a:buFontTx/>
              <a:buChar char="-"/>
            </a:pPr>
            <a:endParaRPr lang="en-US" sz="2400" dirty="0" smtClean="0"/>
          </a:p>
          <a:p>
            <a:pPr lvl="0">
              <a:buFontTx/>
              <a:buChar char="-"/>
            </a:pPr>
            <a:endParaRPr lang="en-US" sz="2400" dirty="0"/>
          </a:p>
          <a:p>
            <a:pPr lvl="0">
              <a:buFontTx/>
              <a:buChar char="-"/>
            </a:pPr>
            <a:r>
              <a:rPr lang="en-US" sz="2400" dirty="0" smtClean="0"/>
              <a:t>Load </a:t>
            </a:r>
            <a:r>
              <a:rPr lang="en-US" sz="2400" dirty="0"/>
              <a:t>changes yearly for majority of chairs</a:t>
            </a:r>
          </a:p>
          <a:p>
            <a:pPr lvl="0">
              <a:buFontTx/>
              <a:buChar char="-"/>
            </a:pPr>
            <a:r>
              <a:rPr lang="en-US" sz="2400" dirty="0"/>
              <a:t>Factors identified in Branch’s 1982 study still in </a:t>
            </a:r>
            <a:r>
              <a:rPr lang="en-US" sz="2400" dirty="0" smtClean="0"/>
              <a:t>use</a:t>
            </a:r>
          </a:p>
          <a:p>
            <a:pPr lvl="0">
              <a:buFontTx/>
              <a:buChar char="-"/>
            </a:pPr>
            <a:r>
              <a:rPr lang="en-US" sz="2400" dirty="0" smtClean="0"/>
              <a:t>Percentage of male chairs declined</a:t>
            </a:r>
            <a:endParaRPr lang="en-US" sz="2400" dirty="0"/>
          </a:p>
          <a:p>
            <a:pPr marL="457200" lvl="1" indent="0">
              <a:buNone/>
            </a:pPr>
            <a:endParaRPr lang="en-US" sz="2400" dirty="0"/>
          </a:p>
          <a:p>
            <a:pPr marL="457200" lvl="1" indent="0">
              <a:buNone/>
            </a:pPr>
            <a:endParaRPr lang="en-US" sz="2400" dirty="0" smtClean="0"/>
          </a:p>
          <a:p>
            <a:pPr marL="457200" lvl="1" indent="0">
              <a:buNone/>
            </a:pPr>
            <a:endParaRPr lang="en-US" sz="2400" dirty="0"/>
          </a:p>
          <a:p>
            <a:pPr marL="457200" lvl="1" indent="0">
              <a:buNone/>
            </a:pPr>
            <a:endParaRPr lang="en-US" sz="2400" dirty="0" smtClean="0"/>
          </a:p>
        </p:txBody>
      </p:sp>
    </p:spTree>
    <p:extLst>
      <p:ext uri="{BB962C8B-B14F-4D97-AF65-F5344CB8AC3E}">
        <p14:creationId xmlns:p14="http://schemas.microsoft.com/office/powerpoint/2010/main" val="4139625575"/>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75724"/>
            <a:ext cx="8686800" cy="924475"/>
          </a:xfrm>
          <a:effectLst>
            <a:outerShdw blurRad="50800" dist="38100" dir="2700000" algn="tl" rotWithShape="0">
              <a:prstClr val="black">
                <a:alpha val="40000"/>
              </a:prstClr>
            </a:outerShdw>
          </a:effectLst>
        </p:spPr>
        <p:txBody>
          <a:bodyPr/>
          <a:lstStyle/>
          <a:p>
            <a:pPr algn="ctr"/>
            <a:r>
              <a:rPr lang="en-US" sz="2300" dirty="0" smtClean="0"/>
              <a:t>B.) Findings/Conclusions of the National Study Continued</a:t>
            </a:r>
            <a:endParaRPr lang="en-US" sz="2300" dirty="0"/>
          </a:p>
        </p:txBody>
      </p:sp>
      <p:sp>
        <p:nvSpPr>
          <p:cNvPr id="3" name="Content Placeholder 2"/>
          <p:cNvSpPr>
            <a:spLocks noGrp="1"/>
          </p:cNvSpPr>
          <p:nvPr>
            <p:ph idx="1"/>
          </p:nvPr>
        </p:nvSpPr>
        <p:spPr/>
        <p:txBody>
          <a:bodyPr>
            <a:normAutofit/>
          </a:bodyPr>
          <a:lstStyle/>
          <a:p>
            <a:pPr lvl="0">
              <a:buFontTx/>
              <a:buChar char="-"/>
            </a:pPr>
            <a:endParaRPr lang="en-US" sz="2400" dirty="0" smtClean="0"/>
          </a:p>
          <a:p>
            <a:pPr lvl="0">
              <a:buFontTx/>
              <a:buChar char="-"/>
            </a:pPr>
            <a:endParaRPr lang="en-US" sz="2400" dirty="0"/>
          </a:p>
          <a:p>
            <a:pPr lvl="0">
              <a:buFontTx/>
              <a:buChar char="-"/>
            </a:pPr>
            <a:endParaRPr lang="en-US" sz="2400" dirty="0" smtClean="0"/>
          </a:p>
          <a:p>
            <a:pPr lvl="0">
              <a:buFontTx/>
              <a:buChar char="-"/>
            </a:pPr>
            <a:r>
              <a:rPr lang="en-US" sz="2400" dirty="0" smtClean="0"/>
              <a:t>Two </a:t>
            </a:r>
            <a:r>
              <a:rPr lang="en-US" sz="2400" dirty="0"/>
              <a:t>time consuming factors not reported</a:t>
            </a:r>
          </a:p>
          <a:p>
            <a:pPr lvl="0">
              <a:buFontTx/>
              <a:buChar char="-"/>
            </a:pPr>
            <a:r>
              <a:rPr lang="en-US" sz="2400" dirty="0"/>
              <a:t>Written policies</a:t>
            </a:r>
          </a:p>
          <a:p>
            <a:pPr lvl="0">
              <a:buFontTx/>
              <a:buChar char="-"/>
            </a:pPr>
            <a:r>
              <a:rPr lang="en-US" sz="2400" dirty="0"/>
              <a:t>Weight assigned to </a:t>
            </a:r>
            <a:r>
              <a:rPr lang="en-US" sz="2400" dirty="0" smtClean="0"/>
              <a:t>factors</a:t>
            </a:r>
            <a:endParaRPr lang="en-US" sz="2400" dirty="0"/>
          </a:p>
          <a:p>
            <a:pPr marL="457200" lvl="1" indent="0">
              <a:buNone/>
            </a:pPr>
            <a:endParaRPr lang="en-US" sz="2400" dirty="0"/>
          </a:p>
          <a:p>
            <a:pPr marL="457200" lvl="1" indent="0">
              <a:buNone/>
            </a:pPr>
            <a:endParaRPr lang="en-US" sz="2400" dirty="0" smtClean="0"/>
          </a:p>
          <a:p>
            <a:pPr marL="457200" lvl="1" indent="0">
              <a:buNone/>
            </a:pPr>
            <a:endParaRPr lang="en-US" sz="2400" dirty="0"/>
          </a:p>
          <a:p>
            <a:pPr marL="457200" lvl="1" indent="0">
              <a:buNone/>
            </a:pPr>
            <a:endParaRPr lang="en-US" sz="2400" dirty="0" smtClean="0"/>
          </a:p>
        </p:txBody>
      </p:sp>
    </p:spTree>
    <p:extLst>
      <p:ext uri="{BB962C8B-B14F-4D97-AF65-F5344CB8AC3E}">
        <p14:creationId xmlns:p14="http://schemas.microsoft.com/office/powerpoint/2010/main" val="2368821591"/>
      </p:ext>
    </p:extLst>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36B759F-653E-4184-82FE-BE39AB3E78FA}"/>
              </a:ext>
            </a:extLst>
          </p:cNvPr>
          <p:cNvSpPr>
            <a:spLocks noGrp="1" noChangeArrowheads="1"/>
          </p:cNvSpPr>
          <p:nvPr>
            <p:ph type="title"/>
          </p:nvPr>
        </p:nvSpPr>
        <p:spPr>
          <a:xfrm>
            <a:off x="228600" y="609600"/>
            <a:ext cx="8686800" cy="914400"/>
          </a:xfrm>
          <a:effectLst>
            <a:outerShdw blurRad="50800" dist="38100" dir="2700000" algn="tl" rotWithShape="0">
              <a:prstClr val="black">
                <a:alpha val="40000"/>
              </a:prstClr>
            </a:outerShdw>
          </a:effectLst>
        </p:spPr>
        <p:txBody>
          <a:bodyPr/>
          <a:lstStyle/>
          <a:p>
            <a:pPr algn="ctr">
              <a:defRPr/>
            </a:pPr>
            <a:r>
              <a:rPr lang="en-US" sz="2300" dirty="0" smtClean="0">
                <a:ea typeface="ＭＳ Ｐゴシック" panose="020B0600070205080204" pitchFamily="34" charset="-128"/>
              </a:rPr>
              <a:t>C.) Demonstration/Discussion </a:t>
            </a:r>
            <a:r>
              <a:rPr lang="en-US" sz="2300" dirty="0">
                <a:ea typeface="ＭＳ Ｐゴシック" panose="020B0600070205080204" pitchFamily="34" charset="-128"/>
              </a:rPr>
              <a:t>of </a:t>
            </a:r>
            <a:r>
              <a:rPr lang="en-US" sz="2300" dirty="0" smtClean="0">
                <a:ea typeface="ＭＳ Ｐゴシック" panose="020B0600070205080204" pitchFamily="34" charset="-128"/>
              </a:rPr>
              <a:t>Proposed Framework </a:t>
            </a:r>
            <a:endParaRPr lang="en-US" sz="2300" dirty="0"/>
          </a:p>
        </p:txBody>
      </p:sp>
      <p:sp>
        <p:nvSpPr>
          <p:cNvPr id="26627" name="Rectangle 13">
            <a:extLst>
              <a:ext uri="{FF2B5EF4-FFF2-40B4-BE49-F238E27FC236}">
                <a16:creationId xmlns:a16="http://schemas.microsoft.com/office/drawing/2014/main" id="{FFD615C4-7487-4B13-9832-A14B97CFE102}"/>
              </a:ext>
            </a:extLst>
          </p:cNvPr>
          <p:cNvSpPr>
            <a:spLocks noChangeArrowheads="1"/>
          </p:cNvSpPr>
          <p:nvPr/>
        </p:nvSpPr>
        <p:spPr bwMode="auto">
          <a:xfrm>
            <a:off x="3124200" y="4873625"/>
            <a:ext cx="5334000" cy="9779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2800" dirty="0" smtClean="0"/>
              <a:t>Discussion</a:t>
            </a:r>
            <a:endParaRPr lang="en-US" altLang="en-US" sz="2800" dirty="0"/>
          </a:p>
        </p:txBody>
      </p:sp>
      <p:sp>
        <p:nvSpPr>
          <p:cNvPr id="26628" name="Rectangle 12">
            <a:extLst>
              <a:ext uri="{FF2B5EF4-FFF2-40B4-BE49-F238E27FC236}">
                <a16:creationId xmlns:a16="http://schemas.microsoft.com/office/drawing/2014/main" id="{A6FEC249-7998-4DE4-9CE9-C2A1E915936A}"/>
              </a:ext>
            </a:extLst>
          </p:cNvPr>
          <p:cNvSpPr>
            <a:spLocks noChangeArrowheads="1"/>
          </p:cNvSpPr>
          <p:nvPr/>
        </p:nvSpPr>
        <p:spPr bwMode="auto">
          <a:xfrm>
            <a:off x="685800" y="4873625"/>
            <a:ext cx="2438400" cy="9779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2800" b="1" dirty="0" smtClean="0"/>
              <a:t>  4 minutes</a:t>
            </a:r>
            <a:endParaRPr lang="en-US" altLang="en-US" sz="2800" b="1" dirty="0"/>
          </a:p>
        </p:txBody>
      </p:sp>
      <p:sp>
        <p:nvSpPr>
          <p:cNvPr id="26629" name="Rectangle 11">
            <a:extLst>
              <a:ext uri="{FF2B5EF4-FFF2-40B4-BE49-F238E27FC236}">
                <a16:creationId xmlns:a16="http://schemas.microsoft.com/office/drawing/2014/main" id="{37C2AAEA-DD92-418F-806E-BEB313DF2832}"/>
              </a:ext>
            </a:extLst>
          </p:cNvPr>
          <p:cNvSpPr>
            <a:spLocks noChangeArrowheads="1"/>
          </p:cNvSpPr>
          <p:nvPr/>
        </p:nvSpPr>
        <p:spPr bwMode="auto">
          <a:xfrm>
            <a:off x="3124200" y="3895725"/>
            <a:ext cx="5334000" cy="9779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2800" dirty="0" smtClean="0"/>
              <a:t>Discuss factors/weights/formula</a:t>
            </a:r>
            <a:endParaRPr lang="en-US" altLang="en-US" sz="2800" dirty="0"/>
          </a:p>
        </p:txBody>
      </p:sp>
      <p:sp>
        <p:nvSpPr>
          <p:cNvPr id="26630" name="Rectangle 10">
            <a:extLst>
              <a:ext uri="{FF2B5EF4-FFF2-40B4-BE49-F238E27FC236}">
                <a16:creationId xmlns:a16="http://schemas.microsoft.com/office/drawing/2014/main" id="{6423A3E7-2E84-41D9-81EF-3614C21206AC}"/>
              </a:ext>
            </a:extLst>
          </p:cNvPr>
          <p:cNvSpPr>
            <a:spLocks noChangeArrowheads="1"/>
          </p:cNvSpPr>
          <p:nvPr/>
        </p:nvSpPr>
        <p:spPr bwMode="auto">
          <a:xfrm>
            <a:off x="685800" y="3895725"/>
            <a:ext cx="2438400" cy="9779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2800" b="1" dirty="0" smtClean="0"/>
              <a:t>  7 </a:t>
            </a:r>
            <a:r>
              <a:rPr lang="en-US" altLang="en-US" sz="2800" b="1" dirty="0"/>
              <a:t>minutes</a:t>
            </a:r>
          </a:p>
        </p:txBody>
      </p:sp>
      <p:sp>
        <p:nvSpPr>
          <p:cNvPr id="26631" name="Rectangle 9">
            <a:extLst>
              <a:ext uri="{FF2B5EF4-FFF2-40B4-BE49-F238E27FC236}">
                <a16:creationId xmlns:a16="http://schemas.microsoft.com/office/drawing/2014/main" id="{AF48AE5D-D598-41D8-BD7F-7F5F34B1811B}"/>
              </a:ext>
            </a:extLst>
          </p:cNvPr>
          <p:cNvSpPr>
            <a:spLocks noChangeArrowheads="1"/>
          </p:cNvSpPr>
          <p:nvPr/>
        </p:nvSpPr>
        <p:spPr bwMode="auto">
          <a:xfrm>
            <a:off x="3124200" y="2667000"/>
            <a:ext cx="5334000" cy="122872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2800" dirty="0" smtClean="0"/>
              <a:t>Pass </a:t>
            </a:r>
            <a:r>
              <a:rPr lang="en-US" altLang="en-US" sz="2800" dirty="0"/>
              <a:t>out handout </a:t>
            </a:r>
            <a:r>
              <a:rPr lang="en-US" altLang="en-US" sz="2800" dirty="0" smtClean="0"/>
              <a:t>             </a:t>
            </a:r>
          </a:p>
          <a:p>
            <a:pPr eaLnBrk="1" hangingPunct="1">
              <a:buFontTx/>
              <a:buNone/>
            </a:pPr>
            <a:r>
              <a:rPr lang="en-US" altLang="en-US" sz="2800" dirty="0" smtClean="0"/>
              <a:t>Explain formula</a:t>
            </a:r>
            <a:endParaRPr lang="en-US" altLang="en-US" sz="2800" dirty="0"/>
          </a:p>
        </p:txBody>
      </p:sp>
      <p:sp>
        <p:nvSpPr>
          <p:cNvPr id="26632" name="Rectangle 8">
            <a:extLst>
              <a:ext uri="{FF2B5EF4-FFF2-40B4-BE49-F238E27FC236}">
                <a16:creationId xmlns:a16="http://schemas.microsoft.com/office/drawing/2014/main" id="{B437CFC6-0823-452A-9881-19E0381BC61A}"/>
              </a:ext>
            </a:extLst>
          </p:cNvPr>
          <p:cNvSpPr>
            <a:spLocks noChangeArrowheads="1"/>
          </p:cNvSpPr>
          <p:nvPr/>
        </p:nvSpPr>
        <p:spPr bwMode="auto">
          <a:xfrm>
            <a:off x="685800" y="2667000"/>
            <a:ext cx="2438400" cy="122872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2800" b="1" dirty="0" smtClean="0"/>
              <a:t>  2 </a:t>
            </a:r>
            <a:r>
              <a:rPr lang="en-US" altLang="en-US" sz="2800" b="1" dirty="0"/>
              <a:t>minutes</a:t>
            </a:r>
          </a:p>
        </p:txBody>
      </p:sp>
      <p:sp>
        <p:nvSpPr>
          <p:cNvPr id="26633" name="Rectangle 7">
            <a:extLst>
              <a:ext uri="{FF2B5EF4-FFF2-40B4-BE49-F238E27FC236}">
                <a16:creationId xmlns:a16="http://schemas.microsoft.com/office/drawing/2014/main" id="{C8AD7314-B232-4825-AAE9-BFCAB6E2BF5C}"/>
              </a:ext>
            </a:extLst>
          </p:cNvPr>
          <p:cNvSpPr>
            <a:spLocks noChangeArrowheads="1"/>
          </p:cNvSpPr>
          <p:nvPr/>
        </p:nvSpPr>
        <p:spPr bwMode="auto">
          <a:xfrm>
            <a:off x="3114675" y="2114550"/>
            <a:ext cx="5334000" cy="5334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2800" dirty="0"/>
              <a:t>Introduction of facilitator</a:t>
            </a:r>
          </a:p>
        </p:txBody>
      </p:sp>
      <p:sp>
        <p:nvSpPr>
          <p:cNvPr id="26634" name="Rectangle 6">
            <a:extLst>
              <a:ext uri="{FF2B5EF4-FFF2-40B4-BE49-F238E27FC236}">
                <a16:creationId xmlns:a16="http://schemas.microsoft.com/office/drawing/2014/main" id="{108358CE-F3D3-460A-8785-63058ECF38B9}"/>
              </a:ext>
            </a:extLst>
          </p:cNvPr>
          <p:cNvSpPr>
            <a:spLocks noChangeArrowheads="1"/>
          </p:cNvSpPr>
          <p:nvPr/>
        </p:nvSpPr>
        <p:spPr bwMode="auto">
          <a:xfrm>
            <a:off x="685800" y="2124075"/>
            <a:ext cx="2438400" cy="5334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2800" b="1" dirty="0" smtClean="0"/>
              <a:t>  2 </a:t>
            </a:r>
            <a:r>
              <a:rPr lang="en-US" altLang="en-US" sz="2800" b="1" dirty="0"/>
              <a:t>minutes</a:t>
            </a: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6AD158F4-D4D4-4959-8AEE-0B11929F70D0}"/>
              </a:ext>
            </a:extLst>
          </p:cNvPr>
          <p:cNvSpPr>
            <a:spLocks noGrp="1" noChangeArrowheads="1"/>
          </p:cNvSpPr>
          <p:nvPr>
            <p:ph type="title"/>
          </p:nvPr>
        </p:nvSpPr>
        <p:spPr>
          <a:xfrm>
            <a:off x="609600" y="1524000"/>
            <a:ext cx="7772400" cy="914400"/>
          </a:xfrm>
          <a:effectLst>
            <a:outerShdw blurRad="50800" dist="38100" dir="2700000" algn="tl" rotWithShape="0">
              <a:prstClr val="black">
                <a:alpha val="40000"/>
              </a:prstClr>
            </a:outerShdw>
          </a:effectLst>
        </p:spPr>
        <p:txBody>
          <a:bodyPr/>
          <a:lstStyle/>
          <a:p>
            <a:pPr algn="ctr" eaLnBrk="1" hangingPunct="1"/>
            <a:r>
              <a:rPr lang="en-US" altLang="en-US" sz="5400" dirty="0" smtClean="0"/>
              <a:t>D.) Questions</a:t>
            </a:r>
            <a:r>
              <a:rPr lang="en-US" altLang="en-US" sz="7200" dirty="0" smtClean="0"/>
              <a:t>?</a:t>
            </a:r>
            <a:br>
              <a:rPr lang="en-US" altLang="en-US" sz="7200" dirty="0" smtClean="0"/>
            </a:br>
            <a:r>
              <a:rPr lang="en-US" altLang="en-US" sz="5400" dirty="0" smtClean="0"/>
              <a:t>Reactions</a:t>
            </a:r>
            <a:endParaRPr lang="en-US" altLang="en-US" sz="5400" dirty="0"/>
          </a:p>
        </p:txBody>
      </p:sp>
      <p:sp>
        <p:nvSpPr>
          <p:cNvPr id="6" name="Rectangle 2">
            <a:extLst>
              <a:ext uri="{FF2B5EF4-FFF2-40B4-BE49-F238E27FC236}">
                <a16:creationId xmlns:a16="http://schemas.microsoft.com/office/drawing/2014/main" id="{E2506E48-729B-46E8-ADFA-B815E76ED112}"/>
              </a:ext>
            </a:extLst>
          </p:cNvPr>
          <p:cNvSpPr txBox="1">
            <a:spLocks noChangeArrowheads="1"/>
          </p:cNvSpPr>
          <p:nvPr/>
        </p:nvSpPr>
        <p:spPr bwMode="auto">
          <a:xfrm>
            <a:off x="228600" y="4419600"/>
            <a:ext cx="8534400" cy="91440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sz="4400" dirty="0">
                <a:latin typeface="+mn-lt"/>
              </a:rPr>
              <a:t>Please fill out the feedback sheet</a:t>
            </a:r>
          </a:p>
        </p:txBody>
      </p:sp>
    </p:spTree>
  </p:cSld>
  <p:clrMapOvr>
    <a:masterClrMapping/>
  </p:clrMapOvr>
  <p:transition spd="med" advClick="0">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31" presetClass="entr" presetSubtype="0" fill="hold" grpId="0" nodeType="withEffect">
                                  <p:stCondLst>
                                    <p:cond delay="0"/>
                                  </p:stCondLst>
                                  <p:childTnLst>
                                    <p:set>
                                      <p:cBhvr>
                                        <p:cTn id="9" dur="1" fill="hold">
                                          <p:stCondLst>
                                            <p:cond delay="0"/>
                                          </p:stCondLst>
                                        </p:cTn>
                                        <p:tgtEl>
                                          <p:spTgt spid="122882"/>
                                        </p:tgtEl>
                                        <p:attrNameLst>
                                          <p:attrName>style.visibility</p:attrName>
                                        </p:attrNameLst>
                                      </p:cBhvr>
                                      <p:to>
                                        <p:strVal val="visible"/>
                                      </p:to>
                                    </p:set>
                                    <p:anim calcmode="lin" valueType="num">
                                      <p:cBhvr>
                                        <p:cTn id="10" dur="1000" fill="hold"/>
                                        <p:tgtEl>
                                          <p:spTgt spid="122882"/>
                                        </p:tgtEl>
                                        <p:attrNameLst>
                                          <p:attrName>ppt_w</p:attrName>
                                        </p:attrNameLst>
                                      </p:cBhvr>
                                      <p:tavLst>
                                        <p:tav tm="0">
                                          <p:val>
                                            <p:fltVal val="0"/>
                                          </p:val>
                                        </p:tav>
                                        <p:tav tm="100000">
                                          <p:val>
                                            <p:strVal val="#ppt_w"/>
                                          </p:val>
                                        </p:tav>
                                      </p:tavLst>
                                    </p:anim>
                                    <p:anim calcmode="lin" valueType="num">
                                      <p:cBhvr>
                                        <p:cTn id="11" dur="1000" fill="hold"/>
                                        <p:tgtEl>
                                          <p:spTgt spid="122882"/>
                                        </p:tgtEl>
                                        <p:attrNameLst>
                                          <p:attrName>ppt_h</p:attrName>
                                        </p:attrNameLst>
                                      </p:cBhvr>
                                      <p:tavLst>
                                        <p:tav tm="0">
                                          <p:val>
                                            <p:fltVal val="0"/>
                                          </p:val>
                                        </p:tav>
                                        <p:tav tm="100000">
                                          <p:val>
                                            <p:strVal val="#ppt_h"/>
                                          </p:val>
                                        </p:tav>
                                      </p:tavLst>
                                    </p:anim>
                                    <p:anim calcmode="lin" valueType="num">
                                      <p:cBhvr>
                                        <p:cTn id="12" dur="1000" fill="hold"/>
                                        <p:tgtEl>
                                          <p:spTgt spid="122882"/>
                                        </p:tgtEl>
                                        <p:attrNameLst>
                                          <p:attrName>style.rotation</p:attrName>
                                        </p:attrNameLst>
                                      </p:cBhvr>
                                      <p:tavLst>
                                        <p:tav tm="0">
                                          <p:val>
                                            <p:fltVal val="90"/>
                                          </p:val>
                                        </p:tav>
                                        <p:tav tm="100000">
                                          <p:val>
                                            <p:fltVal val="0"/>
                                          </p:val>
                                        </p:tav>
                                      </p:tavLst>
                                    </p:anim>
                                    <p:animEffect transition="in" filter="fade">
                                      <p:cBhvr>
                                        <p:cTn id="13" dur="1000"/>
                                        <p:tgtEl>
                                          <p:spTgt spid="1228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1219200"/>
            <a:ext cx="2536825" cy="324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8724" y="1212850"/>
            <a:ext cx="2541587" cy="325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09" name="TextBox 6">
            <a:extLst>
              <a:ext uri="{FF2B5EF4-FFF2-40B4-BE49-F238E27FC236}">
                <a16:creationId xmlns:a16="http://schemas.microsoft.com/office/drawing/2014/main" id="{56301424-1D5C-4F6E-9748-B3A62A0CF13B}"/>
              </a:ext>
            </a:extLst>
          </p:cNvPr>
          <p:cNvSpPr txBox="1">
            <a:spLocks noChangeArrowheads="1"/>
          </p:cNvSpPr>
          <p:nvPr/>
        </p:nvSpPr>
        <p:spPr bwMode="auto">
          <a:xfrm>
            <a:off x="381000" y="5867400"/>
            <a:ext cx="2971800" cy="646113"/>
          </a:xfrm>
          <a:prstGeom prst="rect">
            <a:avLst/>
          </a:prstGeom>
          <a:noFill/>
          <a:ln>
            <a:noFill/>
          </a:ln>
          <a:effectLst>
            <a:outerShdw blurRad="50800" dist="38100" dir="2700000" algn="tl" rotWithShape="0">
              <a:prstClr val="black">
                <a:alpha val="40000"/>
              </a:prstClr>
            </a:outerShdw>
          </a:effectLs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defRPr/>
            </a:pPr>
            <a:r>
              <a:rPr lang="en-US" altLang="x-none" sz="3600" dirty="0">
                <a:solidFill>
                  <a:schemeClr val="tx2"/>
                </a:solidFill>
                <a:latin typeface="+mj-lt"/>
                <a:ea typeface="+mn-ea"/>
              </a:rPr>
              <a:t>Presenters</a:t>
            </a:r>
          </a:p>
        </p:txBody>
      </p:sp>
      <p:sp>
        <p:nvSpPr>
          <p:cNvPr id="17410" name="TextBox 7">
            <a:extLst>
              <a:ext uri="{FF2B5EF4-FFF2-40B4-BE49-F238E27FC236}">
                <a16:creationId xmlns:a16="http://schemas.microsoft.com/office/drawing/2014/main" id="{A1305EDC-9C6A-4A63-A107-930926D8EF20}"/>
              </a:ext>
            </a:extLst>
          </p:cNvPr>
          <p:cNvSpPr txBox="1">
            <a:spLocks noChangeArrowheads="1"/>
          </p:cNvSpPr>
          <p:nvPr/>
        </p:nvSpPr>
        <p:spPr bwMode="auto">
          <a:xfrm>
            <a:off x="897731" y="4419600"/>
            <a:ext cx="3048000" cy="430887"/>
          </a:xfrm>
          <a:prstGeom prst="rect">
            <a:avLst/>
          </a:prstGeom>
          <a:noFill/>
          <a:ln>
            <a:noFill/>
          </a:ln>
          <a:effectLst>
            <a:outerShdw blurRad="50800" dist="38100" dir="2700000" algn="tl" rotWithShape="0">
              <a:prstClr val="black">
                <a:alpha val="40000"/>
              </a:prstClr>
            </a:outerShdw>
          </a:effectLs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x-none" sz="2200" dirty="0" smtClean="0">
                <a:latin typeface="+mj-lt"/>
                <a:ea typeface="+mn-ea"/>
              </a:rPr>
              <a:t>Mandel G. Samuels</a:t>
            </a:r>
            <a:endParaRPr lang="en-US" altLang="x-none" sz="2200" dirty="0">
              <a:latin typeface="+mj-lt"/>
              <a:ea typeface="+mn-ea"/>
            </a:endParaRPr>
          </a:p>
        </p:txBody>
      </p:sp>
      <p:sp>
        <p:nvSpPr>
          <p:cNvPr id="17411" name="TextBox 8">
            <a:extLst>
              <a:ext uri="{FF2B5EF4-FFF2-40B4-BE49-F238E27FC236}">
                <a16:creationId xmlns:a16="http://schemas.microsoft.com/office/drawing/2014/main" id="{0CDAD7B2-90AA-4A45-867E-D9CFE9092788}"/>
              </a:ext>
            </a:extLst>
          </p:cNvPr>
          <p:cNvSpPr txBox="1">
            <a:spLocks noChangeArrowheads="1"/>
          </p:cNvSpPr>
          <p:nvPr/>
        </p:nvSpPr>
        <p:spPr bwMode="auto">
          <a:xfrm>
            <a:off x="5181600" y="4429124"/>
            <a:ext cx="3048000" cy="430887"/>
          </a:xfrm>
          <a:prstGeom prst="rect">
            <a:avLst/>
          </a:prstGeom>
          <a:noFill/>
          <a:ln>
            <a:noFill/>
          </a:ln>
          <a:effectLst>
            <a:outerShdw blurRad="50800" dist="38100" dir="2700000" algn="tl" rotWithShape="0">
              <a:prstClr val="black">
                <a:alpha val="40000"/>
              </a:prstClr>
            </a:outerShdw>
          </a:effectLs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x-none" sz="2200" dirty="0" smtClean="0">
                <a:latin typeface="+mj-lt"/>
                <a:ea typeface="+mn-ea"/>
              </a:rPr>
              <a:t>James O. Hammons</a:t>
            </a:r>
            <a:endParaRPr lang="en-US" altLang="x-none" sz="2200" dirty="0">
              <a:latin typeface="+mj-lt"/>
              <a:ea typeface="+mn-ea"/>
            </a:endParaRP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CDE53903-B507-4CE0-A967-52D220DB9DBB}"/>
              </a:ext>
            </a:extLst>
          </p:cNvPr>
          <p:cNvSpPr>
            <a:spLocks noGrp="1"/>
          </p:cNvSpPr>
          <p:nvPr>
            <p:ph type="title"/>
          </p:nvPr>
        </p:nvSpPr>
        <p:spPr>
          <a:effectLst>
            <a:outerShdw blurRad="50800" dist="38100" dir="2700000" algn="tl" rotWithShape="0">
              <a:prstClr val="black">
                <a:alpha val="40000"/>
              </a:prstClr>
            </a:outerShdw>
          </a:effectLst>
        </p:spPr>
        <p:txBody>
          <a:bodyPr/>
          <a:lstStyle/>
          <a:p>
            <a:pPr algn="ctr" eaLnBrk="1" hangingPunct="1"/>
            <a:r>
              <a:rPr lang="en-US" altLang="en-US" dirty="0"/>
              <a:t>Our Goals and Timeline</a:t>
            </a:r>
          </a:p>
        </p:txBody>
      </p:sp>
      <p:graphicFrame>
        <p:nvGraphicFramePr>
          <p:cNvPr id="5" name="Content Placeholder 4">
            <a:extLst>
              <a:ext uri="{FF2B5EF4-FFF2-40B4-BE49-F238E27FC236}">
                <a16:creationId xmlns:a16="http://schemas.microsoft.com/office/drawing/2014/main" id="{AB742493-74A4-4751-859F-2A21538DCBF0}"/>
              </a:ext>
            </a:extLst>
          </p:cNvPr>
          <p:cNvGraphicFramePr>
            <a:graphicFrameLocks noGrp="1"/>
          </p:cNvGraphicFramePr>
          <p:nvPr>
            <p:ph idx="1"/>
            <p:extLst>
              <p:ext uri="{D42A27DB-BD31-4B8C-83A1-F6EECF244321}">
                <p14:modId xmlns:p14="http://schemas.microsoft.com/office/powerpoint/2010/main" val="227217760"/>
              </p:ext>
            </p:extLst>
          </p:nvPr>
        </p:nvGraphicFramePr>
        <p:xfrm>
          <a:off x="685800" y="1676400"/>
          <a:ext cx="7924800" cy="4358898"/>
        </p:xfrm>
        <a:graphic>
          <a:graphicData uri="http://schemas.openxmlformats.org/drawingml/2006/table">
            <a:tbl>
              <a:tblPr>
                <a:effectLst>
                  <a:outerShdw blurRad="50800" dist="38100" dir="2700000" algn="tl" rotWithShape="0">
                    <a:prstClr val="black">
                      <a:alpha val="40000"/>
                    </a:prstClr>
                  </a:outerShdw>
                </a:effectLst>
              </a:tblPr>
              <a:tblGrid>
                <a:gridCol w="6578600">
                  <a:extLst>
                    <a:ext uri="{9D8B030D-6E8A-4147-A177-3AD203B41FA5}">
                      <a16:colId xmlns:a16="http://schemas.microsoft.com/office/drawing/2014/main" val="20000"/>
                    </a:ext>
                  </a:extLst>
                </a:gridCol>
                <a:gridCol w="1346200">
                  <a:extLst>
                    <a:ext uri="{9D8B030D-6E8A-4147-A177-3AD203B41FA5}">
                      <a16:colId xmlns:a16="http://schemas.microsoft.com/office/drawing/2014/main" val="20001"/>
                    </a:ext>
                  </a:extLst>
                </a:gridCol>
              </a:tblGrid>
              <a:tr h="457200">
                <a:tc>
                  <a:txBody>
                    <a:bodyPr/>
                    <a:lstStyle>
                      <a:lvl1pPr>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ea typeface="ＭＳ Ｐゴシック" panose="020B0600070205080204" pitchFamily="34" charset="-128"/>
                        </a:rPr>
                        <a:t>Goal</a:t>
                      </a:r>
                      <a:endParaRPr kumimoji="0" lang="en-US" sz="2400" b="1" i="0" u="none" strike="noStrike" cap="none" normalizeH="0" baseline="0" dirty="0">
                        <a:ln>
                          <a:noFill/>
                        </a:ln>
                        <a:solidFill>
                          <a:schemeClr val="tx1"/>
                        </a:solidFill>
                        <a:effectLst/>
                        <a:latin typeface="+mn-lt"/>
                        <a:ea typeface="ＭＳ Ｐゴシック" panose="020B0600070205080204" pitchFamily="34" charset="-128"/>
                      </a:endParaRPr>
                    </a:p>
                  </a:txBody>
                  <a:tcPr marT="45705" marB="45705"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mn-lt"/>
                          <a:ea typeface="ＭＳ Ｐゴシック" panose="020B0600070205080204" pitchFamily="34" charset="-128"/>
                        </a:rPr>
                        <a:t>Time</a:t>
                      </a:r>
                    </a:p>
                  </a:txBody>
                  <a:tcPr marT="45705" marB="45705"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62000">
                <a:tc>
                  <a:txBody>
                    <a:bodyPr/>
                    <a:lstStyle>
                      <a:lvl1pPr marL="342900" indent="-342900">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457200" marR="0" lvl="0" indent="-457200" algn="l" defTabSz="914400" rtl="0" eaLnBrk="1" fontAlgn="base" latinLnBrk="0" hangingPunct="1">
                        <a:lnSpc>
                          <a:spcPct val="100000"/>
                        </a:lnSpc>
                        <a:spcBef>
                          <a:spcPct val="0"/>
                        </a:spcBef>
                        <a:spcAft>
                          <a:spcPct val="0"/>
                        </a:spcAft>
                        <a:buClrTx/>
                        <a:buSzTx/>
                        <a:buFont typeface="+mj-lt"/>
                        <a:buAutoNum type="alphaUcPeriod"/>
                        <a:tabLst/>
                      </a:pPr>
                      <a:r>
                        <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rPr>
                        <a:t>Overview/History</a:t>
                      </a:r>
                      <a:endParaRPr kumimoji="0" lang="en-US" sz="2200" b="0" i="0" u="none" strike="noStrike" cap="none" normalizeH="0" baseline="0" dirty="0">
                        <a:ln>
                          <a:noFill/>
                        </a:ln>
                        <a:solidFill>
                          <a:schemeClr val="tx1"/>
                        </a:solidFill>
                        <a:effectLst/>
                        <a:latin typeface="+mn-lt"/>
                        <a:ea typeface="ＭＳ Ｐゴシック" panose="020B0600070205080204" pitchFamily="34" charset="-128"/>
                      </a:endParaRPr>
                    </a:p>
                  </a:txBody>
                  <a:tcPr marT="45705" marB="45705"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tc rowSpan="2">
                  <a:txBody>
                    <a:bodyPr/>
                    <a:lstStyle>
                      <a:lvl1pPr>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rPr>
                        <a:t>  5</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rPr>
                        <a:t>15</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mn-lt"/>
                        <a:ea typeface="ＭＳ Ｐゴシック" panose="020B0600070205080204" pitchFamily="34" charset="-128"/>
                      </a:endParaRPr>
                    </a:p>
                  </a:txBody>
                  <a:tcPr marT="45705" marB="45705" anchor="ctr"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62000">
                <a:tc>
                  <a:txBody>
                    <a:bodyPr/>
                    <a:lstStyle>
                      <a:lvl1pPr marL="342900" indent="-342900">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457200" marR="0" lvl="0" indent="-457200" algn="l" defTabSz="914400" rtl="0" eaLnBrk="1" fontAlgn="base" latinLnBrk="0" hangingPunct="1">
                        <a:lnSpc>
                          <a:spcPct val="100000"/>
                        </a:lnSpc>
                        <a:spcBef>
                          <a:spcPct val="0"/>
                        </a:spcBef>
                        <a:spcAft>
                          <a:spcPct val="0"/>
                        </a:spcAft>
                        <a:buClrTx/>
                        <a:buSzTx/>
                        <a:buFont typeface="+mj-lt"/>
                        <a:buAutoNum type="alphaUcPeriod" startAt="2"/>
                        <a:tabLst/>
                      </a:pPr>
                      <a:r>
                        <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rPr>
                        <a:t>To Share the Findings/Conclusions of the National Study</a:t>
                      </a:r>
                      <a:endParaRPr kumimoji="0" lang="en-US" sz="2200" b="0" i="0" u="none" strike="noStrike" cap="none" normalizeH="0" baseline="0" dirty="0">
                        <a:ln>
                          <a:noFill/>
                        </a:ln>
                        <a:solidFill>
                          <a:schemeClr val="tx1"/>
                        </a:solidFill>
                        <a:effectLst/>
                        <a:latin typeface="+mn-lt"/>
                        <a:ea typeface="ＭＳ Ｐゴシック" panose="020B0600070205080204" pitchFamily="34" charset="-128"/>
                      </a:endParaRPr>
                    </a:p>
                  </a:txBody>
                  <a:tcPr marT="45705" marB="45705"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tc vMerge="1">
                  <a:txBody>
                    <a:bodyPr/>
                    <a:lstStyle/>
                    <a:p>
                      <a:endParaRPr lang="en-US"/>
                    </a:p>
                  </a:txBody>
                  <a:tcPr/>
                </a:tc>
                <a:extLst>
                  <a:ext uri="{0D108BD9-81ED-4DB2-BD59-A6C34878D82A}">
                    <a16:rowId xmlns:a16="http://schemas.microsoft.com/office/drawing/2014/main" val="10002"/>
                  </a:ext>
                </a:extLst>
              </a:tr>
              <a:tr h="762000">
                <a:tc>
                  <a:txBody>
                    <a:bodyPr/>
                    <a:lstStyle>
                      <a:lvl1pPr marL="342900" indent="-342900">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457200" marR="0" lvl="0" indent="-457200" algn="l" defTabSz="914400" rtl="0" eaLnBrk="1" fontAlgn="base" latinLnBrk="0" hangingPunct="1">
                        <a:lnSpc>
                          <a:spcPct val="100000"/>
                        </a:lnSpc>
                        <a:spcBef>
                          <a:spcPct val="0"/>
                        </a:spcBef>
                        <a:spcAft>
                          <a:spcPct val="0"/>
                        </a:spcAft>
                        <a:buClrTx/>
                        <a:buSzTx/>
                        <a:buFont typeface="+mj-lt"/>
                        <a:buAutoNum type="alphaUcPeriod" startAt="3"/>
                        <a:tabLst/>
                      </a:pPr>
                      <a:r>
                        <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rPr>
                        <a:t>Demonstration/Discussion of Proposed Workload Formula</a:t>
                      </a:r>
                    </a:p>
                  </a:txBody>
                  <a:tcPr marT="45705" marB="45705"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rPr>
                        <a:t>15</a:t>
                      </a:r>
                      <a:endParaRPr kumimoji="0" lang="en-US" sz="2200" b="0" i="0" u="none" strike="noStrike" cap="none" normalizeH="0" baseline="0" dirty="0">
                        <a:ln>
                          <a:noFill/>
                        </a:ln>
                        <a:solidFill>
                          <a:schemeClr val="tx1"/>
                        </a:solidFill>
                        <a:effectLst/>
                        <a:latin typeface="+mn-lt"/>
                        <a:ea typeface="ＭＳ Ｐゴシック" panose="020B0600070205080204" pitchFamily="34" charset="-128"/>
                      </a:endParaRPr>
                    </a:p>
                  </a:txBody>
                  <a:tcPr marT="45705" marB="45705" anchor="ctr"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52400">
                <a:tc>
                  <a:txBody>
                    <a:bodyPr/>
                    <a:lstStyle>
                      <a:lvl1pPr marL="342900" indent="-342900">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457200" marR="0" lvl="0" indent="-457200" algn="l" defTabSz="914400" rtl="0" eaLnBrk="1" fontAlgn="base" latinLnBrk="0" hangingPunct="1">
                        <a:lnSpc>
                          <a:spcPct val="90000"/>
                        </a:lnSpc>
                        <a:spcBef>
                          <a:spcPct val="0"/>
                        </a:spcBef>
                        <a:spcAft>
                          <a:spcPct val="20000"/>
                        </a:spcAft>
                        <a:buClrTx/>
                        <a:buSzTx/>
                        <a:buFont typeface="+mj-lt"/>
                        <a:buAutoNum type="alphaUcPeriod" startAt="4"/>
                        <a:tabLst/>
                      </a:pPr>
                      <a:r>
                        <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rPr>
                        <a:t>Questions/Reaction</a:t>
                      </a:r>
                      <a:endParaRPr kumimoji="0" lang="en-US" sz="2200" b="0" i="0" u="none" strike="noStrike" cap="none" normalizeH="0" baseline="0" dirty="0">
                        <a:ln>
                          <a:noFill/>
                        </a:ln>
                        <a:solidFill>
                          <a:schemeClr val="tx1"/>
                        </a:solidFill>
                        <a:effectLst/>
                        <a:latin typeface="+mn-lt"/>
                        <a:ea typeface="ＭＳ Ｐゴシック" panose="020B0600070205080204" pitchFamily="34" charset="-128"/>
                      </a:endParaRPr>
                    </a:p>
                    <a:p>
                      <a:pPr marL="0" marR="0" lvl="0" indent="0" algn="l" defTabSz="914400" rtl="0" eaLnBrk="1" fontAlgn="base" latinLnBrk="0" hangingPunct="1">
                        <a:lnSpc>
                          <a:spcPct val="90000"/>
                        </a:lnSpc>
                        <a:spcBef>
                          <a:spcPct val="0"/>
                        </a:spcBef>
                        <a:spcAft>
                          <a:spcPct val="20000"/>
                        </a:spcAft>
                        <a:buClrTx/>
                        <a:buSzTx/>
                        <a:buFont typeface="+mj-lt"/>
                        <a:buNone/>
                        <a:tabLst/>
                      </a:pPr>
                      <a:endPar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endParaRPr>
                    </a:p>
                  </a:txBody>
                  <a:tcPr marT="45705" marB="45705"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ea typeface="ＭＳ Ｐゴシック" panose="020B0600070205080204" pitchFamily="34" charset="-128"/>
                        </a:rPr>
                        <a:t>10</a:t>
                      </a:r>
                      <a:endParaRPr kumimoji="0" lang="en-US" sz="2200" b="0" i="0" u="none" strike="noStrike" cap="none" normalizeH="0" baseline="0" dirty="0">
                        <a:ln>
                          <a:noFill/>
                        </a:ln>
                        <a:solidFill>
                          <a:schemeClr val="tx1"/>
                        </a:solidFill>
                        <a:effectLst/>
                        <a:latin typeface="+mn-lt"/>
                        <a:ea typeface="ＭＳ Ｐゴシック" panose="020B0600070205080204" pitchFamily="34" charset="-128"/>
                      </a:endParaRPr>
                    </a:p>
                  </a:txBody>
                  <a:tcPr marT="45705" marB="45705" anchor="ctr"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0">
                <a:tc>
                  <a:txBody>
                    <a:bodyPr/>
                    <a:lstStyle>
                      <a:lvl1pPr marL="342900" indent="-342900">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90000"/>
                        </a:lnSpc>
                        <a:spcBef>
                          <a:spcPct val="0"/>
                        </a:spcBef>
                        <a:spcAft>
                          <a:spcPct val="25000"/>
                        </a:spcAft>
                        <a:buClrTx/>
                        <a:buSzTx/>
                        <a:buFont typeface="Arial Black" panose="020B0A04020102020204" pitchFamily="34" charset="0"/>
                        <a:buNone/>
                        <a:tabLst/>
                      </a:pPr>
                      <a:endParaRPr kumimoji="0" lang="en-US" sz="22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txBody>
                  <a:tcPr marT="45705" marB="45705"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txBody>
                  <a:tcPr marT="45705" marB="45705" anchor="ctr"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7038">
                <a:tc>
                  <a:txBody>
                    <a:bodyPr/>
                    <a:lstStyle>
                      <a:lvl1pPr marL="342900" indent="-342900">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base" latinLnBrk="0" hangingPunct="1">
                        <a:lnSpc>
                          <a:spcPct val="100000"/>
                        </a:lnSpc>
                        <a:spcBef>
                          <a:spcPct val="0"/>
                        </a:spcBef>
                        <a:spcAft>
                          <a:spcPct val="0"/>
                        </a:spcAft>
                        <a:buClrTx/>
                        <a:buSzTx/>
                        <a:buFont typeface="Arial Black" panose="020B0A04020102020204" pitchFamily="34" charset="0"/>
                        <a:buAutoNum type="alphaLcParenR" startAt="6"/>
                        <a:tabLst/>
                      </a:pPr>
                      <a:endParaRPr kumimoji="0" lang="en-US" sz="22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txBody>
                  <a:tcPr marT="45705" marB="45705"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defRPr sz="2400">
                          <a:solidFill>
                            <a:schemeClr val="tx1"/>
                          </a:solidFill>
                          <a:latin typeface="Arial" panose="020B0604020202020204" pitchFamily="34" charset="0"/>
                          <a:ea typeface="ＭＳ Ｐゴシック" panose="020B0600070205080204" pitchFamily="34" charset="-128"/>
                        </a:defRPr>
                      </a:lvl2pPr>
                      <a:lvl3pPr>
                        <a:spcBef>
                          <a:spcPct val="20000"/>
                        </a:spcBef>
                        <a:defRPr sz="2000">
                          <a:solidFill>
                            <a:schemeClr val="tx1"/>
                          </a:solidFill>
                          <a:latin typeface="Arial" panose="020B0604020202020204" pitchFamily="34" charset="0"/>
                          <a:ea typeface="ＭＳ Ｐゴシック" panose="020B0600070205080204" pitchFamily="34" charset="-128"/>
                        </a:defRPr>
                      </a:lvl3pPr>
                      <a:lvl4pPr>
                        <a:spcBef>
                          <a:spcPct val="20000"/>
                        </a:spcBef>
                        <a:defRPr>
                          <a:solidFill>
                            <a:schemeClr val="tx1"/>
                          </a:solidFill>
                          <a:latin typeface="Arial" panose="020B0604020202020204" pitchFamily="34" charset="0"/>
                          <a:ea typeface="ＭＳ Ｐゴシック" panose="020B0600070205080204" pitchFamily="34" charset="-128"/>
                        </a:defRPr>
                      </a:lvl4pPr>
                      <a:lvl5pPr>
                        <a:spcBef>
                          <a:spcPct val="20000"/>
                        </a:spcBef>
                        <a:defRPr>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txBody>
                  <a:tcPr marT="45705" marB="45705" anchor="ctr" horzOverflow="overflow">
                    <a:lnL w="12700" cap="flat" cmpd="sng" algn="ctr">
                      <a:solidFill>
                        <a:srgbClr val="D35B1F"/>
                      </a:solidFill>
                      <a:prstDash val="solid"/>
                      <a:round/>
                      <a:headEnd type="none" w="med" len="med"/>
                      <a:tailEnd type="none" w="med" len="med"/>
                    </a:lnL>
                    <a:lnR w="12700" cap="flat" cmpd="sng" algn="ctr">
                      <a:solidFill>
                        <a:srgbClr val="D35B1F"/>
                      </a:solidFill>
                      <a:prstDash val="solid"/>
                      <a:round/>
                      <a:headEnd type="none" w="med" len="med"/>
                      <a:tailEnd type="none" w="med" len="med"/>
                    </a:lnR>
                    <a:lnT w="12700" cap="flat" cmpd="sng" algn="ctr">
                      <a:solidFill>
                        <a:srgbClr val="D35B1F"/>
                      </a:solidFill>
                      <a:prstDash val="solid"/>
                      <a:round/>
                      <a:headEnd type="none" w="med" len="med"/>
                      <a:tailEnd type="none" w="med" len="med"/>
                    </a:lnT>
                    <a:lnB w="12700" cap="flat" cmpd="sng" algn="ctr">
                      <a:solidFill>
                        <a:srgbClr val="D35B1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75724"/>
            <a:ext cx="8077200" cy="924475"/>
          </a:xfrm>
          <a:effectLst>
            <a:outerShdw blurRad="50800" dist="38100" dir="2700000" algn="tl" rotWithShape="0">
              <a:prstClr val="black">
                <a:alpha val="40000"/>
              </a:prstClr>
            </a:outerShdw>
          </a:effectLst>
        </p:spPr>
        <p:txBody>
          <a:bodyPr/>
          <a:lstStyle/>
          <a:p>
            <a:pPr algn="ctr"/>
            <a:r>
              <a:rPr lang="en-US" sz="2600" dirty="0"/>
              <a:t>B</a:t>
            </a:r>
            <a:r>
              <a:rPr lang="en-US" sz="2600" dirty="0" smtClean="0"/>
              <a:t>.) Findings/Conclusions of the National Study</a:t>
            </a:r>
            <a:endParaRPr lang="en-US" sz="2600" dirty="0"/>
          </a:p>
        </p:txBody>
      </p:sp>
      <p:sp>
        <p:nvSpPr>
          <p:cNvPr id="3" name="Content Placeholder 2"/>
          <p:cNvSpPr>
            <a:spLocks noGrp="1"/>
          </p:cNvSpPr>
          <p:nvPr>
            <p:ph idx="1"/>
          </p:nvPr>
        </p:nvSpPr>
        <p:spPr/>
        <p:txBody>
          <a:bodyPr>
            <a:normAutofit/>
          </a:bodyPr>
          <a:lstStyle/>
          <a:p>
            <a:endParaRPr lang="en-US" sz="2600" dirty="0" smtClean="0"/>
          </a:p>
          <a:p>
            <a:endParaRPr lang="en-US" sz="2600" dirty="0"/>
          </a:p>
          <a:p>
            <a:r>
              <a:rPr lang="en-US" sz="2600" dirty="0" smtClean="0"/>
              <a:t>Overview of the Study</a:t>
            </a:r>
          </a:p>
          <a:p>
            <a:pPr lvl="1"/>
            <a:r>
              <a:rPr lang="en-US" sz="2600" dirty="0" smtClean="0"/>
              <a:t>Target Population</a:t>
            </a:r>
          </a:p>
          <a:p>
            <a:pPr lvl="1"/>
            <a:r>
              <a:rPr lang="en-US" sz="2600" dirty="0" smtClean="0"/>
              <a:t>Sample</a:t>
            </a:r>
          </a:p>
          <a:p>
            <a:pPr marL="457200" lvl="1" indent="0">
              <a:buNone/>
            </a:pPr>
            <a:endParaRPr lang="en-US" sz="2600" dirty="0" smtClean="0"/>
          </a:p>
          <a:p>
            <a:pPr lvl="1"/>
            <a:endParaRPr lang="en-US" sz="2400" dirty="0"/>
          </a:p>
          <a:p>
            <a:pPr marL="457200" lvl="1" indent="0">
              <a:buNone/>
            </a:pPr>
            <a:endParaRPr lang="en-US" sz="2400" dirty="0" smtClean="0"/>
          </a:p>
          <a:p>
            <a:pPr marL="457200" lvl="1" indent="0">
              <a:buNone/>
            </a:pPr>
            <a:endParaRPr lang="en-US" sz="2400" dirty="0"/>
          </a:p>
          <a:p>
            <a:pPr marL="457200" lvl="1" indent="0">
              <a:buNone/>
            </a:pPr>
            <a:endParaRPr lang="en-US" sz="2400" dirty="0" smtClean="0"/>
          </a:p>
        </p:txBody>
      </p:sp>
    </p:spTree>
    <p:extLst>
      <p:ext uri="{BB962C8B-B14F-4D97-AF65-F5344CB8AC3E}">
        <p14:creationId xmlns:p14="http://schemas.microsoft.com/office/powerpoint/2010/main" val="1848654531"/>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75724"/>
            <a:ext cx="8991600" cy="924475"/>
          </a:xfrm>
          <a:effectLst>
            <a:outerShdw blurRad="50800" dist="38100" dir="2700000" algn="tl" rotWithShape="0">
              <a:prstClr val="black">
                <a:alpha val="40000"/>
              </a:prstClr>
            </a:outerShdw>
          </a:effectLst>
        </p:spPr>
        <p:txBody>
          <a:bodyPr/>
          <a:lstStyle/>
          <a:p>
            <a:pPr algn="ctr"/>
            <a:r>
              <a:rPr lang="en-US" sz="2300" dirty="0"/>
              <a:t>B</a:t>
            </a:r>
            <a:r>
              <a:rPr lang="en-US" sz="2300" dirty="0" smtClean="0"/>
              <a:t>.) Findings/Conclusions of the National Study Continued</a:t>
            </a:r>
            <a:endParaRPr lang="en-US" sz="2300" dirty="0"/>
          </a:p>
        </p:txBody>
      </p:sp>
      <p:sp>
        <p:nvSpPr>
          <p:cNvPr id="3" name="Content Placeholder 2"/>
          <p:cNvSpPr>
            <a:spLocks noGrp="1"/>
          </p:cNvSpPr>
          <p:nvPr>
            <p:ph idx="1"/>
          </p:nvPr>
        </p:nvSpPr>
        <p:spPr/>
        <p:txBody>
          <a:bodyPr>
            <a:normAutofit/>
          </a:bodyPr>
          <a:lstStyle/>
          <a:p>
            <a:pPr marL="0" indent="0">
              <a:buNone/>
            </a:pPr>
            <a:endParaRPr lang="en-US" sz="2400" dirty="0" smtClean="0"/>
          </a:p>
          <a:p>
            <a:pPr marL="0" indent="0">
              <a:buNone/>
            </a:pPr>
            <a:endParaRPr lang="en-US" sz="2400" dirty="0"/>
          </a:p>
          <a:p>
            <a:pPr marL="0" indent="0">
              <a:buNone/>
            </a:pPr>
            <a:r>
              <a:rPr lang="en-US" sz="2400" dirty="0" smtClean="0"/>
              <a:t>1</a:t>
            </a:r>
            <a:r>
              <a:rPr lang="en-US" sz="2400" dirty="0"/>
              <a:t>. What percent of colleges use factors, other than the number of full-time faculty, for determining chair teaching load?</a:t>
            </a:r>
          </a:p>
          <a:p>
            <a:pPr marL="0" indent="0">
              <a:buNone/>
            </a:pPr>
            <a:endParaRPr lang="en-US" sz="2400" dirty="0" smtClean="0"/>
          </a:p>
          <a:p>
            <a:pPr lvl="1"/>
            <a:endParaRPr lang="en-US" sz="2400" dirty="0"/>
          </a:p>
          <a:p>
            <a:pPr marL="457200" lvl="1" indent="0">
              <a:buNone/>
            </a:pPr>
            <a:endParaRPr lang="en-US" sz="2400" dirty="0" smtClean="0"/>
          </a:p>
          <a:p>
            <a:pPr marL="457200" lvl="1" indent="0">
              <a:buNone/>
            </a:pPr>
            <a:endParaRPr lang="en-US" sz="2400" dirty="0"/>
          </a:p>
          <a:p>
            <a:pPr marL="457200" lvl="1" indent="0">
              <a:buNone/>
            </a:pPr>
            <a:endParaRPr lang="en-US" sz="2400" dirty="0" smtClean="0"/>
          </a:p>
        </p:txBody>
      </p:sp>
    </p:spTree>
    <p:extLst>
      <p:ext uri="{BB962C8B-B14F-4D97-AF65-F5344CB8AC3E}">
        <p14:creationId xmlns:p14="http://schemas.microsoft.com/office/powerpoint/2010/main" val="3944800351"/>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75724"/>
            <a:ext cx="8763000" cy="924475"/>
          </a:xfrm>
          <a:effectLst>
            <a:outerShdw blurRad="50800" dist="38100" dir="2700000" algn="tl" rotWithShape="0">
              <a:prstClr val="black">
                <a:alpha val="40000"/>
              </a:prstClr>
            </a:outerShdw>
          </a:effectLst>
        </p:spPr>
        <p:txBody>
          <a:bodyPr/>
          <a:lstStyle/>
          <a:p>
            <a:pPr algn="ctr"/>
            <a:r>
              <a:rPr lang="en-US" sz="2300" dirty="0"/>
              <a:t>B</a:t>
            </a:r>
            <a:r>
              <a:rPr lang="en-US" sz="2300" dirty="0" smtClean="0"/>
              <a:t>.) Findings/Conclusions of the National Study Continued</a:t>
            </a:r>
            <a:endParaRPr lang="en-US" sz="2300" dirty="0"/>
          </a:p>
        </p:txBody>
      </p:sp>
      <p:sp>
        <p:nvSpPr>
          <p:cNvPr id="3" name="Content Placeholder 2"/>
          <p:cNvSpPr>
            <a:spLocks noGrp="1"/>
          </p:cNvSpPr>
          <p:nvPr>
            <p:ph idx="1"/>
          </p:nvPr>
        </p:nvSpPr>
        <p:spPr/>
        <p:txBody>
          <a:bodyPr>
            <a:normAutofit/>
          </a:bodyPr>
          <a:lstStyle/>
          <a:p>
            <a:pPr marL="0" indent="0">
              <a:buNone/>
            </a:pPr>
            <a:endParaRPr lang="en-US" sz="2400" dirty="0" smtClean="0"/>
          </a:p>
          <a:p>
            <a:pPr marL="0" indent="0">
              <a:buNone/>
            </a:pPr>
            <a:endParaRPr lang="en-US" sz="2400" dirty="0"/>
          </a:p>
          <a:p>
            <a:pPr marL="0" indent="0">
              <a:buNone/>
            </a:pPr>
            <a:r>
              <a:rPr lang="en-US" sz="2400" dirty="0"/>
              <a:t>2. What factors are colleges using to determine the teaching load for the chair position?</a:t>
            </a:r>
          </a:p>
          <a:p>
            <a:pPr marL="0" indent="0">
              <a:buNone/>
            </a:pPr>
            <a:endParaRPr lang="en-US" sz="2400" dirty="0" smtClean="0"/>
          </a:p>
          <a:p>
            <a:pPr lvl="1"/>
            <a:endParaRPr lang="en-US" sz="2400" dirty="0"/>
          </a:p>
          <a:p>
            <a:pPr marL="457200" lvl="1" indent="0">
              <a:buNone/>
            </a:pPr>
            <a:endParaRPr lang="en-US" sz="2400" dirty="0" smtClean="0"/>
          </a:p>
          <a:p>
            <a:pPr marL="457200" lvl="1" indent="0">
              <a:buNone/>
            </a:pPr>
            <a:endParaRPr lang="en-US" sz="2400" dirty="0"/>
          </a:p>
          <a:p>
            <a:pPr marL="457200" lvl="1" indent="0">
              <a:buNone/>
            </a:pPr>
            <a:endParaRPr lang="en-US" sz="2400" dirty="0" smtClean="0"/>
          </a:p>
        </p:txBody>
      </p:sp>
    </p:spTree>
    <p:extLst>
      <p:ext uri="{BB962C8B-B14F-4D97-AF65-F5344CB8AC3E}">
        <p14:creationId xmlns:p14="http://schemas.microsoft.com/office/powerpoint/2010/main" val="3766364190"/>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75724"/>
            <a:ext cx="8686800" cy="924475"/>
          </a:xfrm>
          <a:effectLst>
            <a:outerShdw blurRad="50800" dist="38100" dir="2700000" algn="tl" rotWithShape="0">
              <a:prstClr val="black">
                <a:alpha val="40000"/>
              </a:prstClr>
            </a:outerShdw>
          </a:effectLst>
        </p:spPr>
        <p:txBody>
          <a:bodyPr/>
          <a:lstStyle/>
          <a:p>
            <a:pPr algn="ctr"/>
            <a:r>
              <a:rPr lang="en-US" sz="2300" dirty="0"/>
              <a:t>B</a:t>
            </a:r>
            <a:r>
              <a:rPr lang="en-US" sz="2300" dirty="0" smtClean="0"/>
              <a:t>.) Findings/Conclusions of the National Study Continued</a:t>
            </a:r>
            <a:endParaRPr lang="en-US" sz="2300" dirty="0"/>
          </a:p>
        </p:txBody>
      </p:sp>
      <p:sp>
        <p:nvSpPr>
          <p:cNvPr id="3" name="Content Placeholder 2"/>
          <p:cNvSpPr>
            <a:spLocks noGrp="1"/>
          </p:cNvSpPr>
          <p:nvPr>
            <p:ph idx="1"/>
          </p:nvPr>
        </p:nvSpPr>
        <p:spPr>
          <a:xfrm>
            <a:off x="1009443" y="1828800"/>
            <a:ext cx="7125112" cy="4051437"/>
          </a:xfrm>
        </p:spPr>
        <p:txBody>
          <a:bodyPr>
            <a:normAutofit/>
          </a:bodyPr>
          <a:lstStyle/>
          <a:p>
            <a:pPr marL="0" indent="0">
              <a:buNone/>
            </a:pPr>
            <a:endParaRPr lang="en-US" sz="2400" dirty="0" smtClean="0"/>
          </a:p>
          <a:p>
            <a:pPr marL="0" indent="0">
              <a:buNone/>
            </a:pPr>
            <a:endParaRPr lang="en-US" sz="2400" dirty="0"/>
          </a:p>
          <a:p>
            <a:pPr marL="0" indent="0">
              <a:buNone/>
            </a:pPr>
            <a:r>
              <a:rPr lang="en-US" sz="2400" dirty="0"/>
              <a:t>3. How long have they been using current factors for determining the teaching load?  What percent have made changes in the factors used in the last 10 </a:t>
            </a:r>
            <a:r>
              <a:rPr lang="en-US" sz="2400" dirty="0" smtClean="0"/>
              <a:t>years</a:t>
            </a:r>
          </a:p>
          <a:p>
            <a:pPr lvl="1"/>
            <a:endParaRPr lang="en-US" sz="2400" dirty="0"/>
          </a:p>
          <a:p>
            <a:pPr marL="457200" lvl="1" indent="0">
              <a:buNone/>
            </a:pPr>
            <a:endParaRPr lang="en-US" sz="2400" dirty="0" smtClean="0"/>
          </a:p>
          <a:p>
            <a:pPr marL="457200" lvl="1" indent="0">
              <a:buNone/>
            </a:pPr>
            <a:endParaRPr lang="en-US" sz="2400" dirty="0"/>
          </a:p>
          <a:p>
            <a:pPr marL="457200" lvl="1" indent="0">
              <a:buNone/>
            </a:pPr>
            <a:endParaRPr lang="en-US" sz="2400" dirty="0" smtClean="0"/>
          </a:p>
        </p:txBody>
      </p:sp>
    </p:spTree>
    <p:extLst>
      <p:ext uri="{BB962C8B-B14F-4D97-AF65-F5344CB8AC3E}">
        <p14:creationId xmlns:p14="http://schemas.microsoft.com/office/powerpoint/2010/main" val="358101376"/>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75724"/>
            <a:ext cx="8763000" cy="924475"/>
          </a:xfrm>
          <a:effectLst>
            <a:outerShdw blurRad="50800" dist="38100" dir="2700000" algn="tl" rotWithShape="0">
              <a:prstClr val="black">
                <a:alpha val="40000"/>
              </a:prstClr>
            </a:outerShdw>
          </a:effectLst>
        </p:spPr>
        <p:txBody>
          <a:bodyPr/>
          <a:lstStyle/>
          <a:p>
            <a:pPr algn="ctr"/>
            <a:r>
              <a:rPr lang="en-US" sz="2300" dirty="0" smtClean="0"/>
              <a:t>B.) Findings/Conclusions of the National Study Continued</a:t>
            </a:r>
            <a:endParaRPr lang="en-US" sz="2300" dirty="0"/>
          </a:p>
        </p:txBody>
      </p:sp>
      <p:sp>
        <p:nvSpPr>
          <p:cNvPr id="3" name="Content Placeholder 2"/>
          <p:cNvSpPr>
            <a:spLocks noGrp="1"/>
          </p:cNvSpPr>
          <p:nvPr>
            <p:ph idx="1"/>
          </p:nvPr>
        </p:nvSpPr>
        <p:spPr/>
        <p:txBody>
          <a:bodyPr>
            <a:normAutofit/>
          </a:bodyPr>
          <a:lstStyle/>
          <a:p>
            <a:pPr marL="57150" indent="0">
              <a:buNone/>
            </a:pPr>
            <a:endParaRPr lang="en-US" sz="2600" dirty="0" smtClean="0"/>
          </a:p>
          <a:p>
            <a:pPr marL="57150" indent="0">
              <a:buNone/>
            </a:pPr>
            <a:r>
              <a:rPr lang="en-US" sz="2400" dirty="0" smtClean="0"/>
              <a:t>4</a:t>
            </a:r>
            <a:r>
              <a:rPr lang="en-US" sz="2400" dirty="0"/>
              <a:t>. If changes have been made, why were the changes made and what was the nature of the changes?</a:t>
            </a:r>
          </a:p>
          <a:p>
            <a:pPr marL="457200" lvl="1" indent="0">
              <a:buNone/>
            </a:pPr>
            <a:endParaRPr lang="en-US" sz="2400" dirty="0"/>
          </a:p>
          <a:p>
            <a:pPr marL="457200" lvl="1" indent="0">
              <a:buNone/>
            </a:pPr>
            <a:endParaRPr lang="en-US" sz="2400" dirty="0" smtClean="0"/>
          </a:p>
          <a:p>
            <a:pPr marL="457200" lvl="1" indent="0">
              <a:buNone/>
            </a:pPr>
            <a:endParaRPr lang="en-US" sz="2400" dirty="0"/>
          </a:p>
          <a:p>
            <a:pPr marL="457200" lvl="1" indent="0">
              <a:buNone/>
            </a:pPr>
            <a:endParaRPr lang="en-US" sz="2400" dirty="0" smtClean="0"/>
          </a:p>
        </p:txBody>
      </p:sp>
    </p:spTree>
    <p:extLst>
      <p:ext uri="{BB962C8B-B14F-4D97-AF65-F5344CB8AC3E}">
        <p14:creationId xmlns:p14="http://schemas.microsoft.com/office/powerpoint/2010/main" val="4230231944"/>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75724"/>
            <a:ext cx="8686800" cy="924475"/>
          </a:xfrm>
          <a:effectLst>
            <a:outerShdw blurRad="50800" dist="38100" dir="2700000" algn="tl" rotWithShape="0">
              <a:prstClr val="black">
                <a:alpha val="40000"/>
              </a:prstClr>
            </a:outerShdw>
          </a:effectLst>
        </p:spPr>
        <p:txBody>
          <a:bodyPr/>
          <a:lstStyle/>
          <a:p>
            <a:pPr algn="ctr"/>
            <a:r>
              <a:rPr lang="en-US" sz="2300" dirty="0" smtClean="0"/>
              <a:t>B.) Findings/Conclusions of the National Study Continued</a:t>
            </a:r>
            <a:endParaRPr lang="en-US" sz="2300" dirty="0"/>
          </a:p>
        </p:txBody>
      </p:sp>
      <p:sp>
        <p:nvSpPr>
          <p:cNvPr id="3" name="Content Placeholder 2"/>
          <p:cNvSpPr>
            <a:spLocks noGrp="1"/>
          </p:cNvSpPr>
          <p:nvPr>
            <p:ph idx="1"/>
          </p:nvPr>
        </p:nvSpPr>
        <p:spPr/>
        <p:txBody>
          <a:bodyPr>
            <a:normAutofit/>
          </a:bodyPr>
          <a:lstStyle/>
          <a:p>
            <a:pPr marL="57150" indent="0">
              <a:buNone/>
            </a:pPr>
            <a:endParaRPr lang="en-US" sz="2600" dirty="0" smtClean="0"/>
          </a:p>
          <a:p>
            <a:pPr marL="57150" indent="0">
              <a:buNone/>
            </a:pPr>
            <a:r>
              <a:rPr lang="en-US" sz="2400" dirty="0" smtClean="0"/>
              <a:t>5</a:t>
            </a:r>
            <a:r>
              <a:rPr lang="en-US" sz="2400" dirty="0"/>
              <a:t>. Are the chief academic officers (CAO) satisfied with their current system?</a:t>
            </a:r>
          </a:p>
          <a:p>
            <a:pPr marL="457200" lvl="1" indent="0">
              <a:buNone/>
            </a:pPr>
            <a:endParaRPr lang="en-US" sz="2400" dirty="0"/>
          </a:p>
          <a:p>
            <a:pPr marL="457200" lvl="1" indent="0">
              <a:buNone/>
            </a:pPr>
            <a:endParaRPr lang="en-US" sz="2400" dirty="0" smtClean="0"/>
          </a:p>
          <a:p>
            <a:pPr marL="457200" lvl="1" indent="0">
              <a:buNone/>
            </a:pPr>
            <a:endParaRPr lang="en-US" sz="2400" dirty="0"/>
          </a:p>
          <a:p>
            <a:pPr marL="457200" lvl="1" indent="0">
              <a:buNone/>
            </a:pPr>
            <a:endParaRPr lang="en-US" sz="2400" dirty="0" smtClean="0"/>
          </a:p>
        </p:txBody>
      </p:sp>
    </p:spTree>
    <p:extLst>
      <p:ext uri="{BB962C8B-B14F-4D97-AF65-F5344CB8AC3E}">
        <p14:creationId xmlns:p14="http://schemas.microsoft.com/office/powerpoint/2010/main" val="949980052"/>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TM01972873[[fn=Summer]]</Template>
  <TotalTime>1740</TotalTime>
  <Words>1130</Words>
  <Application>Microsoft Office PowerPoint</Application>
  <PresentationFormat>On-screen Show (4:3)</PresentationFormat>
  <Paragraphs>208</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ＭＳ Ｐゴシック</vt:lpstr>
      <vt:lpstr>Arial</vt:lpstr>
      <vt:lpstr>Arial Black</vt:lpstr>
      <vt:lpstr>Courier New</vt:lpstr>
      <vt:lpstr>Trebuchet MS</vt:lpstr>
      <vt:lpstr>Verdana</vt:lpstr>
      <vt:lpstr>Wingdings 2</vt:lpstr>
      <vt:lpstr>Summer</vt:lpstr>
      <vt:lpstr>Factors Used to Determine the Teaching Load for Chairs in Public Community Colleges</vt:lpstr>
      <vt:lpstr>PowerPoint Presentation</vt:lpstr>
      <vt:lpstr>Our Goals and Timeline</vt:lpstr>
      <vt:lpstr>B.) Findings/Conclusions of the National Study</vt:lpstr>
      <vt:lpstr>B.) Findings/Conclusions of the National Study Continued</vt:lpstr>
      <vt:lpstr>B.) Findings/Conclusions of the National Study Continued</vt:lpstr>
      <vt:lpstr>B.) Findings/Conclusions of the National Study Continued</vt:lpstr>
      <vt:lpstr>B.) Findings/Conclusions of the National Study Continued</vt:lpstr>
      <vt:lpstr>B.) Findings/Conclusions of the National Study Continued</vt:lpstr>
      <vt:lpstr>B.) Findings/Conclusions of the National Study Continued</vt:lpstr>
      <vt:lpstr>B.) Findings/Conclusions of the National Study Continued</vt:lpstr>
      <vt:lpstr>C.) Demonstration/Discussion of Proposed Framework </vt:lpstr>
      <vt:lpstr>D.) Questions? Reactions</vt:lpstr>
    </vt:vector>
  </TitlesOfParts>
  <Company>University of Arkansas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and Changing the Single Greatest Barrier to Change – Negative Cultural Norms</dc:title>
  <dc:creator>Amanda Allen</dc:creator>
  <cp:lastModifiedBy>Mandel G. Samuels</cp:lastModifiedBy>
  <cp:revision>134</cp:revision>
  <cp:lastPrinted>2018-02-09T01:28:41Z</cp:lastPrinted>
  <dcterms:created xsi:type="dcterms:W3CDTF">2006-03-02T22:39:56Z</dcterms:created>
  <dcterms:modified xsi:type="dcterms:W3CDTF">2018-03-08T14:13:48Z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TC010721501033</vt:lpwstr>
  </property>
</Properties>
</file>