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6" r:id="rId1"/>
  </p:sldMasterIdLst>
  <p:notesMasterIdLst>
    <p:notesMasterId r:id="rId18"/>
  </p:notesMasterIdLst>
  <p:sldIdLst>
    <p:sldId id="256" r:id="rId2"/>
    <p:sldId id="257" r:id="rId3"/>
    <p:sldId id="298" r:id="rId4"/>
    <p:sldId id="258" r:id="rId5"/>
    <p:sldId id="259" r:id="rId6"/>
    <p:sldId id="299" r:id="rId7"/>
    <p:sldId id="293" r:id="rId8"/>
    <p:sldId id="262" r:id="rId9"/>
    <p:sldId id="289" r:id="rId10"/>
    <p:sldId id="290" r:id="rId11"/>
    <p:sldId id="291" r:id="rId12"/>
    <p:sldId id="292" r:id="rId13"/>
    <p:sldId id="295" r:id="rId14"/>
    <p:sldId id="297" r:id="rId15"/>
    <p:sldId id="296" r:id="rId16"/>
    <p:sldId id="300" r:id="rId17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 horzBarState="maximized">
    <p:restoredLeft sz="15014" autoAdjust="0"/>
    <p:restoredTop sz="86375" autoAdjust="0"/>
  </p:normalViewPr>
  <p:slideViewPr>
    <p:cSldViewPr snapToGrid="0">
      <p:cViewPr varScale="1">
        <p:scale>
          <a:sx n="110" d="100"/>
          <a:sy n="110" d="100"/>
        </p:scale>
        <p:origin x="630" y="102"/>
      </p:cViewPr>
      <p:guideLst/>
    </p:cSldViewPr>
  </p:slideViewPr>
  <p:outlineViewPr>
    <p:cViewPr>
      <p:scale>
        <a:sx n="33" d="100"/>
        <a:sy n="33" d="100"/>
      </p:scale>
      <p:origin x="0" y="-1056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84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Citation Advantage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Sociology</c:v>
                </c:pt>
                <c:pt idx="1">
                  <c:v>Psychology</c:v>
                </c:pt>
                <c:pt idx="2">
                  <c:v>Political Science</c:v>
                </c:pt>
                <c:pt idx="3">
                  <c:v>Management</c:v>
                </c:pt>
                <c:pt idx="4">
                  <c:v>Law</c:v>
                </c:pt>
                <c:pt idx="5">
                  <c:v>Health</c:v>
                </c:pt>
                <c:pt idx="6">
                  <c:v>Education</c:v>
                </c:pt>
                <c:pt idx="7">
                  <c:v>Economics</c:v>
                </c:pt>
                <c:pt idx="8">
                  <c:v>Business</c:v>
                </c:pt>
                <c:pt idx="9">
                  <c:v>Biology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172</c:v>
                </c:pt>
                <c:pt idx="1">
                  <c:v>108</c:v>
                </c:pt>
                <c:pt idx="2">
                  <c:v>57</c:v>
                </c:pt>
                <c:pt idx="3">
                  <c:v>92</c:v>
                </c:pt>
                <c:pt idx="4">
                  <c:v>108</c:v>
                </c:pt>
                <c:pt idx="5">
                  <c:v>57</c:v>
                </c:pt>
                <c:pt idx="6">
                  <c:v>77</c:v>
                </c:pt>
                <c:pt idx="7">
                  <c:v>49</c:v>
                </c:pt>
                <c:pt idx="8">
                  <c:v>76</c:v>
                </c:pt>
                <c:pt idx="9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EF-450B-9442-30C68CA1F8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92378272"/>
        <c:axId val="292382864"/>
      </c:barChart>
      <c:catAx>
        <c:axId val="2923782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2382864"/>
        <c:crosses val="autoZero"/>
        <c:auto val="1"/>
        <c:lblAlgn val="ctr"/>
        <c:lblOffset val="100"/>
        <c:noMultiLvlLbl val="0"/>
      </c:catAx>
      <c:valAx>
        <c:axId val="2923828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2378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51E4AF78-8950-4378-9FF3-A735363B8BD4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043FC2AD-6E44-4F95-9BA1-B31363E4E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417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FC2AD-6E44-4F95-9BA1-B31363E4E58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7496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FC2AD-6E44-4F95-9BA1-B31363E4E58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3969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FC2AD-6E44-4F95-9BA1-B31363E4E58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7427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0248" y="4518203"/>
            <a:ext cx="5681980" cy="411240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FC2AD-6E44-4F95-9BA1-B31363E4E58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465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6925" y="481013"/>
            <a:ext cx="5508625" cy="3098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2898" y="3884482"/>
            <a:ext cx="6001591" cy="4940685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FC2AD-6E44-4F95-9BA1-B31363E4E58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133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FC2AD-6E44-4F95-9BA1-B31363E4E58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6079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FC2AD-6E44-4F95-9BA1-B31363E4E58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5592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FC2AD-6E44-4F95-9BA1-B31363E4E58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4938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FC2AD-6E44-4F95-9BA1-B31363E4E58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29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FC2AD-6E44-4F95-9BA1-B31363E4E58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080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293688"/>
            <a:ext cx="5422900" cy="30511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0248" y="3591093"/>
            <a:ext cx="5681980" cy="5326329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FC2AD-6E44-4F95-9BA1-B31363E4E58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356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FC2AD-6E44-4F95-9BA1-B31363E4E58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213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43256" y="4781261"/>
            <a:ext cx="5681980" cy="3696712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FC2AD-6E44-4F95-9BA1-B31363E4E58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1917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FC2AD-6E44-4F95-9BA1-B31363E4E58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693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5D5431-10E4-4D37-A635-7EEF301648D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6763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FC2AD-6E44-4F95-9BA1-B31363E4E58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935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9ED1D-D800-4F80-98EA-B74CFBD5BA47}" type="datetime4">
              <a:rPr lang="en-US" smtClean="0"/>
              <a:t>February 12, 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0513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192E6-08DB-40DE-AF69-DE62051AC8F6}" type="datetime4">
              <a:rPr lang="en-US" smtClean="0"/>
              <a:t>February 12,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930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79980-CDA1-49A7-B651-22037E6F069F}" type="datetime4">
              <a:rPr lang="en-US" smtClean="0"/>
              <a:t>February 12,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94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2111F-196D-4F58-A831-D04C684E658D}" type="datetime4">
              <a:rPr lang="en-US" smtClean="0"/>
              <a:t>February 12, 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4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583D1-44AA-49AE-8251-7F5CF7F6D8CE}" type="datetime4">
              <a:rPr lang="en-US" smtClean="0"/>
              <a:t>February 12, 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4903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1914D-588D-4EB2-933C-8D93752539AE}" type="datetime4">
              <a:rPr lang="en-US" smtClean="0"/>
              <a:t>February 12, 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809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E7782-CFED-45DB-953B-90CCCD50F2B7}" type="datetime4">
              <a:rPr lang="en-US" smtClean="0"/>
              <a:t>February 12, 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658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DA87-D930-4B2F-8B4B-1593F131FB0A}" type="datetime4">
              <a:rPr lang="en-US" smtClean="0"/>
              <a:t>February 12, 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730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16ED-2C18-4C2B-90D7-70F3720E5FDD}" type="datetime4">
              <a:rPr lang="en-US" smtClean="0"/>
              <a:t>February 12, 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647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8009C-B149-430C-A5C8-24DC6FD09665}" type="datetime4">
              <a:rPr lang="en-US" smtClean="0"/>
              <a:t>February 12, 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887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FF299FA-7C23-414F-832C-02A70DE21D4F}" type="datetime4">
              <a:rPr lang="en-US" smtClean="0"/>
              <a:t>February 12, 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696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A76436E-DA59-47C2-AE65-0C7E42714CC4}" type="datetime4">
              <a:rPr lang="en-US" smtClean="0"/>
              <a:t>February 12,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787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kress101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3898F-E0D1-4E61-A4D1-2F4F415D27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your faculty need to know about Oa publishing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9AB24D-3C26-484B-98B0-EE072B3053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Dr. Jackie Kress, Georgian Court University</a:t>
            </a:r>
          </a:p>
          <a:p>
            <a:r>
              <a:rPr lang="en-US" dirty="0">
                <a:hlinkClick r:id="rId3"/>
              </a:rPr>
              <a:t>jkress101@gmail.com</a:t>
            </a:r>
            <a:endParaRPr lang="en-US" dirty="0"/>
          </a:p>
          <a:p>
            <a:r>
              <a:rPr lang="en-US" dirty="0"/>
              <a:t>35</a:t>
            </a:r>
            <a:r>
              <a:rPr lang="en-US" baseline="30000" dirty="0"/>
              <a:t>th</a:t>
            </a:r>
            <a:r>
              <a:rPr lang="en-US" dirty="0"/>
              <a:t> Academic Chairpersons Conference, February 15, 2018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9FDB77-6E49-4F5A-AE5A-E5F50D8BB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64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D95B2-AF6F-45A8-A513-49077E12B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96390"/>
            <a:ext cx="7729728" cy="1071154"/>
          </a:xfrm>
        </p:spPr>
        <p:txBody>
          <a:bodyPr/>
          <a:lstStyle/>
          <a:p>
            <a:r>
              <a:rPr lang="en-US" dirty="0"/>
              <a:t>Oa broadens readership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A142C-1CFE-4DED-98F5-0F868DA25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126" y="1889760"/>
            <a:ext cx="9126582" cy="4328160"/>
          </a:xfrm>
        </p:spPr>
        <p:txBody>
          <a:bodyPr>
            <a:noAutofit/>
          </a:bodyPr>
          <a:lstStyle/>
          <a:p>
            <a:r>
              <a:rPr lang="en-US" sz="2400" dirty="0"/>
              <a:t>Knowledge transfer as a measure of impact of research </a:t>
            </a:r>
            <a:r>
              <a:rPr lang="en-US" dirty="0"/>
              <a:t>(Davis, 2011)</a:t>
            </a:r>
          </a:p>
          <a:p>
            <a:pPr lvl="1"/>
            <a:r>
              <a:rPr lang="en-US" sz="2400" dirty="0"/>
              <a:t>OA articles were downloaded significantly more than non-OA</a:t>
            </a:r>
          </a:p>
          <a:p>
            <a:pPr lvl="2"/>
            <a:r>
              <a:rPr lang="en-US" sz="2400" dirty="0"/>
              <a:t>115% more for full text HTML versions</a:t>
            </a:r>
          </a:p>
          <a:p>
            <a:pPr lvl="2"/>
            <a:r>
              <a:rPr lang="en-US" sz="2400" dirty="0"/>
              <a:t>62% more for PDF versions</a:t>
            </a:r>
          </a:p>
          <a:p>
            <a:pPr lvl="1"/>
            <a:r>
              <a:rPr lang="en-US" sz="2400" dirty="0"/>
              <a:t>OA articles had broader readership </a:t>
            </a:r>
          </a:p>
          <a:p>
            <a:pPr lvl="2"/>
            <a:r>
              <a:rPr lang="en-US" sz="2400" dirty="0"/>
              <a:t>31% more unique visitors/readers than non-OA</a:t>
            </a:r>
          </a:p>
          <a:p>
            <a:r>
              <a:rPr lang="en-US" sz="2400" dirty="0"/>
              <a:t>Not all readers are researchers who will cite the new findings</a:t>
            </a:r>
          </a:p>
          <a:p>
            <a:pPr lvl="1"/>
            <a:r>
              <a:rPr lang="en-US" sz="2400" dirty="0"/>
              <a:t>Impact on knowledge transfer is also a worthy outcome</a:t>
            </a:r>
          </a:p>
          <a:p>
            <a:pPr lvl="1"/>
            <a:r>
              <a:rPr lang="en-US" sz="2400" dirty="0"/>
              <a:t>Practitioners, governmental agencies, foundations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90DC48-FC39-4C88-A86B-ED68D28ED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10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A3A1A-E111-4A50-8D88-B1FE72836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643812"/>
            <a:ext cx="7729728" cy="989045"/>
          </a:xfrm>
        </p:spPr>
        <p:txBody>
          <a:bodyPr/>
          <a:lstStyle/>
          <a:p>
            <a:r>
              <a:rPr lang="en-US" dirty="0"/>
              <a:t>Creative commons permissions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06749-3B99-4A26-BDAA-68BB1FAEE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3731" y="1931438"/>
            <a:ext cx="10200951" cy="4189444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More than </a:t>
            </a:r>
            <a:r>
              <a:rPr lang="en-US" sz="2800" b="1" dirty="0"/>
              <a:t>1.2 billion </a:t>
            </a:r>
            <a:r>
              <a:rPr lang="en-US" sz="2800" dirty="0"/>
              <a:t>works are tagged with CC licenses</a:t>
            </a:r>
          </a:p>
          <a:p>
            <a:r>
              <a:rPr lang="en-US" sz="2800" dirty="0"/>
              <a:t>Does not replace copyrighting</a:t>
            </a:r>
          </a:p>
          <a:p>
            <a:r>
              <a:rPr lang="en-US" sz="2800" dirty="0"/>
              <a:t>Grants different levels of permission to</a:t>
            </a:r>
          </a:p>
          <a:p>
            <a:pPr lvl="1"/>
            <a:r>
              <a:rPr lang="en-US" sz="2800" dirty="0"/>
              <a:t>access, copy, distribute, remix, edit, and build on a creative work</a:t>
            </a:r>
          </a:p>
          <a:p>
            <a:r>
              <a:rPr lang="en-US" sz="2800" dirty="0"/>
              <a:t>Has commercial and non-commercial levels</a:t>
            </a:r>
          </a:p>
          <a:p>
            <a:r>
              <a:rPr lang="en-US" sz="2800" dirty="0"/>
              <a:t>“Ensures” the creator of the work gets credit</a:t>
            </a:r>
          </a:p>
          <a:p>
            <a:r>
              <a:rPr lang="en-US" sz="2800" dirty="0"/>
              <a:t>Controls permission level for derivative works – “share alike”</a:t>
            </a:r>
          </a:p>
          <a:p>
            <a:r>
              <a:rPr lang="en-US" sz="2800" dirty="0"/>
              <a:t>CC Rights Expression Language tags content and permissions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E4A5A9-6F9B-4D0F-8B56-6C46E6272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757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55863-F410-4013-BA94-E8CAD65DC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606490"/>
            <a:ext cx="7729728" cy="1063690"/>
          </a:xfrm>
        </p:spPr>
        <p:txBody>
          <a:bodyPr/>
          <a:lstStyle/>
          <a:p>
            <a:r>
              <a:rPr lang="en-US" dirty="0"/>
              <a:t>7 Creative commons licenses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949CD-A4A2-4D9D-8507-0D87886AD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959430"/>
            <a:ext cx="7729728" cy="418011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From least to most restrictive: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379123-8869-4538-8C6F-B7AC8D0AA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7662E3B3-92F9-45C2-B7AE-D4D70B5B84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8163" y="3002404"/>
            <a:ext cx="2966016" cy="96496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C4B1CEB-7820-4EEE-93BD-D7753CFBB3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0101" y="3002402"/>
            <a:ext cx="2847703" cy="96496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4BD61883-AF40-4328-8983-4CFEB45117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88162" y="4256623"/>
            <a:ext cx="2966015" cy="888274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CC03667-36BC-48A9-A376-1B19BC7D336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10100" y="4256623"/>
            <a:ext cx="2847704" cy="888273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45B3F95F-A759-4971-B917-4803EB05CDF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88162" y="5434148"/>
            <a:ext cx="2966015" cy="888274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98B0CBE5-79D4-4851-8731-C502191E89C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10099" y="5434149"/>
            <a:ext cx="2847704" cy="88827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16DAA03-FFD3-4843-B8DA-96E82F3B311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10102" y="1957487"/>
            <a:ext cx="2847703" cy="785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190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E8050-3BD3-4A84-AFE4-E4BBC3C44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18012"/>
            <a:ext cx="7729728" cy="993734"/>
          </a:xfrm>
        </p:spPr>
        <p:txBody>
          <a:bodyPr/>
          <a:lstStyle/>
          <a:p>
            <a:r>
              <a:rPr lang="en-US" dirty="0"/>
              <a:t>All that glitters…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ABA76-BA61-46A5-9A04-C8B91A4DDC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309" y="1733006"/>
            <a:ext cx="10798628" cy="4484913"/>
          </a:xfrm>
        </p:spPr>
        <p:txBody>
          <a:bodyPr>
            <a:noAutofit/>
          </a:bodyPr>
          <a:lstStyle/>
          <a:p>
            <a:pPr marL="0" indent="0">
              <a:spcBef>
                <a:spcPts val="800"/>
              </a:spcBef>
              <a:buNone/>
            </a:pPr>
            <a:r>
              <a:rPr lang="en-US" sz="2400" dirty="0"/>
              <a:t>Predatory or scam practices of some “journals” and “scholarly conferences”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Emailed invitations to publish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Title chosen to sound like the real thing 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Fake enterprise using real title and editor’s name, getting articles &amp; APCs but the articles are not published 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Hidden fees – small submission fee, a hefty per page APC when accepted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Fake journals sponsored by fake professional associations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Invented editorial board of individuals known in field, but NOT reviewers 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False statements re peer review, inclusion in prestigious indexes, impact factors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No means of contacting the group or unsubscribing provided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C9EF73-EB89-4FE8-BEC3-42E305A2F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F00C5A-ED0C-4A8D-BEFE-1B5A702031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3789" y="505097"/>
            <a:ext cx="996211" cy="9066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762684-8F45-4939-B5DD-335746D884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6565" y="505096"/>
            <a:ext cx="993734" cy="90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302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AA0CB-F254-4820-9FC5-956ECCD59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87680"/>
            <a:ext cx="7729728" cy="984069"/>
          </a:xfrm>
        </p:spPr>
        <p:txBody>
          <a:bodyPr/>
          <a:lstStyle/>
          <a:p>
            <a:r>
              <a:rPr lang="en-US" dirty="0"/>
              <a:t>Recommended Department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115DF-0FE4-4A1F-9CD0-7E21444A5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691" y="1837509"/>
            <a:ext cx="10363200" cy="4284617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800"/>
              </a:spcAft>
            </a:pPr>
            <a:r>
              <a:rPr lang="en-US" sz="2400" dirty="0"/>
              <a:t>Provide information to clarify any misconceptions faculty have</a:t>
            </a:r>
          </a:p>
          <a:p>
            <a:pPr>
              <a:spcAft>
                <a:spcPts val="800"/>
              </a:spcAft>
            </a:pPr>
            <a:r>
              <a:rPr lang="en-US" sz="2400" dirty="0"/>
              <a:t>Share guidelines for identifying legitimate OA publishers with your faculty</a:t>
            </a:r>
          </a:p>
          <a:p>
            <a:pPr>
              <a:spcAft>
                <a:spcPts val="800"/>
              </a:spcAft>
            </a:pPr>
            <a:r>
              <a:rPr lang="en-US" sz="2400" dirty="0"/>
              <a:t>Encourage faculty to self-archive in institutional repository</a:t>
            </a:r>
          </a:p>
          <a:p>
            <a:pPr>
              <a:spcAft>
                <a:spcPts val="800"/>
              </a:spcAft>
            </a:pPr>
            <a:r>
              <a:rPr lang="en-US" sz="2400" dirty="0"/>
              <a:t>Partner with your scholarly communications librarian for help verifying journals</a:t>
            </a:r>
          </a:p>
          <a:p>
            <a:pPr>
              <a:spcAft>
                <a:spcPts val="800"/>
              </a:spcAft>
            </a:pPr>
            <a:r>
              <a:rPr lang="en-US" sz="2400" dirty="0"/>
              <a:t>Review Rank and Tenure guidelines for potential issues related to OA journals</a:t>
            </a:r>
          </a:p>
          <a:p>
            <a:pPr>
              <a:spcAft>
                <a:spcPts val="800"/>
              </a:spcAft>
            </a:pPr>
            <a:r>
              <a:rPr lang="en-US" sz="2400" dirty="0"/>
              <a:t>Review institutional policies regarding institutional repository and dissemination of products of funded research</a:t>
            </a:r>
          </a:p>
          <a:p>
            <a:pPr>
              <a:spcAft>
                <a:spcPts val="800"/>
              </a:spcAft>
            </a:pPr>
            <a:r>
              <a:rPr lang="en-US" sz="2400" dirty="0"/>
              <a:t>Seek institutional support for OA publication costs, if not currently covered either as a covered expense in the dept. budget or in the office of funded research budget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91D8E3-38CE-405C-9526-8F43B81A2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7265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FE819-8B0C-47F8-971F-3063151F6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92184"/>
            <a:ext cx="7729728" cy="1045028"/>
          </a:xfrm>
        </p:spPr>
        <p:txBody>
          <a:bodyPr>
            <a:normAutofit/>
          </a:bodyPr>
          <a:lstStyle/>
          <a:p>
            <a:r>
              <a:rPr lang="en-US" dirty="0"/>
              <a:t>Recommended faculty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58DE3-561B-4E43-8840-A6776319B5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977" y="1915886"/>
            <a:ext cx="10728960" cy="430203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sz="2600" dirty="0"/>
              <a:t>Self-archive – Upload pre-print articles to personal webpage &amp; </a:t>
            </a:r>
            <a:r>
              <a:rPr lang="en-US" sz="2600" dirty="0" err="1"/>
              <a:t>univ.</a:t>
            </a:r>
            <a:r>
              <a:rPr lang="en-US" sz="2600" dirty="0"/>
              <a:t> repository</a:t>
            </a:r>
          </a:p>
          <a:p>
            <a:pPr lvl="1">
              <a:lnSpc>
                <a:spcPct val="110000"/>
              </a:lnSpc>
            </a:pPr>
            <a:r>
              <a:rPr lang="en-US" sz="2600" dirty="0"/>
              <a:t>If your university doesn’t have one, ask for one</a:t>
            </a:r>
          </a:p>
          <a:p>
            <a:pPr>
              <a:lnSpc>
                <a:spcPct val="110000"/>
              </a:lnSpc>
            </a:pPr>
            <a:r>
              <a:rPr lang="en-US" sz="2600" dirty="0"/>
              <a:t>Plan to publish in venue(s) likely to reach your intended audiences</a:t>
            </a:r>
          </a:p>
          <a:p>
            <a:pPr lvl="1">
              <a:lnSpc>
                <a:spcPct val="110000"/>
              </a:lnSpc>
            </a:pPr>
            <a:r>
              <a:rPr lang="en-US" sz="2600" dirty="0"/>
              <a:t>Research journal + practitioner journal + popular press</a:t>
            </a:r>
          </a:p>
          <a:p>
            <a:pPr>
              <a:lnSpc>
                <a:spcPct val="110000"/>
              </a:lnSpc>
            </a:pPr>
            <a:r>
              <a:rPr lang="en-US" sz="2600" dirty="0"/>
              <a:t>Check the legitimacy of the journal</a:t>
            </a:r>
          </a:p>
          <a:p>
            <a:pPr lvl="1">
              <a:lnSpc>
                <a:spcPct val="110000"/>
              </a:lnSpc>
            </a:pPr>
            <a:r>
              <a:rPr lang="en-US" sz="2600" dirty="0"/>
              <a:t>Ask your university’s publications librarian to help</a:t>
            </a:r>
          </a:p>
          <a:p>
            <a:pPr lvl="1">
              <a:lnSpc>
                <a:spcPct val="110000"/>
              </a:lnSpc>
            </a:pPr>
            <a:r>
              <a:rPr lang="en-US" sz="2600" dirty="0"/>
              <a:t>Follow the steps outlined in the how-to handout</a:t>
            </a:r>
          </a:p>
          <a:p>
            <a:pPr>
              <a:lnSpc>
                <a:spcPct val="110000"/>
              </a:lnSpc>
            </a:pPr>
            <a:r>
              <a:rPr lang="en-US" sz="2600" dirty="0"/>
              <a:t>Notify colleagues if a fraudulent “journal” solicits through institutional email</a:t>
            </a:r>
          </a:p>
          <a:p>
            <a:pPr>
              <a:lnSpc>
                <a:spcPct val="110000"/>
              </a:lnSpc>
            </a:pPr>
            <a:r>
              <a:rPr lang="en-US" sz="2600" dirty="0"/>
              <a:t>Include OA publication fees in internal and external grant proposals</a:t>
            </a:r>
          </a:p>
          <a:p>
            <a:pPr>
              <a:lnSpc>
                <a:spcPct val="110000"/>
              </a:lnSpc>
            </a:pPr>
            <a:r>
              <a:rPr lang="en-US" sz="2600" dirty="0"/>
              <a:t>Keep list of proposal/article due dates on department/school intranet</a:t>
            </a:r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A8E0B3-DAF3-4A8C-A799-899F053CF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5654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51AC-CF16-430F-B97C-7B36C09C2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4A5AD-BB84-4980-8DBF-5513E18DB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References for Session</a:t>
            </a:r>
          </a:p>
          <a:p>
            <a:r>
              <a:rPr lang="en-US" sz="2400" dirty="0"/>
              <a:t>Sample of solicitation from questionable journal w/review and evidence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Download at New Prairie </a:t>
            </a:r>
            <a:r>
              <a:rPr lang="en-US" sz="2400"/>
              <a:t>Press. </a:t>
            </a:r>
            <a:endParaRPr lang="en-US" sz="2400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35BD89-F426-4912-B709-3DFB159CC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952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65BD9-03E8-47B1-8984-FD9B5E222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71F54-D3F3-45AF-99C4-09172DA0F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6041" y="2638044"/>
            <a:ext cx="7937526" cy="3101983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000" dirty="0"/>
              <a:t>Explore OA facts, importance, and issues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000" dirty="0"/>
              <a:t>Share information about OA policies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000" dirty="0"/>
              <a:t>Take away useful OA information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D0756-73D0-4F20-8FDA-F73DAAC51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17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455F6-DB9A-4A5D-8E88-9E2192901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74766"/>
            <a:ext cx="7729728" cy="1062445"/>
          </a:xfrm>
        </p:spPr>
        <p:txBody>
          <a:bodyPr>
            <a:normAutofit fontScale="90000"/>
          </a:bodyPr>
          <a:lstStyle/>
          <a:p>
            <a:r>
              <a:rPr lang="en-US" dirty="0"/>
              <a:t>Misconceptions about OA Publishing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3775F7-2EBC-4B8C-977E-860EDAA81A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994263"/>
            <a:ext cx="9029046" cy="4153987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Open access (OA) means lower quality</a:t>
            </a:r>
          </a:p>
          <a:p>
            <a:r>
              <a:rPr lang="en-US" sz="2400" dirty="0"/>
              <a:t>OA journals have poor reputations</a:t>
            </a:r>
          </a:p>
          <a:p>
            <a:r>
              <a:rPr lang="en-US" sz="2400" dirty="0"/>
              <a:t>OA publishers do not use peer review</a:t>
            </a:r>
          </a:p>
          <a:p>
            <a:r>
              <a:rPr lang="en-US" sz="2400" dirty="0"/>
              <a:t>OA journals are not widely read</a:t>
            </a:r>
          </a:p>
          <a:p>
            <a:r>
              <a:rPr lang="en-US" sz="2400" dirty="0"/>
              <a:t>OA journals are not read by influencers</a:t>
            </a:r>
          </a:p>
          <a:p>
            <a:r>
              <a:rPr lang="en-US" sz="2400" dirty="0"/>
              <a:t>OA’s APCs are “pay to play” charges – OA is vanity publishing</a:t>
            </a:r>
          </a:p>
          <a:p>
            <a:r>
              <a:rPr lang="en-US" sz="2400" dirty="0"/>
              <a:t>OA’s APCs restrict publication by less affluent individuals</a:t>
            </a:r>
          </a:p>
          <a:p>
            <a:r>
              <a:rPr lang="en-US" sz="2400" dirty="0"/>
              <a:t>OA journals do not have impact factors</a:t>
            </a:r>
          </a:p>
          <a:p>
            <a:r>
              <a:rPr lang="en-US" sz="2400" dirty="0"/>
              <a:t>OA publication taints authors’ and institutions’ reputations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09A756-5FE5-45F6-B892-98F51816A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17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371A0-EFC5-475B-9C47-6EEF30B00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36896"/>
            <a:ext cx="7729728" cy="1082898"/>
          </a:xfrm>
        </p:spPr>
        <p:txBody>
          <a:bodyPr/>
          <a:lstStyle/>
          <a:p>
            <a:r>
              <a:rPr lang="en-US" dirty="0"/>
              <a:t>understanding OA is important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1C2CE-2EDD-461F-A8BE-BA92F5183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011680"/>
            <a:ext cx="8158190" cy="409550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sz="3000" dirty="0"/>
              <a:t>Institutional decisions </a:t>
            </a:r>
          </a:p>
          <a:p>
            <a:pPr>
              <a:lnSpc>
                <a:spcPct val="150000"/>
              </a:lnSpc>
            </a:pPr>
            <a:r>
              <a:rPr lang="en-US" sz="3000" dirty="0"/>
              <a:t>Institutional responsibilities</a:t>
            </a:r>
          </a:p>
          <a:p>
            <a:pPr>
              <a:lnSpc>
                <a:spcPct val="150000"/>
              </a:lnSpc>
            </a:pPr>
            <a:r>
              <a:rPr lang="en-US" sz="3000" dirty="0"/>
              <a:t>Faculty decisions</a:t>
            </a:r>
          </a:p>
          <a:p>
            <a:pPr>
              <a:lnSpc>
                <a:spcPct val="150000"/>
              </a:lnSpc>
            </a:pPr>
            <a:r>
              <a:rPr lang="en-US" sz="3000" dirty="0"/>
              <a:t>Funding requirements for public access to products/reports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PA </a:t>
            </a:r>
            <a:r>
              <a:rPr lang="en-US" sz="3100" b="1" dirty="0">
                <a:latin typeface="Garamond" panose="02020404030301010803" pitchFamily="18" charset="0"/>
              </a:rPr>
              <a:t>≠</a:t>
            </a:r>
            <a:r>
              <a:rPr lang="en-US" sz="2800" dirty="0">
                <a:latin typeface="Garamond" panose="02020404030301010803" pitchFamily="18" charset="0"/>
              </a:rPr>
              <a:t> </a:t>
            </a:r>
            <a:r>
              <a:rPr lang="en-US" sz="2800" dirty="0"/>
              <a:t>OA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Ford, Gates, Hewlett Foundations (2015)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Federal grants e.g., NIH, NSF (2018)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2EE6F5-29D6-4984-9A2D-31B48F46D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878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12032-AEEB-454C-868E-4A1F1B26B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687898"/>
            <a:ext cx="7729728" cy="1082180"/>
          </a:xfrm>
        </p:spPr>
        <p:txBody>
          <a:bodyPr/>
          <a:lstStyle/>
          <a:p>
            <a:r>
              <a:rPr lang="en-US" dirty="0"/>
              <a:t>Open access publications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0CA19-67B2-4A36-AE3C-8D8322D74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4629" y="2080470"/>
            <a:ext cx="9678897" cy="4137450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/>
              <a:t>OA is the free unrestricted online </a:t>
            </a:r>
            <a:r>
              <a:rPr lang="en-US" sz="2800" u="sng" dirty="0"/>
              <a:t>access</a:t>
            </a:r>
            <a:r>
              <a:rPr lang="en-US" sz="2800" dirty="0"/>
              <a:t> to research articles </a:t>
            </a:r>
          </a:p>
          <a:p>
            <a:r>
              <a:rPr lang="en-US" sz="2800" dirty="0"/>
              <a:t>No paywalls, subscriptions, or memberships </a:t>
            </a:r>
          </a:p>
          <a:p>
            <a:r>
              <a:rPr lang="en-US" sz="2800" dirty="0"/>
              <a:t>Short review and publication cycle</a:t>
            </a:r>
          </a:p>
          <a:p>
            <a:r>
              <a:rPr lang="en-US" sz="2800" dirty="0"/>
              <a:t>International audience</a:t>
            </a:r>
          </a:p>
          <a:p>
            <a:r>
              <a:rPr lang="en-US" sz="2800" dirty="0"/>
              <a:t>Searchable with common tools (e.g., Google Scholar)</a:t>
            </a:r>
          </a:p>
          <a:p>
            <a:r>
              <a:rPr lang="en-US" sz="2800" dirty="0"/>
              <a:t>Used in both sciences and humanities</a:t>
            </a:r>
          </a:p>
          <a:p>
            <a:r>
              <a:rPr lang="en-US" sz="2800" dirty="0"/>
              <a:t>Many but not all</a:t>
            </a:r>
          </a:p>
          <a:p>
            <a:pPr lvl="1"/>
            <a:r>
              <a:rPr lang="en-US" sz="2600" dirty="0"/>
              <a:t>Peer-reviewed</a:t>
            </a:r>
          </a:p>
          <a:p>
            <a:pPr lvl="1"/>
            <a:r>
              <a:rPr lang="en-US" sz="2600" dirty="0"/>
              <a:t>Indexed, abstracted</a:t>
            </a:r>
          </a:p>
          <a:p>
            <a:pPr lvl="1"/>
            <a:r>
              <a:rPr lang="en-US" sz="2600" dirty="0"/>
              <a:t>Impact factors</a:t>
            </a:r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5199B0-AF9D-4DDC-AF7C-61FD8622A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078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835A8-55C9-43BB-9B40-CFA63C5BC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6183" y="722811"/>
            <a:ext cx="7844681" cy="1132115"/>
          </a:xfrm>
        </p:spPr>
        <p:txBody>
          <a:bodyPr/>
          <a:lstStyle/>
          <a:p>
            <a:r>
              <a:rPr lang="en-US"/>
              <a:t>Growth </a:t>
            </a:r>
            <a:r>
              <a:rPr lang="en-US" dirty="0"/>
              <a:t>of OA publishing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B6BB0-A531-4294-B676-AA28395A3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264228"/>
            <a:ext cx="10210282" cy="3805645"/>
          </a:xfrm>
        </p:spPr>
        <p:txBody>
          <a:bodyPr>
            <a:normAutofit/>
          </a:bodyPr>
          <a:lstStyle/>
          <a:p>
            <a:r>
              <a:rPr lang="en-US" sz="2400" dirty="0"/>
              <a:t>Internet-enabled, began in 1990s, following on electronic mailing lists </a:t>
            </a:r>
          </a:p>
          <a:p>
            <a:r>
              <a:rPr lang="en-US" sz="2400" dirty="0"/>
              <a:t>Variety of forms:</a:t>
            </a:r>
          </a:p>
          <a:p>
            <a:pPr lvl="1"/>
            <a:r>
              <a:rPr lang="en-US" sz="2400" dirty="0"/>
              <a:t>Full journal; Full journal after period of embargo</a:t>
            </a:r>
          </a:p>
          <a:p>
            <a:pPr lvl="1"/>
            <a:r>
              <a:rPr lang="en-US" sz="2400" dirty="0"/>
              <a:t>Select journal articles for which individual or institution pays OA fee</a:t>
            </a:r>
          </a:p>
          <a:p>
            <a:pPr lvl="1"/>
            <a:r>
              <a:rPr lang="en-US" sz="2400" dirty="0"/>
              <a:t>Self-archived (institutional repository); Topical archives (e.g., PubMed Central)</a:t>
            </a:r>
          </a:p>
          <a:p>
            <a:r>
              <a:rPr lang="en-US" sz="2400" dirty="0"/>
              <a:t>1995 – 86 OA journals (Crawford, 2002)</a:t>
            </a:r>
          </a:p>
          <a:p>
            <a:r>
              <a:rPr lang="en-US" sz="2400" dirty="0"/>
              <a:t>2018 – 11,000 OA journals and nearly 3 million articles (DOAJ, 2018)</a:t>
            </a:r>
          </a:p>
          <a:p>
            <a:pPr marL="0" indent="0">
              <a:buNone/>
            </a:pPr>
            <a:endParaRPr lang="en-US" sz="2400" dirty="0"/>
          </a:p>
          <a:p>
            <a:pPr lvl="1"/>
            <a:endParaRPr lang="en-US" sz="2200" dirty="0"/>
          </a:p>
          <a:p>
            <a:pPr lvl="1"/>
            <a:endParaRPr lang="en-US" sz="22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003218-B816-4080-96CC-57B7822F7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388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9C1FDF-AE14-4546-8F02-B38D49FCAD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83436" y="2098767"/>
            <a:ext cx="4270248" cy="566589"/>
          </a:xfrm>
        </p:spPr>
        <p:txBody>
          <a:bodyPr>
            <a:normAutofit/>
          </a:bodyPr>
          <a:lstStyle/>
          <a:p>
            <a:r>
              <a:rPr lang="en-US" sz="2800" dirty="0"/>
              <a:t>Traditional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ECF200-9C17-46B0-8F1F-D5C836AAA7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1521" y="2996283"/>
            <a:ext cx="5122164" cy="3221637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600" dirty="0"/>
              <a:t>$ by subscriptions &amp; memberships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600" dirty="0"/>
              <a:t>Peer reviewers – professionals/service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600" dirty="0"/>
              <a:t>Editors, marketing, printing, mailing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600" dirty="0"/>
              <a:t>Knowledge growth and specialization is squeezing library $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EC91069-F340-4514-B0D9-75D15E1BC4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8315" y="2996283"/>
            <a:ext cx="5122163" cy="3221637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600" dirty="0"/>
              <a:t>$ authors, institutions, &amp; grantors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600" dirty="0"/>
              <a:t>Peer reviewers – professionals/service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600" dirty="0"/>
              <a:t>Marketing, editing, web hosting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600" dirty="0"/>
              <a:t>Knowledge growth and specialization leads to new venues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4AB6CAA-61C0-41E6-AD1B-CFE74EED56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38316" y="2098767"/>
            <a:ext cx="4270248" cy="566589"/>
          </a:xfrm>
        </p:spPr>
        <p:txBody>
          <a:bodyPr>
            <a:normAutofit/>
          </a:bodyPr>
          <a:lstStyle/>
          <a:p>
            <a:r>
              <a:rPr lang="en-US" sz="2800" dirty="0"/>
              <a:t>Open access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19D5AA-7943-4563-A56E-A5F677FD6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994F9-0896-49B8-99C1-B7D0326A1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92183"/>
            <a:ext cx="7729728" cy="1175657"/>
          </a:xfrm>
        </p:spPr>
        <p:txBody>
          <a:bodyPr/>
          <a:lstStyle/>
          <a:p>
            <a:r>
              <a:rPr lang="en-US" dirty="0"/>
              <a:t>Traditional vs </a:t>
            </a:r>
            <a:r>
              <a:rPr lang="en-US" dirty="0" err="1"/>
              <a:t>oa</a:t>
            </a:r>
            <a:r>
              <a:rPr lang="en-US" dirty="0"/>
              <a:t> business model</a:t>
            </a:r>
          </a:p>
        </p:txBody>
      </p:sp>
    </p:spTree>
    <p:extLst>
      <p:ext uri="{BB962C8B-B14F-4D97-AF65-F5344CB8AC3E}">
        <p14:creationId xmlns:p14="http://schemas.microsoft.com/office/powerpoint/2010/main" val="2764854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6071" y="796954"/>
            <a:ext cx="9756396" cy="1107347"/>
          </a:xfrm>
        </p:spPr>
        <p:txBody>
          <a:bodyPr>
            <a:noAutofit/>
          </a:bodyPr>
          <a:lstStyle/>
          <a:p>
            <a:r>
              <a:rPr lang="en-US" sz="3200" dirty="0"/>
              <a:t>Publishers that charge fees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6011" y="2617365"/>
            <a:ext cx="10218671" cy="317104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5100" dirty="0">
                <a:latin typeface="Georgia Pro Light" panose="020B0604020202020204" pitchFamily="18" charset="0"/>
              </a:rPr>
              <a:t>•  </a:t>
            </a:r>
            <a:r>
              <a:rPr lang="en-US" sz="5100" dirty="0"/>
              <a:t>American Economic Association	</a:t>
            </a:r>
            <a:r>
              <a:rPr lang="en-US" sz="5100" dirty="0">
                <a:latin typeface="Georgia Pro Light" panose="020B0604020202020204" pitchFamily="18" charset="0"/>
              </a:rPr>
              <a:t>•  </a:t>
            </a:r>
            <a:r>
              <a:rPr lang="en-US" sz="5100" dirty="0"/>
              <a:t>Cambridge University Press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5100" dirty="0">
                <a:latin typeface="Georgia Pro Light" panose="020B0604020202020204" pitchFamily="18" charset="0"/>
              </a:rPr>
              <a:t>•  </a:t>
            </a:r>
            <a:r>
              <a:rPr lang="en-US" sz="5100" dirty="0"/>
              <a:t>Elsevier					</a:t>
            </a:r>
            <a:r>
              <a:rPr lang="en-US" sz="5100" dirty="0">
                <a:latin typeface="Georgia Pro Light" panose="020B0604020202020204" pitchFamily="18" charset="0"/>
              </a:rPr>
              <a:t>•  </a:t>
            </a:r>
            <a:r>
              <a:rPr lang="en-US" sz="5100" dirty="0"/>
              <a:t>George Mason University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5100" dirty="0">
                <a:latin typeface="Georgia Pro Light" panose="020B0604020202020204" pitchFamily="18" charset="0"/>
              </a:rPr>
              <a:t>•  </a:t>
            </a:r>
            <a:r>
              <a:rPr lang="en-US" sz="5100" dirty="0"/>
              <a:t>MIT Press					</a:t>
            </a:r>
            <a:r>
              <a:rPr lang="en-US" sz="5100" dirty="0">
                <a:latin typeface="Georgia Pro Light" panose="020B0604020202020204" pitchFamily="18" charset="0"/>
              </a:rPr>
              <a:t>•  </a:t>
            </a:r>
            <a:r>
              <a:rPr lang="en-US" sz="5100" dirty="0"/>
              <a:t>Ohio State University Press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5100" dirty="0">
                <a:latin typeface="Georgia Pro Light" panose="020B0604020202020204" pitchFamily="18" charset="0"/>
              </a:rPr>
              <a:t>•  </a:t>
            </a:r>
            <a:r>
              <a:rPr lang="en-US" sz="5100" dirty="0"/>
              <a:t>Oxford University Press		</a:t>
            </a:r>
            <a:r>
              <a:rPr lang="en-US" sz="5100" dirty="0">
                <a:latin typeface="Georgia Pro Light" panose="020B0604020202020204" pitchFamily="18" charset="0"/>
              </a:rPr>
              <a:t>•  </a:t>
            </a:r>
            <a:r>
              <a:rPr lang="en-US" sz="5100" dirty="0"/>
              <a:t>Rand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5100" dirty="0">
                <a:latin typeface="Georgia Pro Light" panose="020B0604020202020204" pitchFamily="18" charset="0"/>
              </a:rPr>
              <a:t>•  </a:t>
            </a:r>
            <a:r>
              <a:rPr lang="en-US" sz="5100" dirty="0"/>
              <a:t>Sage					</a:t>
            </a:r>
            <a:r>
              <a:rPr lang="en-US" sz="5100" dirty="0">
                <a:latin typeface="Georgia Pro Light" panose="020B0604020202020204" pitchFamily="18" charset="0"/>
              </a:rPr>
              <a:t>•  </a:t>
            </a:r>
            <a:r>
              <a:rPr lang="en-US" sz="5100" dirty="0"/>
              <a:t>University of Chicago Press</a:t>
            </a:r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039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55C1D-F0F2-4D27-8825-9EDC1F1EA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50506"/>
            <a:ext cx="7729728" cy="1138335"/>
          </a:xfrm>
        </p:spPr>
        <p:txBody>
          <a:bodyPr/>
          <a:lstStyle/>
          <a:p>
            <a:r>
              <a:rPr lang="en-US" dirty="0"/>
              <a:t>Oa increases citations</a:t>
            </a:r>
            <a:br>
              <a:rPr lang="en-US" dirty="0"/>
            </a:br>
            <a:r>
              <a:rPr lang="en-US" sz="1200" dirty="0" err="1"/>
              <a:t>Hajjem</a:t>
            </a:r>
            <a:r>
              <a:rPr lang="en-US" sz="1200" dirty="0"/>
              <a:t>, </a:t>
            </a:r>
            <a:r>
              <a:rPr lang="en-US" sz="1200" dirty="0" err="1"/>
              <a:t>Harnad</a:t>
            </a:r>
            <a:r>
              <a:rPr lang="en-US" sz="1200" dirty="0"/>
              <a:t>, &amp; </a:t>
            </a:r>
            <a:r>
              <a:rPr lang="en-US" sz="1200" dirty="0" err="1"/>
              <a:t>Gingras</a:t>
            </a:r>
            <a:r>
              <a:rPr lang="en-US" sz="1200" dirty="0"/>
              <a:t>, 2005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9DAAE25-B952-4C26-ACAE-8BDDF991C5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4799709"/>
              </p:ext>
            </p:extLst>
          </p:nvPr>
        </p:nvGraphicFramePr>
        <p:xfrm>
          <a:off x="1203650" y="2006082"/>
          <a:ext cx="9741158" cy="4211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4CF6D8-91F3-4278-939C-A4D34AD16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03916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2627</TotalTime>
  <Words>881</Words>
  <Application>Microsoft Office PowerPoint</Application>
  <PresentationFormat>Widescreen</PresentationFormat>
  <Paragraphs>156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Garamond</vt:lpstr>
      <vt:lpstr>Georgia Pro Light</vt:lpstr>
      <vt:lpstr>Gill Sans MT</vt:lpstr>
      <vt:lpstr>Parcel</vt:lpstr>
      <vt:lpstr>What your faculty need to know about Oa publishing</vt:lpstr>
      <vt:lpstr>Goals</vt:lpstr>
      <vt:lpstr>Misconceptions about OA Publishing</vt:lpstr>
      <vt:lpstr>understanding OA is important</vt:lpstr>
      <vt:lpstr>Open access publications</vt:lpstr>
      <vt:lpstr>Growth of OA publishing</vt:lpstr>
      <vt:lpstr>Traditional vs oa business model</vt:lpstr>
      <vt:lpstr>Publishers that charge fees</vt:lpstr>
      <vt:lpstr>Oa increases citations Hajjem, Harnad, &amp; Gingras, 2005</vt:lpstr>
      <vt:lpstr>Oa broadens readership</vt:lpstr>
      <vt:lpstr>Creative commons permissions</vt:lpstr>
      <vt:lpstr>7 Creative commons licenses</vt:lpstr>
      <vt:lpstr>All that glitters… </vt:lpstr>
      <vt:lpstr>Recommended Department actions</vt:lpstr>
      <vt:lpstr>Recommended faculty actions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your faculty need to know about Oa publishing</dc:title>
  <dc:creator>Jackie Kress</dc:creator>
  <cp:lastModifiedBy>Jackie Kress</cp:lastModifiedBy>
  <cp:revision>95</cp:revision>
  <cp:lastPrinted>2018-01-25T15:01:47Z</cp:lastPrinted>
  <dcterms:created xsi:type="dcterms:W3CDTF">2018-01-12T18:05:35Z</dcterms:created>
  <dcterms:modified xsi:type="dcterms:W3CDTF">2018-02-13T04:07:05Z</dcterms:modified>
</cp:coreProperties>
</file>