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1" r:id="rId3"/>
    <p:sldId id="265" r:id="rId4"/>
    <p:sldId id="284" r:id="rId5"/>
    <p:sldId id="260" r:id="rId6"/>
    <p:sldId id="286" r:id="rId7"/>
    <p:sldId id="267" r:id="rId8"/>
    <p:sldId id="258" r:id="rId9"/>
    <p:sldId id="293" r:id="rId10"/>
    <p:sldId id="290" r:id="rId11"/>
    <p:sldId id="296" r:id="rId12"/>
    <p:sldId id="291" r:id="rId13"/>
    <p:sldId id="292" r:id="rId14"/>
    <p:sldId id="295" r:id="rId15"/>
    <p:sldId id="289" r:id="rId16"/>
    <p:sldId id="264" r:id="rId17"/>
    <p:sldId id="287" r:id="rId18"/>
    <p:sldId id="294" r:id="rId19"/>
    <p:sldId id="279" r:id="rId20"/>
  </p:sldIdLst>
  <p:sldSz cx="9144000" cy="6858000" type="screen4x3"/>
  <p:notesSz cx="6858000" cy="9144000"/>
  <p:embeddedFontLst>
    <p:embeddedFont>
      <p:font typeface="Raleway" panose="020B0604020202020204" charset="0"/>
      <p:regular r:id="rId23"/>
      <p:bold r:id="rId24"/>
      <p:italic r:id="rId25"/>
      <p:boldItalic r:id="rId26"/>
    </p:embeddedFont>
    <p:embeddedFont>
      <p:font typeface="Garamond" panose="02020404030301010803" pitchFamily="18" charset="0"/>
      <p:regular r:id="rId27"/>
      <p:bold r:id="rId28"/>
      <p:italic r:id="rId29"/>
    </p:embeddedFont>
    <p:embeddedFont>
      <p:font typeface="Lato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7114F57-7332-4779-909C-D87B0E897FFA}">
  <a:tblStyle styleId="{97114F57-7332-4779-909C-D87B0E897FF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34587" autoAdjust="0"/>
    <p:restoredTop sz="86369" autoAdjust="0"/>
  </p:normalViewPr>
  <p:slideViewPr>
    <p:cSldViewPr snapToGrid="0">
      <p:cViewPr varScale="1">
        <p:scale>
          <a:sx n="98" d="100"/>
          <a:sy n="98" d="100"/>
        </p:scale>
        <p:origin x="1572" y="90"/>
      </p:cViewPr>
      <p:guideLst/>
    </p:cSldViewPr>
  </p:slideViewPr>
  <p:outlineViewPr>
    <p:cViewPr>
      <p:scale>
        <a:sx n="33" d="100"/>
        <a:sy n="33" d="100"/>
      </p:scale>
      <p:origin x="0" y="-532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Grad Audit Errors = 821 </a:t>
            </a:r>
          </a:p>
        </c:rich>
      </c:tx>
      <c:layout>
        <c:manualLayout>
          <c:xMode val="edge"/>
          <c:yMode val="edge"/>
          <c:x val="0.28715721688411966"/>
          <c:y val="1.90972274434676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Sheet1!$B$39</c:f>
              <c:strCache>
                <c:ptCount val="1"/>
                <c:pt idx="0">
                  <c:v>Comps 355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Sheet1!$C$38</c:f>
              <c:strCache>
                <c:ptCount val="1"/>
                <c:pt idx="0">
                  <c:v>Year 1</c:v>
                </c:pt>
              </c:strCache>
            </c:strRef>
          </c:cat>
          <c:val>
            <c:numRef>
              <c:f>Sheet1!$C$39</c:f>
              <c:numCache>
                <c:formatCode>General</c:formatCode>
                <c:ptCount val="1"/>
                <c:pt idx="0">
                  <c:v>355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8E-45D1-A484-7084E04FA945}"/>
            </c:ext>
          </c:extLst>
        </c:ser>
        <c:ser>
          <c:idx val="1"/>
          <c:order val="1"/>
          <c:tx>
            <c:strRef>
              <c:f>Sheet1!$B$40</c:f>
              <c:strCache>
                <c:ptCount val="1"/>
                <c:pt idx="0">
                  <c:v>Matric 158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Sheet1!$C$38</c:f>
              <c:strCache>
                <c:ptCount val="1"/>
                <c:pt idx="0">
                  <c:v>Year 1</c:v>
                </c:pt>
              </c:strCache>
            </c:strRef>
          </c:cat>
          <c:val>
            <c:numRef>
              <c:f>Sheet1!$C$40</c:f>
              <c:numCache>
                <c:formatCode>General</c:formatCode>
                <c:ptCount val="1"/>
                <c:pt idx="0">
                  <c:v>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8E-45D1-A484-7084E04FA945}"/>
            </c:ext>
          </c:extLst>
        </c:ser>
        <c:ser>
          <c:idx val="2"/>
          <c:order val="2"/>
          <c:tx>
            <c:strRef>
              <c:f>Sheet1!$B$41</c:f>
              <c:strCache>
                <c:ptCount val="1"/>
                <c:pt idx="0">
                  <c:v>Dissert 140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Sheet1!$C$38</c:f>
              <c:strCache>
                <c:ptCount val="1"/>
                <c:pt idx="0">
                  <c:v>Year 1</c:v>
                </c:pt>
              </c:strCache>
            </c:strRef>
          </c:cat>
          <c:val>
            <c:numRef>
              <c:f>Sheet1!$C$41</c:f>
              <c:numCache>
                <c:formatCode>General</c:formatCode>
                <c:ptCount val="1"/>
                <c:pt idx="0">
                  <c:v>140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8E-45D1-A484-7084E04FA945}"/>
            </c:ext>
          </c:extLst>
        </c:ser>
        <c:ser>
          <c:idx val="3"/>
          <c:order val="3"/>
          <c:tx>
            <c:strRef>
              <c:f>Sheet1!$B$42</c:f>
              <c:strCache>
                <c:ptCount val="1"/>
                <c:pt idx="0">
                  <c:v>Grade 107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Sheet1!$C$38</c:f>
              <c:strCache>
                <c:ptCount val="1"/>
                <c:pt idx="0">
                  <c:v>Year 1</c:v>
                </c:pt>
              </c:strCache>
            </c:strRef>
          </c:cat>
          <c:val>
            <c:numRef>
              <c:f>Sheet1!$C$42</c:f>
              <c:numCache>
                <c:formatCode>General</c:formatCode>
                <c:ptCount val="1"/>
                <c:pt idx="0">
                  <c:v>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28E-45D1-A484-7084E04FA945}"/>
            </c:ext>
          </c:extLst>
        </c:ser>
        <c:ser>
          <c:idx val="4"/>
          <c:order val="4"/>
          <c:tx>
            <c:strRef>
              <c:f>Sheet1!$B$43</c:f>
              <c:strCache>
                <c:ptCount val="1"/>
                <c:pt idx="0">
                  <c:v>Credits 61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Sheet1!$C$38</c:f>
              <c:strCache>
                <c:ptCount val="1"/>
                <c:pt idx="0">
                  <c:v>Year 1</c:v>
                </c:pt>
              </c:strCache>
            </c:strRef>
          </c:cat>
          <c:val>
            <c:numRef>
              <c:f>Sheet1!$C$43</c:f>
              <c:numCache>
                <c:formatCode>General</c:formatCode>
                <c:ptCount val="1"/>
                <c:pt idx="0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28E-45D1-A484-7084E04FA9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18514864"/>
        <c:axId val="518511912"/>
      </c:barChart>
      <c:catAx>
        <c:axId val="51851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8511912"/>
        <c:crosses val="autoZero"/>
        <c:auto val="1"/>
        <c:lblAlgn val="ctr"/>
        <c:lblOffset val="100"/>
        <c:noMultiLvlLbl val="0"/>
      </c:catAx>
      <c:valAx>
        <c:axId val="518511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8514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76324670503324965"/>
          <c:y val="0.30481405515840676"/>
          <c:w val="0.22599710062688003"/>
          <c:h val="0.479810320923644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Graduate Audit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Sheet1!$C$25</c:f>
              <c:strCache>
                <c:ptCount val="1"/>
                <c:pt idx="0">
                  <c:v>Errors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Sheet1!$B$26:$B$33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Sheet1!$C$26:$C$33</c:f>
              <c:numCache>
                <c:formatCode>General</c:formatCode>
                <c:ptCount val="8"/>
                <c:pt idx="0">
                  <c:v>976</c:v>
                </c:pt>
                <c:pt idx="1">
                  <c:v>713</c:v>
                </c:pt>
                <c:pt idx="2">
                  <c:v>667</c:v>
                </c:pt>
                <c:pt idx="3">
                  <c:v>492</c:v>
                </c:pt>
                <c:pt idx="4">
                  <c:v>377</c:v>
                </c:pt>
                <c:pt idx="5">
                  <c:v>396</c:v>
                </c:pt>
                <c:pt idx="6">
                  <c:v>351</c:v>
                </c:pt>
                <c:pt idx="7">
                  <c:v>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9C-475F-B3CE-EE726C33CC41}"/>
            </c:ext>
          </c:extLst>
        </c:ser>
        <c:ser>
          <c:idx val="1"/>
          <c:order val="1"/>
          <c:tx>
            <c:strRef>
              <c:f>Sheet1!$D$25</c:f>
              <c:strCache>
                <c:ptCount val="1"/>
                <c:pt idx="0">
                  <c:v>Eligible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Sheet1!$B$26:$B$33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Sheet1!$D$26:$D$33</c:f>
              <c:numCache>
                <c:formatCode>General</c:formatCode>
                <c:ptCount val="8"/>
                <c:pt idx="0">
                  <c:v>495</c:v>
                </c:pt>
                <c:pt idx="1">
                  <c:v>492</c:v>
                </c:pt>
                <c:pt idx="2">
                  <c:v>505</c:v>
                </c:pt>
                <c:pt idx="3">
                  <c:v>499</c:v>
                </c:pt>
                <c:pt idx="4">
                  <c:v>506</c:v>
                </c:pt>
                <c:pt idx="5">
                  <c:v>503</c:v>
                </c:pt>
                <c:pt idx="6">
                  <c:v>501</c:v>
                </c:pt>
                <c:pt idx="7">
                  <c:v>495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9C-475F-B3CE-EE726C33CC41}"/>
            </c:ext>
          </c:extLst>
        </c:ser>
        <c:ser>
          <c:idx val="2"/>
          <c:order val="2"/>
          <c:tx>
            <c:strRef>
              <c:f>Sheet1!$E$25</c:f>
              <c:strCache>
                <c:ptCount val="1"/>
                <c:pt idx="0">
                  <c:v>Not Elig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Sheet1!$B$26:$B$33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Sheet1!$E$26:$E$33</c:f>
              <c:numCache>
                <c:formatCode>General</c:formatCode>
                <c:ptCount val="8"/>
                <c:pt idx="0">
                  <c:v>155</c:v>
                </c:pt>
                <c:pt idx="1">
                  <c:v>180</c:v>
                </c:pt>
                <c:pt idx="2">
                  <c:v>135</c:v>
                </c:pt>
                <c:pt idx="3">
                  <c:v>85</c:v>
                </c:pt>
                <c:pt idx="4">
                  <c:v>88</c:v>
                </c:pt>
                <c:pt idx="5">
                  <c:v>86</c:v>
                </c:pt>
                <c:pt idx="6">
                  <c:v>96</c:v>
                </c:pt>
                <c:pt idx="7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9C-475F-B3CE-EE726C33CC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17863520"/>
        <c:axId val="517864176"/>
      </c:barChart>
      <c:catAx>
        <c:axId val="517863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864176"/>
        <c:crosses val="autoZero"/>
        <c:auto val="1"/>
        <c:lblAlgn val="ctr"/>
        <c:lblOffset val="100"/>
        <c:noMultiLvlLbl val="0"/>
      </c:catAx>
      <c:valAx>
        <c:axId val="517864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863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12274C-9D38-4664-8D12-7802DE3575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07F357-5052-484D-ACD6-C84DCD404A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February 16, 2018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78E37F-5DB3-4141-A3F1-910278DE63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8FADC1-1AC1-4044-9D97-B62C1644678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C136F-8110-44F4-A714-92B83B3D0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08539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1792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94998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03056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30520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330200"/>
            <a:ext cx="4467225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3822853"/>
            <a:ext cx="5486400" cy="46353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2510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03661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57010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5802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401164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324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307975"/>
            <a:ext cx="4406900" cy="33051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3778785"/>
            <a:ext cx="5486400" cy="50572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180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721425" y="3785246"/>
            <a:ext cx="5216700" cy="1546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9pPr>
          </a:lstStyle>
          <a:p>
            <a:endParaRPr/>
          </a:p>
        </p:txBody>
      </p:sp>
      <p:sp>
        <p:nvSpPr>
          <p:cNvPr id="10" name="Shape 10"/>
          <p:cNvSpPr/>
          <p:nvPr/>
        </p:nvSpPr>
        <p:spPr>
          <a:xfrm>
            <a:off x="5938246" y="3377550"/>
            <a:ext cx="7218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6659861" y="3377550"/>
            <a:ext cx="7218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-1" y="3377550"/>
            <a:ext cx="7218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721425" y="3377550"/>
            <a:ext cx="52167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1710425" y="2882400"/>
            <a:ext cx="57237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▷"/>
              <a:defRPr i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9pPr>
          </a:lstStyle>
          <a:p>
            <a:endParaRPr/>
          </a:p>
        </p:txBody>
      </p:sp>
      <p:sp>
        <p:nvSpPr>
          <p:cNvPr id="23" name="Shape 23"/>
          <p:cNvSpPr txBox="1"/>
          <p:nvPr/>
        </p:nvSpPr>
        <p:spPr>
          <a:xfrm>
            <a:off x="3593400" y="1575225"/>
            <a:ext cx="19572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97ABBC"/>
                </a:solidFill>
              </a:rPr>
              <a:t>“</a:t>
            </a:r>
            <a:endParaRPr sz="9600" b="1">
              <a:solidFill>
                <a:srgbClr val="97ABBC"/>
              </a:solidFill>
            </a:endParaRPr>
          </a:p>
        </p:txBody>
      </p:sp>
      <p:sp>
        <p:nvSpPr>
          <p:cNvPr id="24" name="Shape 24"/>
          <p:cNvSpPr/>
          <p:nvPr/>
        </p:nvSpPr>
        <p:spPr>
          <a:xfrm>
            <a:off x="5723283" y="2132900"/>
            <a:ext cx="17103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Shape 25"/>
          <p:cNvSpPr/>
          <p:nvPr/>
        </p:nvSpPr>
        <p:spPr>
          <a:xfrm>
            <a:off x="7434177" y="2132900"/>
            <a:ext cx="17103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2132900"/>
            <a:ext cx="17103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Shape 27"/>
          <p:cNvSpPr/>
          <p:nvPr/>
        </p:nvSpPr>
        <p:spPr>
          <a:xfrm>
            <a:off x="1710425" y="2132900"/>
            <a:ext cx="17103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893700" y="1831450"/>
            <a:ext cx="6462600" cy="473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▷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1" name="Shape 31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Shape 32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Shape 34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893700" y="1600200"/>
            <a:ext cx="23712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3386404" y="1600200"/>
            <a:ext cx="23712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5879107" y="1600200"/>
            <a:ext cx="23712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48" name="Shape 48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Shape 49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Shape 50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Shape 51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4" name="Shape 54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Shape 55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Shape 56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Shape 57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893700" y="6199950"/>
            <a:ext cx="6462600" cy="46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rgbClr val="2185C5"/>
              </a:buClr>
              <a:buSzPts val="1400"/>
              <a:buNone/>
              <a:defRPr sz="1400">
                <a:solidFill>
                  <a:srgbClr val="2185C5"/>
                </a:solidFill>
              </a:defRPr>
            </a:lvl1pPr>
          </a:lstStyle>
          <a:p>
            <a:endParaRPr/>
          </a:p>
        </p:txBody>
      </p:sp>
      <p:sp>
        <p:nvSpPr>
          <p:cNvPr id="60" name="Shape 60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Shape 61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Shape 62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Shape 63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Shape 68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color background">
    <p:bg>
      <p:bgPr>
        <a:solidFill>
          <a:srgbClr val="2185C5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Shape 71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93700" y="1831450"/>
            <a:ext cx="6462600" cy="47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  <a:defRPr sz="30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○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■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ransition>
    <p:fade thruBlk="1"/>
  </p:transition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kress101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ctrTitle"/>
          </p:nvPr>
        </p:nvSpPr>
        <p:spPr>
          <a:xfrm>
            <a:off x="721424" y="790113"/>
            <a:ext cx="7517053" cy="52999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Using Audit Data in Program Assessment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2400" dirty="0"/>
              <a:t>Dr. Jackie Kress, Georgian Court University</a:t>
            </a:r>
            <a:br>
              <a:rPr lang="en-US" sz="2400" dirty="0"/>
            </a:br>
            <a:r>
              <a:rPr lang="en-US" sz="2400" dirty="0">
                <a:hlinkClick r:id="rId3"/>
              </a:rPr>
              <a:t>jkress101@gmail.com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35</a:t>
            </a:r>
            <a:r>
              <a:rPr lang="en-US" sz="2400" baseline="30000" dirty="0"/>
              <a:t>th</a:t>
            </a:r>
            <a:r>
              <a:rPr lang="en-US" sz="2400" dirty="0"/>
              <a:t> Academic Chairpersons Conference</a:t>
            </a:r>
            <a:br>
              <a:rPr lang="en-US" sz="2400" dirty="0"/>
            </a:br>
            <a:r>
              <a:rPr lang="en-US" sz="2400" dirty="0"/>
              <a:t>February 16, 2018</a:t>
            </a:r>
            <a:br>
              <a:rPr lang="en-US" dirty="0"/>
            </a:b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748145" y="295565"/>
            <a:ext cx="7518400" cy="103701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What problems needed to be addressed?</a:t>
            </a:r>
            <a:endParaRPr sz="28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8AFBCD0-12EB-4C53-B388-FB292ECB0B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3403066"/>
              </p:ext>
            </p:extLst>
          </p:nvPr>
        </p:nvGraphicFramePr>
        <p:xfrm>
          <a:off x="1182255" y="1717965"/>
          <a:ext cx="7084290" cy="3990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04033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/>
        </p:nvSpPr>
        <p:spPr>
          <a:xfrm>
            <a:off x="0" y="4285725"/>
            <a:ext cx="7352400" cy="164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924125" y="3642252"/>
            <a:ext cx="5796000" cy="72854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C000"/>
                </a:solidFill>
              </a:rPr>
              <a:t>PONC</a:t>
            </a:r>
            <a:endParaRPr b="1" dirty="0">
              <a:solidFill>
                <a:srgbClr val="FFC000"/>
              </a:solidFill>
            </a:endParaRP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924125" y="4285724"/>
            <a:ext cx="7352400" cy="16585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" sz="2400" dirty="0"/>
              <a:t>821*15 = </a:t>
            </a:r>
            <a:r>
              <a:rPr lang="en-US" sz="2400" dirty="0"/>
              <a:t>12,315 minutes = 205 hours or </a:t>
            </a:r>
            <a:r>
              <a:rPr lang="en-US" sz="2400" dirty="0">
                <a:latin typeface="Garamond" panose="02020404030301010803" pitchFamily="18" charset="0"/>
              </a:rPr>
              <a:t>≈ </a:t>
            </a:r>
            <a:r>
              <a:rPr lang="en-US" sz="2400" dirty="0"/>
              <a:t>6 weeks </a:t>
            </a:r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r>
              <a:rPr lang="en-US" sz="2400" dirty="0"/>
              <a:t>$20*205 = $4,100 per year!</a:t>
            </a:r>
            <a:endParaRPr sz="2400" dirty="0"/>
          </a:p>
        </p:txBody>
      </p:sp>
      <p:sp>
        <p:nvSpPr>
          <p:cNvPr id="154" name="Shape 154"/>
          <p:cNvSpPr/>
          <p:nvPr/>
        </p:nvSpPr>
        <p:spPr>
          <a:xfrm>
            <a:off x="3675952" y="5925825"/>
            <a:ext cx="18378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Shape 155"/>
          <p:cNvSpPr/>
          <p:nvPr/>
        </p:nvSpPr>
        <p:spPr>
          <a:xfrm>
            <a:off x="5514495" y="5925825"/>
            <a:ext cx="18378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Shape 156"/>
          <p:cNvSpPr/>
          <p:nvPr/>
        </p:nvSpPr>
        <p:spPr>
          <a:xfrm>
            <a:off x="0" y="5925825"/>
            <a:ext cx="18378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Shape 157"/>
          <p:cNvSpPr/>
          <p:nvPr/>
        </p:nvSpPr>
        <p:spPr>
          <a:xfrm>
            <a:off x="1838038" y="5925825"/>
            <a:ext cx="18378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B99E4D-0876-40C7-A6BD-77383BFC1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372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901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507999" y="274650"/>
            <a:ext cx="7970175" cy="78179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Policies, Processes, &amp; Paperwork </a:t>
            </a:r>
            <a:endParaRPr sz="2800" dirty="0"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727969" y="1242874"/>
            <a:ext cx="7750206" cy="53249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7030A0"/>
                </a:solidFill>
              </a:rPr>
              <a:t>Grades</a:t>
            </a:r>
            <a:r>
              <a:rPr lang="en-US" sz="2000" dirty="0"/>
              <a:t> 	    Incomplete or F for a required course</a:t>
            </a:r>
          </a:p>
          <a:p>
            <a:pPr marL="38100" indent="0">
              <a:spcBef>
                <a:spcPts val="0"/>
              </a:spcBef>
              <a:buNone/>
            </a:pPr>
            <a:r>
              <a:rPr lang="en-US" sz="2000" dirty="0"/>
              <a:t>                                        No grade was recorded for a required course</a:t>
            </a:r>
          </a:p>
          <a:p>
            <a:pPr marL="38100" indent="0">
              <a:spcBef>
                <a:spcPts val="0"/>
              </a:spcBef>
              <a:buNone/>
            </a:pPr>
            <a:r>
              <a:rPr lang="en-US" sz="2000" dirty="0"/>
              <a:t>		    GPA too low for graduate degree </a:t>
            </a:r>
          </a:p>
          <a:p>
            <a:pPr marL="38100" indent="0">
              <a:spcBef>
                <a:spcPts val="0"/>
              </a:spcBef>
              <a:buNone/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00B0F0"/>
                </a:solidFill>
              </a:rPr>
              <a:t>Credits</a:t>
            </a:r>
            <a:r>
              <a:rPr lang="en-US" sz="2000" dirty="0"/>
              <a:t>	    Lacks credits for degree - general</a:t>
            </a:r>
          </a:p>
          <a:p>
            <a:pPr marL="38100" indent="0">
              <a:spcBef>
                <a:spcPts val="0"/>
              </a:spcBef>
              <a:buNone/>
            </a:pPr>
            <a:r>
              <a:rPr lang="en-US" sz="2000" dirty="0"/>
              <a:t>                                        Lacks credits for specific requirements in program</a:t>
            </a:r>
          </a:p>
          <a:p>
            <a:pPr marL="38100" indent="0">
              <a:spcBef>
                <a:spcPts val="0"/>
              </a:spcBef>
              <a:buNone/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00B050"/>
                </a:solidFill>
              </a:rPr>
              <a:t>Dissertation     </a:t>
            </a:r>
            <a:r>
              <a:rPr lang="en-US" sz="2000" dirty="0"/>
              <a:t>Has not had/passed oral defense</a:t>
            </a:r>
          </a:p>
          <a:p>
            <a:pPr marL="38100" indent="0">
              <a:spcBef>
                <a:spcPts val="0"/>
              </a:spcBef>
              <a:buNone/>
            </a:pPr>
            <a:r>
              <a:rPr lang="en-US" sz="2000" dirty="0"/>
              <a:t>                                          Final doc not submitted and approved</a:t>
            </a:r>
          </a:p>
          <a:p>
            <a:pPr marL="38100" indent="0">
              <a:spcBef>
                <a:spcPts val="0"/>
              </a:spcBef>
              <a:buNone/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FFC000"/>
                </a:solidFill>
              </a:rPr>
              <a:t>Matriculation </a:t>
            </a:r>
            <a:r>
              <a:rPr lang="en-US" sz="2000" dirty="0"/>
              <a:t> Not matriculated in appropriate program</a:t>
            </a:r>
          </a:p>
          <a:p>
            <a:pPr marL="38100" indent="0">
              <a:spcBef>
                <a:spcPts val="0"/>
              </a:spcBef>
              <a:buNone/>
            </a:pPr>
            <a:r>
              <a:rPr lang="en-US" sz="2000" dirty="0"/>
              <a:t>                                         Gaps in matriculation </a:t>
            </a:r>
          </a:p>
          <a:p>
            <a:pPr marL="38100" indent="0">
              <a:spcBef>
                <a:spcPts val="0"/>
              </a:spcBef>
              <a:buNone/>
            </a:pPr>
            <a:r>
              <a:rPr lang="en-US" sz="2000" dirty="0"/>
              <a:t>                                          Not permanently matriculated in program</a:t>
            </a:r>
          </a:p>
          <a:p>
            <a:pPr marL="38100" indent="0">
              <a:spcBef>
                <a:spcPts val="0"/>
              </a:spcBef>
              <a:buNone/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0070C0"/>
                </a:solidFill>
              </a:rPr>
              <a:t>Comps Exam</a:t>
            </a:r>
            <a:r>
              <a:rPr lang="en-US" sz="2000" dirty="0"/>
              <a:t>    Not taken and passed comps/qualifying exams</a:t>
            </a:r>
          </a:p>
          <a:p>
            <a:pPr marL="38100" indent="0">
              <a:spcBef>
                <a:spcPts val="0"/>
              </a:spcBef>
              <a:buNone/>
            </a:pPr>
            <a:r>
              <a:rPr lang="en-US" sz="2000" dirty="0"/>
              <a:t>                                          Not submitted/passed portfolio review</a:t>
            </a:r>
          </a:p>
          <a:p>
            <a:pPr marL="38100" indent="0">
              <a:spcBef>
                <a:spcPts val="0"/>
              </a:spcBef>
              <a:buNone/>
            </a:pPr>
            <a:endParaRPr lang="en-US" dirty="0"/>
          </a:p>
          <a:p>
            <a:pPr marL="38100" lvl="0" indent="0" rtl="0">
              <a:spcBef>
                <a:spcPts val="600"/>
              </a:spcBef>
              <a:spcAft>
                <a:spcPts val="0"/>
              </a:spcAft>
              <a:buSzPts val="3000"/>
              <a:buNone/>
            </a:pPr>
            <a:endParaRPr lang="en-US" dirty="0"/>
          </a:p>
          <a:p>
            <a: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▷"/>
            </a:pPr>
            <a:endParaRPr lang="en-US" dirty="0"/>
          </a:p>
          <a:p>
            <a: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▷"/>
            </a:pPr>
            <a:endParaRPr lang="en-US" dirty="0"/>
          </a:p>
          <a:p>
            <a: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▷"/>
            </a:pPr>
            <a:endParaRPr lang="en-US" dirty="0"/>
          </a:p>
          <a:p>
            <a: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▷"/>
            </a:pPr>
            <a:endParaRPr lang="en-US" dirty="0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4597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893700" y="527433"/>
            <a:ext cx="7206590" cy="80514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/>
              <a:t>From Out-of-Control to a Controlled Process</a:t>
            </a:r>
            <a:endParaRPr sz="2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84147E-D9C7-4AEF-AB17-86DC9D391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809" y="1589103"/>
            <a:ext cx="7206590" cy="435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384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 flipH="1">
            <a:off x="2850203" y="406400"/>
            <a:ext cx="5739611" cy="118225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Improvements based on audit data should be:</a:t>
            </a:r>
            <a:endParaRPr sz="32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66821F-7101-46CC-8731-F4A862D6D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0204" y="1741251"/>
            <a:ext cx="5314742" cy="4826600"/>
          </a:xfrm>
        </p:spPr>
        <p:txBody>
          <a:bodyPr/>
          <a:lstStyle/>
          <a:p>
            <a:r>
              <a:rPr lang="en-US" dirty="0"/>
              <a:t>Clear and visually mapped</a:t>
            </a:r>
          </a:p>
          <a:p>
            <a:r>
              <a:rPr lang="en-US" dirty="0"/>
              <a:t>Communicated</a:t>
            </a:r>
          </a:p>
          <a:p>
            <a:r>
              <a:rPr lang="en-US" dirty="0"/>
              <a:t>Easy to check </a:t>
            </a:r>
          </a:p>
          <a:p>
            <a:r>
              <a:rPr lang="en-US" dirty="0"/>
              <a:t>Standardized</a:t>
            </a:r>
          </a:p>
          <a:p>
            <a:r>
              <a:rPr lang="en-US" dirty="0" err="1"/>
              <a:t>Poka</a:t>
            </a:r>
            <a:r>
              <a:rPr lang="en-US" dirty="0"/>
              <a:t>-yoked where possible</a:t>
            </a:r>
          </a:p>
          <a:p>
            <a:r>
              <a:rPr lang="en-US" dirty="0"/>
              <a:t>Streamlined</a:t>
            </a:r>
          </a:p>
          <a:p>
            <a:r>
              <a:rPr lang="en-US" dirty="0"/>
              <a:t>Automated/proactive advice</a:t>
            </a:r>
          </a:p>
          <a:p>
            <a:pPr marL="38100" indent="0">
              <a:buNone/>
            </a:pPr>
            <a:r>
              <a:rPr lang="en-US" b="1" dirty="0">
                <a:latin typeface="Garamond" panose="02020404030301010803" pitchFamily="18" charset="0"/>
              </a:rPr>
              <a:t>=  </a:t>
            </a:r>
            <a:r>
              <a:rPr lang="en-US" b="1" dirty="0"/>
              <a:t>Simply system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1A8135-5598-47D7-B4C2-89E808C1E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408" y="2023353"/>
            <a:ext cx="2190750" cy="308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075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893700" y="527433"/>
            <a:ext cx="7206590" cy="80514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/>
              <a:t>How did the process improvements impact graduation approvals  Y2-8?</a:t>
            </a:r>
            <a:endParaRPr sz="26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2DDA18E-9150-4923-B620-1B3F460FFA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8671286"/>
              </p:ext>
            </p:extLst>
          </p:nvPr>
        </p:nvGraphicFramePr>
        <p:xfrm>
          <a:off x="1052945" y="1662545"/>
          <a:ext cx="6770255" cy="4063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26415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544946" y="579449"/>
            <a:ext cx="8054108" cy="127705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3 Types of Audits: 1 Question</a:t>
            </a:r>
            <a:br>
              <a:rPr lang="en-US" dirty="0"/>
            </a:br>
            <a:r>
              <a:rPr lang="en-US" dirty="0"/>
              <a:t>How well is the system working?</a:t>
            </a:r>
            <a:endParaRPr dirty="0"/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544946" y="2133599"/>
            <a:ext cx="2466110" cy="42949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>
                <a:solidFill>
                  <a:srgbClr val="00B0F0"/>
                </a:solidFill>
              </a:rPr>
              <a:t>Graduation Audit</a:t>
            </a:r>
            <a:endParaRPr sz="2000" b="1" dirty="0">
              <a:solidFill>
                <a:srgbClr val="00B0F0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/>
              <a:t>Will students have met all degree requirements by the time they finish their last course?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000" dirty="0"/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000" dirty="0"/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/>
              <a:t>Policy, process, and paperwork issues?</a:t>
            </a:r>
            <a:endParaRPr sz="2000" dirty="0"/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3297381" y="2133599"/>
            <a:ext cx="2549236" cy="44242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>
                <a:solidFill>
                  <a:srgbClr val="00B050"/>
                </a:solidFill>
              </a:rPr>
              <a:t>Completers Audit</a:t>
            </a:r>
            <a:endParaRPr sz="2000" b="1" dirty="0">
              <a:solidFill>
                <a:srgbClr val="00B050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/>
              <a:t>Did all program completers have essentially the same academic opportunities and experiences?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000" dirty="0"/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/>
              <a:t>Quality and equity issues across locations and formats?</a:t>
            </a:r>
            <a:endParaRPr sz="2000" dirty="0"/>
          </a:p>
        </p:txBody>
      </p:sp>
      <p:sp>
        <p:nvSpPr>
          <p:cNvPr id="138" name="Shape 138"/>
          <p:cNvSpPr txBox="1">
            <a:spLocks noGrp="1"/>
          </p:cNvSpPr>
          <p:nvPr>
            <p:ph type="body" idx="3"/>
          </p:nvPr>
        </p:nvSpPr>
        <p:spPr>
          <a:xfrm>
            <a:off x="6049818" y="2133599"/>
            <a:ext cx="2549236" cy="42949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>
                <a:solidFill>
                  <a:srgbClr val="FF0000"/>
                </a:solidFill>
              </a:rPr>
              <a:t>Cohort Audit</a:t>
            </a:r>
            <a:endParaRPr sz="2000" b="1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/>
              <a:t>Are current students making expected, problem-free,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/>
              <a:t>high touch progress</a:t>
            </a:r>
            <a:r>
              <a:rPr lang="en" sz="2000" dirty="0"/>
              <a:t>?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" sz="24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" sz="24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" sz="2000" dirty="0"/>
              <a:t>Course selection, advising, program info, and enrichment issues? </a:t>
            </a:r>
            <a:endParaRPr sz="2000" dirty="0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893699" y="434109"/>
            <a:ext cx="4223246" cy="73890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Critical Concepts</a:t>
            </a:r>
            <a:endParaRPr sz="3200" dirty="0"/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893698" y="1173018"/>
            <a:ext cx="5249649" cy="48814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457200"/>
            <a:r>
              <a:rPr lang="en-US" sz="2800" dirty="0"/>
              <a:t>Fidelity is necessary</a:t>
            </a:r>
          </a:p>
          <a:p>
            <a:pPr indent="-457200"/>
            <a:r>
              <a:rPr lang="en-US" sz="2800" dirty="0"/>
              <a:t>Policy ≠ Practice or a process</a:t>
            </a:r>
          </a:p>
          <a:p>
            <a:pPr indent="-457200"/>
            <a:r>
              <a:rPr lang="en-US" sz="2800" dirty="0"/>
              <a:t>Catalogs </a:t>
            </a:r>
            <a:r>
              <a:rPr lang="en-US" sz="2800" dirty="0">
                <a:latin typeface="Garamond" panose="02020404030301010803" pitchFamily="18" charset="0"/>
              </a:rPr>
              <a:t>=</a:t>
            </a:r>
            <a:r>
              <a:rPr lang="en-US" sz="2800" dirty="0"/>
              <a:t> Repositories,                              </a:t>
            </a:r>
            <a:r>
              <a:rPr lang="en-US" sz="2800" dirty="0">
                <a:latin typeface="Garamond" panose="02020404030301010803" pitchFamily="18" charset="0"/>
              </a:rPr>
              <a:t>≠</a:t>
            </a:r>
            <a:r>
              <a:rPr lang="en-US" sz="2800" dirty="0"/>
              <a:t> communications</a:t>
            </a:r>
          </a:p>
          <a:p>
            <a:pPr indent="-457200"/>
            <a:r>
              <a:rPr lang="en-US" sz="2800" dirty="0"/>
              <a:t>Means mask problems</a:t>
            </a:r>
          </a:p>
          <a:p>
            <a:pPr indent="-457200"/>
            <a:r>
              <a:rPr lang="en-US" sz="2800" dirty="0"/>
              <a:t>Questions guide data collection and info value</a:t>
            </a:r>
          </a:p>
          <a:p>
            <a:pPr indent="-457200"/>
            <a:r>
              <a:rPr lang="en-US" sz="2800" dirty="0"/>
              <a:t>Public means/Private ranges</a:t>
            </a:r>
          </a:p>
          <a:p>
            <a:pPr indent="-457200"/>
            <a:r>
              <a:rPr lang="en-US" sz="2800" b="1" dirty="0">
                <a:solidFill>
                  <a:srgbClr val="FF0000"/>
                </a:solidFill>
              </a:rPr>
              <a:t>Fix problems, not blame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B28E29-15FB-4FBF-885B-4EC8821BD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7455" y="803564"/>
            <a:ext cx="2752436" cy="502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592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832346" y="531091"/>
            <a:ext cx="7397253" cy="7117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New Prairie Press – </a:t>
            </a:r>
            <a:r>
              <a:rPr lang="en-US" sz="3200"/>
              <a:t>Presentation Docs</a:t>
            </a:r>
            <a:endParaRPr sz="3200" dirty="0"/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832347" y="1828800"/>
            <a:ext cx="4490007" cy="44981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14350" indent="-514350">
              <a:buFont typeface="Wingdings" panose="05000000000000000000" pitchFamily="2" charset="2"/>
              <a:buChar char="ü"/>
            </a:pPr>
            <a:r>
              <a:rPr lang="en-US" sz="2800" dirty="0"/>
              <a:t>Color PPT slides</a:t>
            </a:r>
          </a:p>
          <a:p>
            <a:pPr marL="514350" lvl="0" indent="-514350" rtl="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dirty="0"/>
              <a:t>Background information</a:t>
            </a:r>
          </a:p>
          <a:p>
            <a:pPr marL="514350" lvl="0" indent="-514350" rtl="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dirty="0"/>
              <a:t>How to conduct a graduation audit</a:t>
            </a:r>
          </a:p>
          <a:p>
            <a:pPr marL="514350" lvl="0" indent="-514350" rtl="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dirty="0"/>
              <a:t>List of some key improvements made based on grad audit data</a:t>
            </a:r>
          </a:p>
          <a:p>
            <a:pPr marL="514350" indent="-514350">
              <a:buFont typeface="Wingdings" panose="05000000000000000000" pitchFamily="2" charset="2"/>
              <a:buChar char="ü"/>
            </a:pPr>
            <a:r>
              <a:rPr lang="en-US" sz="2800" dirty="0"/>
              <a:t>References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BDFBCA-8288-47B2-870D-F662A27C3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821" y="1728068"/>
            <a:ext cx="2578832" cy="403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675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ctrTitle" idx="4294967295"/>
          </p:nvPr>
        </p:nvSpPr>
        <p:spPr>
          <a:xfrm>
            <a:off x="916025" y="968125"/>
            <a:ext cx="55611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7ECEFD"/>
                </a:solidFill>
              </a:rPr>
              <a:t>Thanks!</a:t>
            </a:r>
            <a:endParaRPr sz="6000">
              <a:solidFill>
                <a:srgbClr val="7ECEFD"/>
              </a:solidFill>
            </a:endParaRPr>
          </a:p>
        </p:txBody>
      </p:sp>
      <p:sp>
        <p:nvSpPr>
          <p:cNvPr id="306" name="Shape 306"/>
          <p:cNvSpPr txBox="1">
            <a:spLocks noGrp="1"/>
          </p:cNvSpPr>
          <p:nvPr>
            <p:ph type="subTitle" idx="4294967295"/>
          </p:nvPr>
        </p:nvSpPr>
        <p:spPr>
          <a:xfrm>
            <a:off x="916025" y="2338950"/>
            <a:ext cx="55611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FFFFFF"/>
                </a:solidFill>
              </a:rPr>
              <a:t>Any questions?</a:t>
            </a:r>
            <a:endParaRPr sz="4800" b="1">
              <a:solidFill>
                <a:srgbClr val="FFFFFF"/>
              </a:solidFill>
            </a:endParaRPr>
          </a:p>
        </p:txBody>
      </p:sp>
      <p:sp>
        <p:nvSpPr>
          <p:cNvPr id="307" name="Shape 307"/>
          <p:cNvSpPr txBox="1">
            <a:spLocks noGrp="1"/>
          </p:cNvSpPr>
          <p:nvPr>
            <p:ph type="body" idx="4294967295"/>
          </p:nvPr>
        </p:nvSpPr>
        <p:spPr>
          <a:xfrm>
            <a:off x="916025" y="3678675"/>
            <a:ext cx="5561100" cy="26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en-US" sz="2400" dirty="0">
              <a:solidFill>
                <a:srgbClr val="FFFFFF"/>
              </a:solidFill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en-US" sz="2400" dirty="0">
              <a:solidFill>
                <a:srgbClr val="FFFFFF"/>
              </a:solidFill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en-US" sz="2400" dirty="0">
              <a:solidFill>
                <a:srgbClr val="FFFFFF"/>
              </a:solidFill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en-US" sz="2400" dirty="0">
              <a:solidFill>
                <a:srgbClr val="FFFFFF"/>
              </a:solidFill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en-US" sz="2400" dirty="0">
              <a:solidFill>
                <a:srgbClr val="FFFFFF"/>
              </a:solidFill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FFFFF"/>
                </a:solidFill>
              </a:rPr>
              <a:t>Credits: Slide design by SlidesCarnival.com</a:t>
            </a:r>
            <a:endParaRPr sz="1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Goals</a:t>
            </a:r>
            <a:endParaRPr dirty="0"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727968" y="1589103"/>
            <a:ext cx="7883371" cy="49787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▷"/>
            </a:pPr>
            <a:r>
              <a:rPr lang="en-US" dirty="0"/>
              <a:t>Consider fidelity &amp; program audits </a:t>
            </a:r>
            <a:endParaRPr dirty="0"/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▷"/>
            </a:pPr>
            <a:r>
              <a:rPr lang="en-US" dirty="0"/>
              <a:t>Identify trackable program elements </a:t>
            </a:r>
            <a:endParaRPr dirty="0"/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▷"/>
            </a:pPr>
            <a:r>
              <a:rPr lang="en-US" dirty="0"/>
              <a:t>Use audit data for continuous improvement</a:t>
            </a:r>
            <a:endParaRPr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Why?  </a:t>
            </a: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Program audits identify gaps in program processes, track improvement, and reduce problems for students, faculty, and staff.</a:t>
            </a:r>
            <a:r>
              <a:rPr lang="en" dirty="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893699" y="531091"/>
            <a:ext cx="4223246" cy="114069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Program Quality: Major Perspective</a:t>
            </a:r>
            <a:endParaRPr sz="3200" dirty="0"/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378691" y="2161309"/>
            <a:ext cx="4943663" cy="41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14350" lvl="0" indent="-514350" rtl="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/>
              <a:t>Required courses in major</a:t>
            </a:r>
          </a:p>
          <a:p>
            <a:pPr marL="514350" lvl="0" indent="-514350" rtl="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/>
              <a:t>Elective courses in major</a:t>
            </a:r>
          </a:p>
          <a:p>
            <a:pPr marL="514350" lvl="0" indent="-514350" rtl="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/>
              <a:t>Practica/Internships</a:t>
            </a:r>
          </a:p>
          <a:p>
            <a:pPr marL="514350" lvl="0" indent="-514350" rtl="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/>
              <a:t>Grades (GPA, P/F Comps)</a:t>
            </a:r>
          </a:p>
          <a:p>
            <a:pPr marL="514350" lvl="0" indent="-514350" rtl="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/>
              <a:t>Assessments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dirty="0"/>
              <a:t>        What students know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dirty="0"/>
              <a:t>        What students can do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1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2E653F-6218-4E8F-9C34-3439A02A5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2355" y="803564"/>
            <a:ext cx="3341353" cy="483061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 flipH="1">
            <a:off x="2373745" y="637310"/>
            <a:ext cx="6216070" cy="118225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Expectations, requirements &amp; decisions of many</a:t>
            </a:r>
            <a:endParaRPr sz="32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66821F-7101-46CC-8731-F4A862D6D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76946" y="2124365"/>
            <a:ext cx="5588000" cy="4443486"/>
          </a:xfrm>
        </p:spPr>
        <p:txBody>
          <a:bodyPr/>
          <a:lstStyle/>
          <a:p>
            <a:r>
              <a:rPr lang="en-US" dirty="0"/>
              <a:t>External Entities</a:t>
            </a:r>
          </a:p>
          <a:p>
            <a:r>
              <a:rPr lang="en-US" dirty="0"/>
              <a:t>College/University</a:t>
            </a:r>
          </a:p>
          <a:p>
            <a:r>
              <a:rPr lang="en-US" dirty="0"/>
              <a:t>Program/Department</a:t>
            </a:r>
          </a:p>
          <a:p>
            <a:r>
              <a:rPr lang="en-US" dirty="0"/>
              <a:t>Faculty Members</a:t>
            </a:r>
          </a:p>
          <a:p>
            <a:r>
              <a:rPr lang="en-US" dirty="0"/>
              <a:t>Students</a:t>
            </a:r>
          </a:p>
          <a:p>
            <a:endParaRPr lang="en-US" dirty="0"/>
          </a:p>
          <a:p>
            <a:pPr marL="38100" indent="0">
              <a:buNone/>
            </a:pPr>
            <a:r>
              <a:rPr lang="en-US" b="1" dirty="0">
                <a:latin typeface="Garamond" panose="02020404030301010803" pitchFamily="18" charset="0"/>
              </a:rPr>
              <a:t>=  </a:t>
            </a:r>
            <a:r>
              <a:rPr lang="en-US" b="1" dirty="0"/>
              <a:t>complex system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3D465A-95FD-4BBC-8A05-7EF8350B6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780" y="406400"/>
            <a:ext cx="1254729" cy="1182253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F8E040-F5DE-409C-95B9-C0730B1732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780" y="1588653"/>
            <a:ext cx="1254729" cy="1302326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FC6BF9-FD6B-47FC-812D-1EAF56C101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780" y="2780944"/>
            <a:ext cx="1247015" cy="1236977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E8B480-4DA6-421D-B4D7-A2B39A53C9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780" y="3963197"/>
            <a:ext cx="1247015" cy="1236977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8AF288-D85E-4B3F-A3C9-AF12735E8D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780" y="5265523"/>
            <a:ext cx="1247015" cy="1302327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735844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581890" y="2466109"/>
            <a:ext cx="7943273" cy="38515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l">
              <a:buNone/>
            </a:pPr>
            <a:r>
              <a:rPr lang="en-US" dirty="0"/>
              <a:t>Systems Thinking requires you to:</a:t>
            </a:r>
          </a:p>
          <a:p>
            <a:pPr indent="-457200" algn="l"/>
            <a:r>
              <a:rPr lang="en-US" dirty="0"/>
              <a:t>Acknowledge all the parts</a:t>
            </a:r>
          </a:p>
          <a:p>
            <a:pPr indent="-457200" algn="l"/>
            <a:r>
              <a:rPr lang="en-US" dirty="0"/>
              <a:t>Understand their purposes &amp; interconnections, and</a:t>
            </a:r>
          </a:p>
          <a:p>
            <a:pPr indent="-457200" algn="l"/>
            <a:r>
              <a:rPr lang="en-US" dirty="0"/>
              <a:t>Integrate them into a view of the whole.</a:t>
            </a:r>
          </a:p>
          <a:p>
            <a:pPr marL="0" indent="0" algn="r">
              <a:buNone/>
            </a:pPr>
            <a:endParaRPr lang="en-US" sz="1800" dirty="0"/>
          </a:p>
          <a:p>
            <a:pPr marL="0" indent="0" algn="r">
              <a:buNone/>
            </a:pPr>
            <a:r>
              <a:rPr lang="en-US" sz="1800" dirty="0"/>
              <a:t>   </a:t>
            </a:r>
            <a:endParaRPr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880917" y="5127494"/>
            <a:ext cx="7209067" cy="141872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 lang="en-US" sz="2800" dirty="0"/>
          </a:p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 lang="en-US" sz="2800" dirty="0"/>
          </a:p>
          <a:p>
            <a:pPr marL="0" lvl="0" indent="0" algn="ctr">
              <a:spcBef>
                <a:spcPts val="360"/>
              </a:spcBef>
              <a:spcAft>
                <a:spcPts val="0"/>
              </a:spcAft>
              <a:buNone/>
            </a:pPr>
            <a:endParaRPr lang="en-US" sz="2800" dirty="0"/>
          </a:p>
          <a:p>
            <a:pPr marL="0" lvl="0" indent="0" algn="ctr">
              <a:spcBef>
                <a:spcPts val="360"/>
              </a:spcBef>
              <a:spcAft>
                <a:spcPts val="0"/>
              </a:spcAft>
              <a:buNone/>
            </a:pPr>
            <a:endParaRPr lang="en-US" sz="2800" dirty="0"/>
          </a:p>
          <a:p>
            <a:pPr marL="0" lvl="0" indent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800" dirty="0"/>
              <a:t>Pair systems thinking with auditing to take the kinks out of your programs.  </a:t>
            </a:r>
          </a:p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 sz="2800" dirty="0"/>
          </a:p>
        </p:txBody>
      </p:sp>
      <p:grpSp>
        <p:nvGrpSpPr>
          <p:cNvPr id="4" name="Canvas 21">
            <a:extLst>
              <a:ext uri="{FF2B5EF4-FFF2-40B4-BE49-F238E27FC236}">
                <a16:creationId xmlns:a16="http://schemas.microsoft.com/office/drawing/2014/main" id="{763FD33F-1A0D-4D12-AF44-42B847FF0BA1}"/>
              </a:ext>
            </a:extLst>
          </p:cNvPr>
          <p:cNvGrpSpPr/>
          <p:nvPr/>
        </p:nvGrpSpPr>
        <p:grpSpPr>
          <a:xfrm>
            <a:off x="666750" y="355631"/>
            <a:ext cx="3175577" cy="4317970"/>
            <a:chOff x="0" y="0"/>
            <a:chExt cx="3905250" cy="570484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86FA943-D156-496F-88D9-C4223DBCD1C9}"/>
                </a:ext>
              </a:extLst>
            </p:cNvPr>
            <p:cNvSpPr/>
            <p:nvPr/>
          </p:nvSpPr>
          <p:spPr>
            <a:xfrm>
              <a:off x="0" y="0"/>
              <a:ext cx="3905250" cy="5704840"/>
            </a:xfrm>
            <a:prstGeom prst="rect">
              <a:avLst/>
            </a:prstGeom>
          </p:spPr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DFB5A81-3B1B-478E-BD4F-1CBC294C6C86}"/>
                </a:ext>
              </a:extLst>
            </p:cNvPr>
            <p:cNvSpPr/>
            <p:nvPr/>
          </p:nvSpPr>
          <p:spPr>
            <a:xfrm>
              <a:off x="476250" y="676275"/>
              <a:ext cx="3077522" cy="4286268"/>
            </a:xfrm>
            <a:custGeom>
              <a:avLst/>
              <a:gdLst>
                <a:gd name="connsiteX0" fmla="*/ 0 w 3077522"/>
                <a:gd name="connsiteY0" fmla="*/ 523875 h 4286268"/>
                <a:gd name="connsiteX1" fmla="*/ 19050 w 3077522"/>
                <a:gd name="connsiteY1" fmla="*/ 476250 h 4286268"/>
                <a:gd name="connsiteX2" fmla="*/ 28575 w 3077522"/>
                <a:gd name="connsiteY2" fmla="*/ 447675 h 4286268"/>
                <a:gd name="connsiteX3" fmla="*/ 76200 w 3077522"/>
                <a:gd name="connsiteY3" fmla="*/ 361950 h 4286268"/>
                <a:gd name="connsiteX4" fmla="*/ 95250 w 3077522"/>
                <a:gd name="connsiteY4" fmla="*/ 323850 h 4286268"/>
                <a:gd name="connsiteX5" fmla="*/ 123825 w 3077522"/>
                <a:gd name="connsiteY5" fmla="*/ 295275 h 4286268"/>
                <a:gd name="connsiteX6" fmla="*/ 142875 w 3077522"/>
                <a:gd name="connsiteY6" fmla="*/ 257175 h 4286268"/>
                <a:gd name="connsiteX7" fmla="*/ 247650 w 3077522"/>
                <a:gd name="connsiteY7" fmla="*/ 190500 h 4286268"/>
                <a:gd name="connsiteX8" fmla="*/ 285750 w 3077522"/>
                <a:gd name="connsiteY8" fmla="*/ 171450 h 4286268"/>
                <a:gd name="connsiteX9" fmla="*/ 438150 w 3077522"/>
                <a:gd name="connsiteY9" fmla="*/ 114300 h 4286268"/>
                <a:gd name="connsiteX10" fmla="*/ 523875 w 3077522"/>
                <a:gd name="connsiteY10" fmla="*/ 95250 h 4286268"/>
                <a:gd name="connsiteX11" fmla="*/ 685800 w 3077522"/>
                <a:gd name="connsiteY11" fmla="*/ 85725 h 4286268"/>
                <a:gd name="connsiteX12" fmla="*/ 1285875 w 3077522"/>
                <a:gd name="connsiteY12" fmla="*/ 95250 h 4286268"/>
                <a:gd name="connsiteX13" fmla="*/ 1419225 w 3077522"/>
                <a:gd name="connsiteY13" fmla="*/ 114300 h 4286268"/>
                <a:gd name="connsiteX14" fmla="*/ 1581150 w 3077522"/>
                <a:gd name="connsiteY14" fmla="*/ 133350 h 4286268"/>
                <a:gd name="connsiteX15" fmla="*/ 1704975 w 3077522"/>
                <a:gd name="connsiteY15" fmla="*/ 152400 h 4286268"/>
                <a:gd name="connsiteX16" fmla="*/ 2143125 w 3077522"/>
                <a:gd name="connsiteY16" fmla="*/ 133350 h 4286268"/>
                <a:gd name="connsiteX17" fmla="*/ 2200275 w 3077522"/>
                <a:gd name="connsiteY17" fmla="*/ 123825 h 4286268"/>
                <a:gd name="connsiteX18" fmla="*/ 2257425 w 3077522"/>
                <a:gd name="connsiteY18" fmla="*/ 85725 h 4286268"/>
                <a:gd name="connsiteX19" fmla="*/ 2247900 w 3077522"/>
                <a:gd name="connsiteY19" fmla="*/ 57150 h 4286268"/>
                <a:gd name="connsiteX20" fmla="*/ 2181225 w 3077522"/>
                <a:gd name="connsiteY20" fmla="*/ 28575 h 4286268"/>
                <a:gd name="connsiteX21" fmla="*/ 2152650 w 3077522"/>
                <a:gd name="connsiteY21" fmla="*/ 19050 h 4286268"/>
                <a:gd name="connsiteX22" fmla="*/ 2057400 w 3077522"/>
                <a:gd name="connsiteY22" fmla="*/ 0 h 4286268"/>
                <a:gd name="connsiteX23" fmla="*/ 1895475 w 3077522"/>
                <a:gd name="connsiteY23" fmla="*/ 19050 h 4286268"/>
                <a:gd name="connsiteX24" fmla="*/ 1866900 w 3077522"/>
                <a:gd name="connsiteY24" fmla="*/ 28575 h 4286268"/>
                <a:gd name="connsiteX25" fmla="*/ 1809750 w 3077522"/>
                <a:gd name="connsiteY25" fmla="*/ 85725 h 4286268"/>
                <a:gd name="connsiteX26" fmla="*/ 1771650 w 3077522"/>
                <a:gd name="connsiteY26" fmla="*/ 123825 h 4286268"/>
                <a:gd name="connsiteX27" fmla="*/ 1714500 w 3077522"/>
                <a:gd name="connsiteY27" fmla="*/ 180975 h 4286268"/>
                <a:gd name="connsiteX28" fmla="*/ 1704975 w 3077522"/>
                <a:gd name="connsiteY28" fmla="*/ 209550 h 4286268"/>
                <a:gd name="connsiteX29" fmla="*/ 1676400 w 3077522"/>
                <a:gd name="connsiteY29" fmla="*/ 257175 h 4286268"/>
                <a:gd name="connsiteX30" fmla="*/ 1647825 w 3077522"/>
                <a:gd name="connsiteY30" fmla="*/ 371475 h 4286268"/>
                <a:gd name="connsiteX31" fmla="*/ 1657350 w 3077522"/>
                <a:gd name="connsiteY31" fmla="*/ 600075 h 4286268"/>
                <a:gd name="connsiteX32" fmla="*/ 1695450 w 3077522"/>
                <a:gd name="connsiteY32" fmla="*/ 676275 h 4286268"/>
                <a:gd name="connsiteX33" fmla="*/ 1704975 w 3077522"/>
                <a:gd name="connsiteY33" fmla="*/ 704850 h 4286268"/>
                <a:gd name="connsiteX34" fmla="*/ 1781175 w 3077522"/>
                <a:gd name="connsiteY34" fmla="*/ 809625 h 4286268"/>
                <a:gd name="connsiteX35" fmla="*/ 1819275 w 3077522"/>
                <a:gd name="connsiteY35" fmla="*/ 885825 h 4286268"/>
                <a:gd name="connsiteX36" fmla="*/ 1838325 w 3077522"/>
                <a:gd name="connsiteY36" fmla="*/ 914400 h 4286268"/>
                <a:gd name="connsiteX37" fmla="*/ 1847850 w 3077522"/>
                <a:gd name="connsiteY37" fmla="*/ 942975 h 4286268"/>
                <a:gd name="connsiteX38" fmla="*/ 1885950 w 3077522"/>
                <a:gd name="connsiteY38" fmla="*/ 990600 h 4286268"/>
                <a:gd name="connsiteX39" fmla="*/ 1933575 w 3077522"/>
                <a:gd name="connsiteY39" fmla="*/ 1085850 h 4286268"/>
                <a:gd name="connsiteX40" fmla="*/ 1952625 w 3077522"/>
                <a:gd name="connsiteY40" fmla="*/ 1114425 h 4286268"/>
                <a:gd name="connsiteX41" fmla="*/ 1971675 w 3077522"/>
                <a:gd name="connsiteY41" fmla="*/ 1152525 h 4286268"/>
                <a:gd name="connsiteX42" fmla="*/ 2038350 w 3077522"/>
                <a:gd name="connsiteY42" fmla="*/ 1238250 h 4286268"/>
                <a:gd name="connsiteX43" fmla="*/ 2047875 w 3077522"/>
                <a:gd name="connsiteY43" fmla="*/ 1266825 h 4286268"/>
                <a:gd name="connsiteX44" fmla="*/ 2105025 w 3077522"/>
                <a:gd name="connsiteY44" fmla="*/ 1333500 h 4286268"/>
                <a:gd name="connsiteX45" fmla="*/ 2124075 w 3077522"/>
                <a:gd name="connsiteY45" fmla="*/ 1390650 h 4286268"/>
                <a:gd name="connsiteX46" fmla="*/ 2143125 w 3077522"/>
                <a:gd name="connsiteY46" fmla="*/ 1419225 h 4286268"/>
                <a:gd name="connsiteX47" fmla="*/ 2152650 w 3077522"/>
                <a:gd name="connsiteY47" fmla="*/ 1457325 h 4286268"/>
                <a:gd name="connsiteX48" fmla="*/ 2162175 w 3077522"/>
                <a:gd name="connsiteY48" fmla="*/ 1485900 h 4286268"/>
                <a:gd name="connsiteX49" fmla="*/ 2181225 w 3077522"/>
                <a:gd name="connsiteY49" fmla="*/ 1524000 h 4286268"/>
                <a:gd name="connsiteX50" fmla="*/ 2190750 w 3077522"/>
                <a:gd name="connsiteY50" fmla="*/ 1562100 h 4286268"/>
                <a:gd name="connsiteX51" fmla="*/ 2209800 w 3077522"/>
                <a:gd name="connsiteY51" fmla="*/ 1600200 h 4286268"/>
                <a:gd name="connsiteX52" fmla="*/ 2219325 w 3077522"/>
                <a:gd name="connsiteY52" fmla="*/ 1628775 h 4286268"/>
                <a:gd name="connsiteX53" fmla="*/ 2228850 w 3077522"/>
                <a:gd name="connsiteY53" fmla="*/ 1704975 h 4286268"/>
                <a:gd name="connsiteX54" fmla="*/ 2247900 w 3077522"/>
                <a:gd name="connsiteY54" fmla="*/ 1743075 h 4286268"/>
                <a:gd name="connsiteX55" fmla="*/ 2257425 w 3077522"/>
                <a:gd name="connsiteY55" fmla="*/ 1838325 h 4286268"/>
                <a:gd name="connsiteX56" fmla="*/ 2276475 w 3077522"/>
                <a:gd name="connsiteY56" fmla="*/ 1905000 h 4286268"/>
                <a:gd name="connsiteX57" fmla="*/ 2266950 w 3077522"/>
                <a:gd name="connsiteY57" fmla="*/ 2105025 h 4286268"/>
                <a:gd name="connsiteX58" fmla="*/ 2247900 w 3077522"/>
                <a:gd name="connsiteY58" fmla="*/ 2133600 h 4286268"/>
                <a:gd name="connsiteX59" fmla="*/ 2238375 w 3077522"/>
                <a:gd name="connsiteY59" fmla="*/ 2162175 h 4286268"/>
                <a:gd name="connsiteX60" fmla="*/ 2181225 w 3077522"/>
                <a:gd name="connsiteY60" fmla="*/ 2200275 h 4286268"/>
                <a:gd name="connsiteX61" fmla="*/ 2143125 w 3077522"/>
                <a:gd name="connsiteY61" fmla="*/ 2219325 h 4286268"/>
                <a:gd name="connsiteX62" fmla="*/ 2114550 w 3077522"/>
                <a:gd name="connsiteY62" fmla="*/ 2238375 h 4286268"/>
                <a:gd name="connsiteX63" fmla="*/ 2085975 w 3077522"/>
                <a:gd name="connsiteY63" fmla="*/ 2247900 h 4286268"/>
                <a:gd name="connsiteX64" fmla="*/ 1990725 w 3077522"/>
                <a:gd name="connsiteY64" fmla="*/ 2276475 h 4286268"/>
                <a:gd name="connsiteX65" fmla="*/ 1885950 w 3077522"/>
                <a:gd name="connsiteY65" fmla="*/ 2305050 h 4286268"/>
                <a:gd name="connsiteX66" fmla="*/ 1819275 w 3077522"/>
                <a:gd name="connsiteY66" fmla="*/ 2314575 h 4286268"/>
                <a:gd name="connsiteX67" fmla="*/ 1466850 w 3077522"/>
                <a:gd name="connsiteY67" fmla="*/ 2305050 h 4286268"/>
                <a:gd name="connsiteX68" fmla="*/ 1409700 w 3077522"/>
                <a:gd name="connsiteY68" fmla="*/ 2295525 h 4286268"/>
                <a:gd name="connsiteX69" fmla="*/ 1304925 w 3077522"/>
                <a:gd name="connsiteY69" fmla="*/ 2266950 h 4286268"/>
                <a:gd name="connsiteX70" fmla="*/ 1266825 w 3077522"/>
                <a:gd name="connsiteY70" fmla="*/ 2257425 h 4286268"/>
                <a:gd name="connsiteX71" fmla="*/ 1209675 w 3077522"/>
                <a:gd name="connsiteY71" fmla="*/ 2219325 h 4286268"/>
                <a:gd name="connsiteX72" fmla="*/ 1181100 w 3077522"/>
                <a:gd name="connsiteY72" fmla="*/ 2200275 h 4286268"/>
                <a:gd name="connsiteX73" fmla="*/ 1152525 w 3077522"/>
                <a:gd name="connsiteY73" fmla="*/ 2162175 h 4286268"/>
                <a:gd name="connsiteX74" fmla="*/ 1152525 w 3077522"/>
                <a:gd name="connsiteY74" fmla="*/ 1905000 h 4286268"/>
                <a:gd name="connsiteX75" fmla="*/ 1200150 w 3077522"/>
                <a:gd name="connsiteY75" fmla="*/ 1857375 h 4286268"/>
                <a:gd name="connsiteX76" fmla="*/ 1228725 w 3077522"/>
                <a:gd name="connsiteY76" fmla="*/ 1828800 h 4286268"/>
                <a:gd name="connsiteX77" fmla="*/ 1400175 w 3077522"/>
                <a:gd name="connsiteY77" fmla="*/ 1809750 h 4286268"/>
                <a:gd name="connsiteX78" fmla="*/ 1514475 w 3077522"/>
                <a:gd name="connsiteY78" fmla="*/ 1838325 h 4286268"/>
                <a:gd name="connsiteX79" fmla="*/ 1543050 w 3077522"/>
                <a:gd name="connsiteY79" fmla="*/ 1847850 h 4286268"/>
                <a:gd name="connsiteX80" fmla="*/ 1581150 w 3077522"/>
                <a:gd name="connsiteY80" fmla="*/ 1866900 h 4286268"/>
                <a:gd name="connsiteX81" fmla="*/ 1638300 w 3077522"/>
                <a:gd name="connsiteY81" fmla="*/ 1885950 h 4286268"/>
                <a:gd name="connsiteX82" fmla="*/ 1695450 w 3077522"/>
                <a:gd name="connsiteY82" fmla="*/ 1914525 h 4286268"/>
                <a:gd name="connsiteX83" fmla="*/ 1743075 w 3077522"/>
                <a:gd name="connsiteY83" fmla="*/ 1952625 h 4286268"/>
                <a:gd name="connsiteX84" fmla="*/ 1762125 w 3077522"/>
                <a:gd name="connsiteY84" fmla="*/ 1981200 h 4286268"/>
                <a:gd name="connsiteX85" fmla="*/ 1809750 w 3077522"/>
                <a:gd name="connsiteY85" fmla="*/ 2009775 h 4286268"/>
                <a:gd name="connsiteX86" fmla="*/ 1866900 w 3077522"/>
                <a:gd name="connsiteY86" fmla="*/ 2076450 h 4286268"/>
                <a:gd name="connsiteX87" fmla="*/ 1895475 w 3077522"/>
                <a:gd name="connsiteY87" fmla="*/ 2114550 h 4286268"/>
                <a:gd name="connsiteX88" fmla="*/ 1924050 w 3077522"/>
                <a:gd name="connsiteY88" fmla="*/ 2171700 h 4286268"/>
                <a:gd name="connsiteX89" fmla="*/ 1952625 w 3077522"/>
                <a:gd name="connsiteY89" fmla="*/ 2190750 h 4286268"/>
                <a:gd name="connsiteX90" fmla="*/ 1962150 w 3077522"/>
                <a:gd name="connsiteY90" fmla="*/ 2219325 h 4286268"/>
                <a:gd name="connsiteX91" fmla="*/ 1990725 w 3077522"/>
                <a:gd name="connsiteY91" fmla="*/ 2247900 h 4286268"/>
                <a:gd name="connsiteX92" fmla="*/ 2019300 w 3077522"/>
                <a:gd name="connsiteY92" fmla="*/ 2286000 h 4286268"/>
                <a:gd name="connsiteX93" fmla="*/ 2076450 w 3077522"/>
                <a:gd name="connsiteY93" fmla="*/ 2371725 h 4286268"/>
                <a:gd name="connsiteX94" fmla="*/ 2133600 w 3077522"/>
                <a:gd name="connsiteY94" fmla="*/ 2428875 h 4286268"/>
                <a:gd name="connsiteX95" fmla="*/ 2181225 w 3077522"/>
                <a:gd name="connsiteY95" fmla="*/ 2486025 h 4286268"/>
                <a:gd name="connsiteX96" fmla="*/ 2228850 w 3077522"/>
                <a:gd name="connsiteY96" fmla="*/ 2524125 h 4286268"/>
                <a:gd name="connsiteX97" fmla="*/ 2257425 w 3077522"/>
                <a:gd name="connsiteY97" fmla="*/ 2552700 h 4286268"/>
                <a:gd name="connsiteX98" fmla="*/ 2381250 w 3077522"/>
                <a:gd name="connsiteY98" fmla="*/ 2638425 h 4286268"/>
                <a:gd name="connsiteX99" fmla="*/ 2514600 w 3077522"/>
                <a:gd name="connsiteY99" fmla="*/ 2724150 h 4286268"/>
                <a:gd name="connsiteX100" fmla="*/ 2552700 w 3077522"/>
                <a:gd name="connsiteY100" fmla="*/ 2752725 h 4286268"/>
                <a:gd name="connsiteX101" fmla="*/ 2581275 w 3077522"/>
                <a:gd name="connsiteY101" fmla="*/ 2762250 h 4286268"/>
                <a:gd name="connsiteX102" fmla="*/ 2619375 w 3077522"/>
                <a:gd name="connsiteY102" fmla="*/ 2781300 h 4286268"/>
                <a:gd name="connsiteX103" fmla="*/ 2647950 w 3077522"/>
                <a:gd name="connsiteY103" fmla="*/ 2790825 h 4286268"/>
                <a:gd name="connsiteX104" fmla="*/ 2676525 w 3077522"/>
                <a:gd name="connsiteY104" fmla="*/ 2809875 h 4286268"/>
                <a:gd name="connsiteX105" fmla="*/ 2743200 w 3077522"/>
                <a:gd name="connsiteY105" fmla="*/ 2828925 h 4286268"/>
                <a:gd name="connsiteX106" fmla="*/ 2809875 w 3077522"/>
                <a:gd name="connsiteY106" fmla="*/ 2857500 h 4286268"/>
                <a:gd name="connsiteX107" fmla="*/ 2952750 w 3077522"/>
                <a:gd name="connsiteY107" fmla="*/ 2847975 h 4286268"/>
                <a:gd name="connsiteX108" fmla="*/ 2981325 w 3077522"/>
                <a:gd name="connsiteY108" fmla="*/ 2838450 h 4286268"/>
                <a:gd name="connsiteX109" fmla="*/ 3048000 w 3077522"/>
                <a:gd name="connsiteY109" fmla="*/ 2771775 h 4286268"/>
                <a:gd name="connsiteX110" fmla="*/ 3057525 w 3077522"/>
                <a:gd name="connsiteY110" fmla="*/ 2743200 h 4286268"/>
                <a:gd name="connsiteX111" fmla="*/ 3076575 w 3077522"/>
                <a:gd name="connsiteY111" fmla="*/ 2705100 h 4286268"/>
                <a:gd name="connsiteX112" fmla="*/ 3067050 w 3077522"/>
                <a:gd name="connsiteY112" fmla="*/ 2600325 h 4286268"/>
                <a:gd name="connsiteX113" fmla="*/ 3038475 w 3077522"/>
                <a:gd name="connsiteY113" fmla="*/ 2581275 h 4286268"/>
                <a:gd name="connsiteX114" fmla="*/ 2857500 w 3077522"/>
                <a:gd name="connsiteY114" fmla="*/ 2590800 h 4286268"/>
                <a:gd name="connsiteX115" fmla="*/ 2743200 w 3077522"/>
                <a:gd name="connsiteY115" fmla="*/ 2657475 h 4286268"/>
                <a:gd name="connsiteX116" fmla="*/ 2676525 w 3077522"/>
                <a:gd name="connsiteY116" fmla="*/ 2724150 h 4286268"/>
                <a:gd name="connsiteX117" fmla="*/ 2609850 w 3077522"/>
                <a:gd name="connsiteY117" fmla="*/ 2781300 h 4286268"/>
                <a:gd name="connsiteX118" fmla="*/ 2562225 w 3077522"/>
                <a:gd name="connsiteY118" fmla="*/ 2847975 h 4286268"/>
                <a:gd name="connsiteX119" fmla="*/ 2514600 w 3077522"/>
                <a:gd name="connsiteY119" fmla="*/ 2962275 h 4286268"/>
                <a:gd name="connsiteX120" fmla="*/ 2505075 w 3077522"/>
                <a:gd name="connsiteY120" fmla="*/ 3000375 h 4286268"/>
                <a:gd name="connsiteX121" fmla="*/ 2486025 w 3077522"/>
                <a:gd name="connsiteY121" fmla="*/ 3048000 h 4286268"/>
                <a:gd name="connsiteX122" fmla="*/ 2476500 w 3077522"/>
                <a:gd name="connsiteY122" fmla="*/ 3171825 h 4286268"/>
                <a:gd name="connsiteX123" fmla="*/ 2466975 w 3077522"/>
                <a:gd name="connsiteY123" fmla="*/ 3219450 h 4286268"/>
                <a:gd name="connsiteX124" fmla="*/ 2438400 w 3077522"/>
                <a:gd name="connsiteY124" fmla="*/ 3400425 h 4286268"/>
                <a:gd name="connsiteX125" fmla="*/ 2428875 w 3077522"/>
                <a:gd name="connsiteY125" fmla="*/ 3552825 h 4286268"/>
                <a:gd name="connsiteX126" fmla="*/ 2419350 w 3077522"/>
                <a:gd name="connsiteY126" fmla="*/ 3581400 h 4286268"/>
                <a:gd name="connsiteX127" fmla="*/ 2409825 w 3077522"/>
                <a:gd name="connsiteY127" fmla="*/ 3667125 h 4286268"/>
                <a:gd name="connsiteX128" fmla="*/ 2400300 w 3077522"/>
                <a:gd name="connsiteY128" fmla="*/ 3714750 h 4286268"/>
                <a:gd name="connsiteX129" fmla="*/ 2371725 w 3077522"/>
                <a:gd name="connsiteY129" fmla="*/ 3876675 h 4286268"/>
                <a:gd name="connsiteX130" fmla="*/ 2362200 w 3077522"/>
                <a:gd name="connsiteY130" fmla="*/ 3933825 h 4286268"/>
                <a:gd name="connsiteX131" fmla="*/ 2343150 w 3077522"/>
                <a:gd name="connsiteY131" fmla="*/ 3962400 h 4286268"/>
                <a:gd name="connsiteX132" fmla="*/ 2333625 w 3077522"/>
                <a:gd name="connsiteY132" fmla="*/ 3990975 h 4286268"/>
                <a:gd name="connsiteX133" fmla="*/ 2286000 w 3077522"/>
                <a:gd name="connsiteY133" fmla="*/ 4067175 h 4286268"/>
                <a:gd name="connsiteX134" fmla="*/ 2247900 w 3077522"/>
                <a:gd name="connsiteY134" fmla="*/ 4095750 h 4286268"/>
                <a:gd name="connsiteX135" fmla="*/ 2190750 w 3077522"/>
                <a:gd name="connsiteY135" fmla="*/ 4152900 h 4286268"/>
                <a:gd name="connsiteX136" fmla="*/ 2095500 w 3077522"/>
                <a:gd name="connsiteY136" fmla="*/ 4200525 h 4286268"/>
                <a:gd name="connsiteX137" fmla="*/ 1971675 w 3077522"/>
                <a:gd name="connsiteY137" fmla="*/ 4238625 h 4286268"/>
                <a:gd name="connsiteX138" fmla="*/ 1866900 w 3077522"/>
                <a:gd name="connsiteY138" fmla="*/ 4257675 h 4286268"/>
                <a:gd name="connsiteX139" fmla="*/ 1819275 w 3077522"/>
                <a:gd name="connsiteY139" fmla="*/ 4276725 h 4286268"/>
                <a:gd name="connsiteX140" fmla="*/ 1752600 w 3077522"/>
                <a:gd name="connsiteY140" fmla="*/ 4286250 h 4286268"/>
                <a:gd name="connsiteX141" fmla="*/ 1190625 w 3077522"/>
                <a:gd name="connsiteY141" fmla="*/ 4267200 h 4286268"/>
                <a:gd name="connsiteX142" fmla="*/ 1123950 w 3077522"/>
                <a:gd name="connsiteY142" fmla="*/ 4257675 h 4286268"/>
                <a:gd name="connsiteX143" fmla="*/ 962025 w 3077522"/>
                <a:gd name="connsiteY143" fmla="*/ 4229100 h 4286268"/>
                <a:gd name="connsiteX144" fmla="*/ 914400 w 3077522"/>
                <a:gd name="connsiteY144" fmla="*/ 4210050 h 4286268"/>
                <a:gd name="connsiteX145" fmla="*/ 876300 w 3077522"/>
                <a:gd name="connsiteY145" fmla="*/ 4191000 h 4286268"/>
                <a:gd name="connsiteX146" fmla="*/ 809625 w 3077522"/>
                <a:gd name="connsiteY146" fmla="*/ 4171950 h 4286268"/>
                <a:gd name="connsiteX147" fmla="*/ 742950 w 3077522"/>
                <a:gd name="connsiteY147" fmla="*/ 4114800 h 4286268"/>
                <a:gd name="connsiteX148" fmla="*/ 704850 w 3077522"/>
                <a:gd name="connsiteY148" fmla="*/ 4086225 h 4286268"/>
                <a:gd name="connsiteX149" fmla="*/ 676275 w 3077522"/>
                <a:gd name="connsiteY149" fmla="*/ 4067175 h 4286268"/>
                <a:gd name="connsiteX150" fmla="*/ 609600 w 3077522"/>
                <a:gd name="connsiteY150" fmla="*/ 4000500 h 4286268"/>
                <a:gd name="connsiteX151" fmla="*/ 542925 w 3077522"/>
                <a:gd name="connsiteY151" fmla="*/ 3952875 h 4286268"/>
                <a:gd name="connsiteX152" fmla="*/ 495300 w 3077522"/>
                <a:gd name="connsiteY152" fmla="*/ 3905250 h 4286268"/>
                <a:gd name="connsiteX153" fmla="*/ 476250 w 3077522"/>
                <a:gd name="connsiteY153" fmla="*/ 3876675 h 4286268"/>
                <a:gd name="connsiteX154" fmla="*/ 447675 w 3077522"/>
                <a:gd name="connsiteY154" fmla="*/ 3838575 h 4286268"/>
                <a:gd name="connsiteX155" fmla="*/ 409575 w 3077522"/>
                <a:gd name="connsiteY155" fmla="*/ 3781425 h 4286268"/>
                <a:gd name="connsiteX156" fmla="*/ 390525 w 3077522"/>
                <a:gd name="connsiteY156" fmla="*/ 3714750 h 4286268"/>
                <a:gd name="connsiteX157" fmla="*/ 361950 w 3077522"/>
                <a:gd name="connsiteY157" fmla="*/ 3648075 h 4286268"/>
                <a:gd name="connsiteX158" fmla="*/ 352425 w 3077522"/>
                <a:gd name="connsiteY158" fmla="*/ 3609975 h 4286268"/>
                <a:gd name="connsiteX159" fmla="*/ 342900 w 3077522"/>
                <a:gd name="connsiteY159" fmla="*/ 3581400 h 4286268"/>
                <a:gd name="connsiteX160" fmla="*/ 314325 w 3077522"/>
                <a:gd name="connsiteY160" fmla="*/ 3409950 h 4286268"/>
                <a:gd name="connsiteX161" fmla="*/ 323850 w 3077522"/>
                <a:gd name="connsiteY161" fmla="*/ 2924175 h 4286268"/>
                <a:gd name="connsiteX162" fmla="*/ 333375 w 3077522"/>
                <a:gd name="connsiteY162" fmla="*/ 2876550 h 4286268"/>
                <a:gd name="connsiteX163" fmla="*/ 352425 w 3077522"/>
                <a:gd name="connsiteY163" fmla="*/ 2838450 h 4286268"/>
                <a:gd name="connsiteX164" fmla="*/ 361950 w 3077522"/>
                <a:gd name="connsiteY164" fmla="*/ 2809875 h 4286268"/>
                <a:gd name="connsiteX165" fmla="*/ 381000 w 3077522"/>
                <a:gd name="connsiteY165" fmla="*/ 2781300 h 4286268"/>
                <a:gd name="connsiteX166" fmla="*/ 400050 w 3077522"/>
                <a:gd name="connsiteY166" fmla="*/ 2724150 h 4286268"/>
                <a:gd name="connsiteX167" fmla="*/ 447675 w 3077522"/>
                <a:gd name="connsiteY167" fmla="*/ 2619375 h 4286268"/>
                <a:gd name="connsiteX168" fmla="*/ 466725 w 3077522"/>
                <a:gd name="connsiteY168" fmla="*/ 2581275 h 4286268"/>
                <a:gd name="connsiteX169" fmla="*/ 476250 w 3077522"/>
                <a:gd name="connsiteY169" fmla="*/ 2552700 h 4286268"/>
                <a:gd name="connsiteX170" fmla="*/ 495300 w 3077522"/>
                <a:gd name="connsiteY170" fmla="*/ 2438400 h 4286268"/>
                <a:gd name="connsiteX171" fmla="*/ 466725 w 3077522"/>
                <a:gd name="connsiteY171" fmla="*/ 2171700 h 4286268"/>
                <a:gd name="connsiteX172" fmla="*/ 428625 w 3077522"/>
                <a:gd name="connsiteY172" fmla="*/ 2124075 h 4286268"/>
                <a:gd name="connsiteX173" fmla="*/ 352425 w 3077522"/>
                <a:gd name="connsiteY173" fmla="*/ 2095500 h 4286268"/>
                <a:gd name="connsiteX174" fmla="*/ 238125 w 3077522"/>
                <a:gd name="connsiteY174" fmla="*/ 2143125 h 4286268"/>
                <a:gd name="connsiteX175" fmla="*/ 180975 w 3077522"/>
                <a:gd name="connsiteY175" fmla="*/ 2219325 h 4286268"/>
                <a:gd name="connsiteX176" fmla="*/ 161925 w 3077522"/>
                <a:gd name="connsiteY176" fmla="*/ 2276475 h 4286268"/>
                <a:gd name="connsiteX177" fmla="*/ 142875 w 3077522"/>
                <a:gd name="connsiteY177" fmla="*/ 2362200 h 4286268"/>
                <a:gd name="connsiteX178" fmla="*/ 152400 w 3077522"/>
                <a:gd name="connsiteY178" fmla="*/ 2571750 h 4286268"/>
                <a:gd name="connsiteX179" fmla="*/ 161925 w 3077522"/>
                <a:gd name="connsiteY179" fmla="*/ 2600325 h 4286268"/>
                <a:gd name="connsiteX180" fmla="*/ 257175 w 3077522"/>
                <a:gd name="connsiteY180" fmla="*/ 2686050 h 4286268"/>
                <a:gd name="connsiteX181" fmla="*/ 314325 w 3077522"/>
                <a:gd name="connsiteY181" fmla="*/ 2733675 h 4286268"/>
                <a:gd name="connsiteX182" fmla="*/ 428625 w 3077522"/>
                <a:gd name="connsiteY182" fmla="*/ 2771775 h 4286268"/>
                <a:gd name="connsiteX183" fmla="*/ 457200 w 3077522"/>
                <a:gd name="connsiteY183" fmla="*/ 2790825 h 4286268"/>
                <a:gd name="connsiteX184" fmla="*/ 590550 w 3077522"/>
                <a:gd name="connsiteY184" fmla="*/ 2790825 h 4286268"/>
                <a:gd name="connsiteX185" fmla="*/ 619125 w 3077522"/>
                <a:gd name="connsiteY185" fmla="*/ 2781300 h 4286268"/>
                <a:gd name="connsiteX186" fmla="*/ 685800 w 3077522"/>
                <a:gd name="connsiteY186" fmla="*/ 2724150 h 4286268"/>
                <a:gd name="connsiteX187" fmla="*/ 714375 w 3077522"/>
                <a:gd name="connsiteY187" fmla="*/ 2667000 h 4286268"/>
                <a:gd name="connsiteX188" fmla="*/ 733425 w 3077522"/>
                <a:gd name="connsiteY188" fmla="*/ 2638425 h 4286268"/>
                <a:gd name="connsiteX189" fmla="*/ 762000 w 3077522"/>
                <a:gd name="connsiteY189" fmla="*/ 2562225 h 4286268"/>
                <a:gd name="connsiteX190" fmla="*/ 800100 w 3077522"/>
                <a:gd name="connsiteY190" fmla="*/ 2409825 h 4286268"/>
                <a:gd name="connsiteX191" fmla="*/ 790575 w 3077522"/>
                <a:gd name="connsiteY191" fmla="*/ 1857375 h 4286268"/>
                <a:gd name="connsiteX192" fmla="*/ 742950 w 3077522"/>
                <a:gd name="connsiteY192" fmla="*/ 1733550 h 4286268"/>
                <a:gd name="connsiteX193" fmla="*/ 733425 w 3077522"/>
                <a:gd name="connsiteY193" fmla="*/ 1657350 h 4286268"/>
                <a:gd name="connsiteX194" fmla="*/ 704850 w 3077522"/>
                <a:gd name="connsiteY194" fmla="*/ 1590675 h 4286268"/>
                <a:gd name="connsiteX195" fmla="*/ 685800 w 3077522"/>
                <a:gd name="connsiteY195" fmla="*/ 1562100 h 4286268"/>
                <a:gd name="connsiteX196" fmla="*/ 666750 w 3077522"/>
                <a:gd name="connsiteY196" fmla="*/ 1504950 h 4286268"/>
                <a:gd name="connsiteX197" fmla="*/ 628650 w 3077522"/>
                <a:gd name="connsiteY197" fmla="*/ 1447800 h 4286268"/>
                <a:gd name="connsiteX198" fmla="*/ 609600 w 3077522"/>
                <a:gd name="connsiteY198" fmla="*/ 1419225 h 4286268"/>
                <a:gd name="connsiteX199" fmla="*/ 571500 w 3077522"/>
                <a:gd name="connsiteY199" fmla="*/ 1362075 h 4286268"/>
                <a:gd name="connsiteX200" fmla="*/ 542925 w 3077522"/>
                <a:gd name="connsiteY200" fmla="*/ 1314450 h 4286268"/>
                <a:gd name="connsiteX201" fmla="*/ 514350 w 3077522"/>
                <a:gd name="connsiteY201" fmla="*/ 1295400 h 4286268"/>
                <a:gd name="connsiteX202" fmla="*/ 457200 w 3077522"/>
                <a:gd name="connsiteY202" fmla="*/ 1238250 h 4286268"/>
                <a:gd name="connsiteX203" fmla="*/ 381000 w 3077522"/>
                <a:gd name="connsiteY203" fmla="*/ 1219200 h 4286268"/>
                <a:gd name="connsiteX204" fmla="*/ 219075 w 3077522"/>
                <a:gd name="connsiteY204" fmla="*/ 1238250 h 4286268"/>
                <a:gd name="connsiteX205" fmla="*/ 190500 w 3077522"/>
                <a:gd name="connsiteY205" fmla="*/ 1247775 h 4286268"/>
                <a:gd name="connsiteX206" fmla="*/ 171450 w 3077522"/>
                <a:gd name="connsiteY206" fmla="*/ 1276350 h 4286268"/>
                <a:gd name="connsiteX207" fmla="*/ 161925 w 3077522"/>
                <a:gd name="connsiteY207" fmla="*/ 1285875 h 4286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</a:cxnLst>
              <a:rect l="l" t="t" r="r" b="b"/>
              <a:pathLst>
                <a:path w="3077522" h="4286268">
                  <a:moveTo>
                    <a:pt x="0" y="523875"/>
                  </a:moveTo>
                  <a:cubicBezTo>
                    <a:pt x="6350" y="508000"/>
                    <a:pt x="13047" y="492259"/>
                    <a:pt x="19050" y="476250"/>
                  </a:cubicBezTo>
                  <a:cubicBezTo>
                    <a:pt x="22575" y="466849"/>
                    <a:pt x="24620" y="456903"/>
                    <a:pt x="28575" y="447675"/>
                  </a:cubicBezTo>
                  <a:cubicBezTo>
                    <a:pt x="45703" y="407709"/>
                    <a:pt x="53620" y="402593"/>
                    <a:pt x="76200" y="361950"/>
                  </a:cubicBezTo>
                  <a:cubicBezTo>
                    <a:pt x="83096" y="349538"/>
                    <a:pt x="86997" y="335404"/>
                    <a:pt x="95250" y="323850"/>
                  </a:cubicBezTo>
                  <a:cubicBezTo>
                    <a:pt x="103080" y="312889"/>
                    <a:pt x="115995" y="306236"/>
                    <a:pt x="123825" y="295275"/>
                  </a:cubicBezTo>
                  <a:cubicBezTo>
                    <a:pt x="132078" y="283721"/>
                    <a:pt x="132835" y="267215"/>
                    <a:pt x="142875" y="257175"/>
                  </a:cubicBezTo>
                  <a:cubicBezTo>
                    <a:pt x="221191" y="178859"/>
                    <a:pt x="190825" y="214853"/>
                    <a:pt x="247650" y="190500"/>
                  </a:cubicBezTo>
                  <a:cubicBezTo>
                    <a:pt x="260701" y="184907"/>
                    <a:pt x="272699" y="177043"/>
                    <a:pt x="285750" y="171450"/>
                  </a:cubicBezTo>
                  <a:cubicBezTo>
                    <a:pt x="301722" y="164605"/>
                    <a:pt x="406061" y="121431"/>
                    <a:pt x="438150" y="114300"/>
                  </a:cubicBezTo>
                  <a:cubicBezTo>
                    <a:pt x="466725" y="107950"/>
                    <a:pt x="494796" y="98605"/>
                    <a:pt x="523875" y="95250"/>
                  </a:cubicBezTo>
                  <a:cubicBezTo>
                    <a:pt x="577587" y="89052"/>
                    <a:pt x="631825" y="88900"/>
                    <a:pt x="685800" y="85725"/>
                  </a:cubicBezTo>
                  <a:lnTo>
                    <a:pt x="1285875" y="95250"/>
                  </a:lnTo>
                  <a:cubicBezTo>
                    <a:pt x="1323396" y="96307"/>
                    <a:pt x="1380466" y="108763"/>
                    <a:pt x="1419225" y="114300"/>
                  </a:cubicBezTo>
                  <a:cubicBezTo>
                    <a:pt x="1496205" y="125297"/>
                    <a:pt x="1501151" y="123350"/>
                    <a:pt x="1581150" y="133350"/>
                  </a:cubicBezTo>
                  <a:cubicBezTo>
                    <a:pt x="1630175" y="139478"/>
                    <a:pt x="1657309" y="144456"/>
                    <a:pt x="1704975" y="152400"/>
                  </a:cubicBezTo>
                  <a:lnTo>
                    <a:pt x="2143125" y="133350"/>
                  </a:lnTo>
                  <a:cubicBezTo>
                    <a:pt x="2162406" y="132238"/>
                    <a:pt x="2182448" y="131253"/>
                    <a:pt x="2200275" y="123825"/>
                  </a:cubicBezTo>
                  <a:cubicBezTo>
                    <a:pt x="2221409" y="115019"/>
                    <a:pt x="2257425" y="85725"/>
                    <a:pt x="2257425" y="85725"/>
                  </a:cubicBezTo>
                  <a:cubicBezTo>
                    <a:pt x="2254250" y="76200"/>
                    <a:pt x="2254172" y="64990"/>
                    <a:pt x="2247900" y="57150"/>
                  </a:cubicBezTo>
                  <a:cubicBezTo>
                    <a:pt x="2230714" y="35668"/>
                    <a:pt x="2204951" y="35354"/>
                    <a:pt x="2181225" y="28575"/>
                  </a:cubicBezTo>
                  <a:cubicBezTo>
                    <a:pt x="2171571" y="25817"/>
                    <a:pt x="2162433" y="21308"/>
                    <a:pt x="2152650" y="19050"/>
                  </a:cubicBezTo>
                  <a:cubicBezTo>
                    <a:pt x="2121100" y="11769"/>
                    <a:pt x="2057400" y="0"/>
                    <a:pt x="2057400" y="0"/>
                  </a:cubicBezTo>
                  <a:cubicBezTo>
                    <a:pt x="2003425" y="6350"/>
                    <a:pt x="1949221" y="10988"/>
                    <a:pt x="1895475" y="19050"/>
                  </a:cubicBezTo>
                  <a:cubicBezTo>
                    <a:pt x="1885546" y="20539"/>
                    <a:pt x="1874825" y="22411"/>
                    <a:pt x="1866900" y="28575"/>
                  </a:cubicBezTo>
                  <a:cubicBezTo>
                    <a:pt x="1845634" y="45115"/>
                    <a:pt x="1828800" y="66675"/>
                    <a:pt x="1809750" y="85725"/>
                  </a:cubicBezTo>
                  <a:cubicBezTo>
                    <a:pt x="1797050" y="98425"/>
                    <a:pt x="1782426" y="109457"/>
                    <a:pt x="1771650" y="123825"/>
                  </a:cubicBezTo>
                  <a:cubicBezTo>
                    <a:pt x="1736206" y="171083"/>
                    <a:pt x="1756284" y="153119"/>
                    <a:pt x="1714500" y="180975"/>
                  </a:cubicBezTo>
                  <a:cubicBezTo>
                    <a:pt x="1711325" y="190500"/>
                    <a:pt x="1709465" y="200570"/>
                    <a:pt x="1704975" y="209550"/>
                  </a:cubicBezTo>
                  <a:cubicBezTo>
                    <a:pt x="1696696" y="226109"/>
                    <a:pt x="1682562" y="239717"/>
                    <a:pt x="1676400" y="257175"/>
                  </a:cubicBezTo>
                  <a:cubicBezTo>
                    <a:pt x="1663329" y="294209"/>
                    <a:pt x="1647825" y="371475"/>
                    <a:pt x="1647825" y="371475"/>
                  </a:cubicBezTo>
                  <a:cubicBezTo>
                    <a:pt x="1651000" y="447675"/>
                    <a:pt x="1649502" y="524214"/>
                    <a:pt x="1657350" y="600075"/>
                  </a:cubicBezTo>
                  <a:cubicBezTo>
                    <a:pt x="1661649" y="641633"/>
                    <a:pt x="1679639" y="644652"/>
                    <a:pt x="1695450" y="676275"/>
                  </a:cubicBezTo>
                  <a:cubicBezTo>
                    <a:pt x="1699940" y="685255"/>
                    <a:pt x="1700099" y="696073"/>
                    <a:pt x="1704975" y="704850"/>
                  </a:cubicBezTo>
                  <a:cubicBezTo>
                    <a:pt x="1796166" y="868994"/>
                    <a:pt x="1691643" y="664136"/>
                    <a:pt x="1781175" y="809625"/>
                  </a:cubicBezTo>
                  <a:cubicBezTo>
                    <a:pt x="1796058" y="833810"/>
                    <a:pt x="1803523" y="862196"/>
                    <a:pt x="1819275" y="885825"/>
                  </a:cubicBezTo>
                  <a:cubicBezTo>
                    <a:pt x="1825625" y="895350"/>
                    <a:pt x="1833205" y="904161"/>
                    <a:pt x="1838325" y="914400"/>
                  </a:cubicBezTo>
                  <a:cubicBezTo>
                    <a:pt x="1842815" y="923380"/>
                    <a:pt x="1842529" y="934461"/>
                    <a:pt x="1847850" y="942975"/>
                  </a:cubicBezTo>
                  <a:cubicBezTo>
                    <a:pt x="1858625" y="960215"/>
                    <a:pt x="1875490" y="973167"/>
                    <a:pt x="1885950" y="990600"/>
                  </a:cubicBezTo>
                  <a:cubicBezTo>
                    <a:pt x="1904213" y="1021039"/>
                    <a:pt x="1913884" y="1056314"/>
                    <a:pt x="1933575" y="1085850"/>
                  </a:cubicBezTo>
                  <a:cubicBezTo>
                    <a:pt x="1939925" y="1095375"/>
                    <a:pt x="1946945" y="1104486"/>
                    <a:pt x="1952625" y="1114425"/>
                  </a:cubicBezTo>
                  <a:cubicBezTo>
                    <a:pt x="1959670" y="1126753"/>
                    <a:pt x="1963593" y="1140851"/>
                    <a:pt x="1971675" y="1152525"/>
                  </a:cubicBezTo>
                  <a:cubicBezTo>
                    <a:pt x="1992281" y="1182289"/>
                    <a:pt x="2038350" y="1238250"/>
                    <a:pt x="2038350" y="1238250"/>
                  </a:cubicBezTo>
                  <a:cubicBezTo>
                    <a:pt x="2041525" y="1247775"/>
                    <a:pt x="2042894" y="1258108"/>
                    <a:pt x="2047875" y="1266825"/>
                  </a:cubicBezTo>
                  <a:cubicBezTo>
                    <a:pt x="2064167" y="1295336"/>
                    <a:pt x="2082505" y="1310980"/>
                    <a:pt x="2105025" y="1333500"/>
                  </a:cubicBezTo>
                  <a:cubicBezTo>
                    <a:pt x="2111375" y="1352550"/>
                    <a:pt x="2115920" y="1372300"/>
                    <a:pt x="2124075" y="1390650"/>
                  </a:cubicBezTo>
                  <a:cubicBezTo>
                    <a:pt x="2128724" y="1401111"/>
                    <a:pt x="2138616" y="1408703"/>
                    <a:pt x="2143125" y="1419225"/>
                  </a:cubicBezTo>
                  <a:cubicBezTo>
                    <a:pt x="2148282" y="1431257"/>
                    <a:pt x="2149054" y="1444738"/>
                    <a:pt x="2152650" y="1457325"/>
                  </a:cubicBezTo>
                  <a:cubicBezTo>
                    <a:pt x="2155408" y="1466979"/>
                    <a:pt x="2158220" y="1476672"/>
                    <a:pt x="2162175" y="1485900"/>
                  </a:cubicBezTo>
                  <a:cubicBezTo>
                    <a:pt x="2167768" y="1498951"/>
                    <a:pt x="2176239" y="1510705"/>
                    <a:pt x="2181225" y="1524000"/>
                  </a:cubicBezTo>
                  <a:cubicBezTo>
                    <a:pt x="2185822" y="1536257"/>
                    <a:pt x="2186153" y="1549843"/>
                    <a:pt x="2190750" y="1562100"/>
                  </a:cubicBezTo>
                  <a:cubicBezTo>
                    <a:pt x="2195736" y="1575395"/>
                    <a:pt x="2204207" y="1587149"/>
                    <a:pt x="2209800" y="1600200"/>
                  </a:cubicBezTo>
                  <a:cubicBezTo>
                    <a:pt x="2213755" y="1609428"/>
                    <a:pt x="2216150" y="1619250"/>
                    <a:pt x="2219325" y="1628775"/>
                  </a:cubicBezTo>
                  <a:cubicBezTo>
                    <a:pt x="2222500" y="1654175"/>
                    <a:pt x="2222642" y="1680142"/>
                    <a:pt x="2228850" y="1704975"/>
                  </a:cubicBezTo>
                  <a:cubicBezTo>
                    <a:pt x="2232294" y="1718750"/>
                    <a:pt x="2244925" y="1729191"/>
                    <a:pt x="2247900" y="1743075"/>
                  </a:cubicBezTo>
                  <a:cubicBezTo>
                    <a:pt x="2254586" y="1774275"/>
                    <a:pt x="2252912" y="1806737"/>
                    <a:pt x="2257425" y="1838325"/>
                  </a:cubicBezTo>
                  <a:cubicBezTo>
                    <a:pt x="2260415" y="1859255"/>
                    <a:pt x="2269690" y="1884645"/>
                    <a:pt x="2276475" y="1905000"/>
                  </a:cubicBezTo>
                  <a:cubicBezTo>
                    <a:pt x="2273300" y="1971675"/>
                    <a:pt x="2275229" y="2038790"/>
                    <a:pt x="2266950" y="2105025"/>
                  </a:cubicBezTo>
                  <a:cubicBezTo>
                    <a:pt x="2265530" y="2116384"/>
                    <a:pt x="2253020" y="2123361"/>
                    <a:pt x="2247900" y="2133600"/>
                  </a:cubicBezTo>
                  <a:cubicBezTo>
                    <a:pt x="2243410" y="2142580"/>
                    <a:pt x="2243944" y="2153821"/>
                    <a:pt x="2238375" y="2162175"/>
                  </a:cubicBezTo>
                  <a:cubicBezTo>
                    <a:pt x="2214417" y="2198112"/>
                    <a:pt x="2213846" y="2186294"/>
                    <a:pt x="2181225" y="2200275"/>
                  </a:cubicBezTo>
                  <a:cubicBezTo>
                    <a:pt x="2168174" y="2205868"/>
                    <a:pt x="2155453" y="2212280"/>
                    <a:pt x="2143125" y="2219325"/>
                  </a:cubicBezTo>
                  <a:cubicBezTo>
                    <a:pt x="2133186" y="2225005"/>
                    <a:pt x="2124789" y="2233255"/>
                    <a:pt x="2114550" y="2238375"/>
                  </a:cubicBezTo>
                  <a:cubicBezTo>
                    <a:pt x="2105570" y="2242865"/>
                    <a:pt x="2095376" y="2244375"/>
                    <a:pt x="2085975" y="2247900"/>
                  </a:cubicBezTo>
                  <a:cubicBezTo>
                    <a:pt x="1983586" y="2286296"/>
                    <a:pt x="2092738" y="2250972"/>
                    <a:pt x="1990725" y="2276475"/>
                  </a:cubicBezTo>
                  <a:cubicBezTo>
                    <a:pt x="1976811" y="2279953"/>
                    <a:pt x="1909464" y="2300775"/>
                    <a:pt x="1885950" y="2305050"/>
                  </a:cubicBezTo>
                  <a:cubicBezTo>
                    <a:pt x="1863861" y="2309066"/>
                    <a:pt x="1841500" y="2311400"/>
                    <a:pt x="1819275" y="2314575"/>
                  </a:cubicBezTo>
                  <a:lnTo>
                    <a:pt x="1466850" y="2305050"/>
                  </a:lnTo>
                  <a:cubicBezTo>
                    <a:pt x="1447558" y="2304153"/>
                    <a:pt x="1428638" y="2299313"/>
                    <a:pt x="1409700" y="2295525"/>
                  </a:cubicBezTo>
                  <a:cubicBezTo>
                    <a:pt x="1382770" y="2290139"/>
                    <a:pt x="1324870" y="2272390"/>
                    <a:pt x="1304925" y="2266950"/>
                  </a:cubicBezTo>
                  <a:cubicBezTo>
                    <a:pt x="1292295" y="2263506"/>
                    <a:pt x="1279525" y="2260600"/>
                    <a:pt x="1266825" y="2257425"/>
                  </a:cubicBezTo>
                  <a:lnTo>
                    <a:pt x="1209675" y="2219325"/>
                  </a:lnTo>
                  <a:cubicBezTo>
                    <a:pt x="1200150" y="2212975"/>
                    <a:pt x="1187969" y="2209433"/>
                    <a:pt x="1181100" y="2200275"/>
                  </a:cubicBezTo>
                  <a:lnTo>
                    <a:pt x="1152525" y="2162175"/>
                  </a:lnTo>
                  <a:cubicBezTo>
                    <a:pt x="1131605" y="2057574"/>
                    <a:pt x="1132255" y="2080673"/>
                    <a:pt x="1152525" y="1905000"/>
                  </a:cubicBezTo>
                  <a:cubicBezTo>
                    <a:pt x="1157233" y="1864197"/>
                    <a:pt x="1171421" y="1866951"/>
                    <a:pt x="1200150" y="1857375"/>
                  </a:cubicBezTo>
                  <a:cubicBezTo>
                    <a:pt x="1209675" y="1847850"/>
                    <a:pt x="1216677" y="1834824"/>
                    <a:pt x="1228725" y="1828800"/>
                  </a:cubicBezTo>
                  <a:cubicBezTo>
                    <a:pt x="1310907" y="1787709"/>
                    <a:pt x="1313930" y="1800167"/>
                    <a:pt x="1400175" y="1809750"/>
                  </a:cubicBezTo>
                  <a:cubicBezTo>
                    <a:pt x="1438275" y="1819275"/>
                    <a:pt x="1477218" y="1825906"/>
                    <a:pt x="1514475" y="1838325"/>
                  </a:cubicBezTo>
                  <a:cubicBezTo>
                    <a:pt x="1524000" y="1841500"/>
                    <a:pt x="1533822" y="1843895"/>
                    <a:pt x="1543050" y="1847850"/>
                  </a:cubicBezTo>
                  <a:cubicBezTo>
                    <a:pt x="1556101" y="1853443"/>
                    <a:pt x="1567967" y="1861627"/>
                    <a:pt x="1581150" y="1866900"/>
                  </a:cubicBezTo>
                  <a:cubicBezTo>
                    <a:pt x="1599794" y="1874358"/>
                    <a:pt x="1621592" y="1874811"/>
                    <a:pt x="1638300" y="1885950"/>
                  </a:cubicBezTo>
                  <a:cubicBezTo>
                    <a:pt x="1675229" y="1910569"/>
                    <a:pt x="1656015" y="1901380"/>
                    <a:pt x="1695450" y="1914525"/>
                  </a:cubicBezTo>
                  <a:cubicBezTo>
                    <a:pt x="1750045" y="1996417"/>
                    <a:pt x="1677350" y="1900045"/>
                    <a:pt x="1743075" y="1952625"/>
                  </a:cubicBezTo>
                  <a:cubicBezTo>
                    <a:pt x="1752014" y="1959776"/>
                    <a:pt x="1753433" y="1973750"/>
                    <a:pt x="1762125" y="1981200"/>
                  </a:cubicBezTo>
                  <a:cubicBezTo>
                    <a:pt x="1776181" y="1993248"/>
                    <a:pt x="1793875" y="2000250"/>
                    <a:pt x="1809750" y="2009775"/>
                  </a:cubicBezTo>
                  <a:cubicBezTo>
                    <a:pt x="1893312" y="2121191"/>
                    <a:pt x="1787299" y="1983583"/>
                    <a:pt x="1866900" y="2076450"/>
                  </a:cubicBezTo>
                  <a:cubicBezTo>
                    <a:pt x="1877231" y="2088503"/>
                    <a:pt x="1885950" y="2101850"/>
                    <a:pt x="1895475" y="2114550"/>
                  </a:cubicBezTo>
                  <a:cubicBezTo>
                    <a:pt x="1903222" y="2137791"/>
                    <a:pt x="1905586" y="2153236"/>
                    <a:pt x="1924050" y="2171700"/>
                  </a:cubicBezTo>
                  <a:cubicBezTo>
                    <a:pt x="1932145" y="2179795"/>
                    <a:pt x="1943100" y="2184400"/>
                    <a:pt x="1952625" y="2190750"/>
                  </a:cubicBezTo>
                  <a:cubicBezTo>
                    <a:pt x="1955800" y="2200275"/>
                    <a:pt x="1956581" y="2210971"/>
                    <a:pt x="1962150" y="2219325"/>
                  </a:cubicBezTo>
                  <a:cubicBezTo>
                    <a:pt x="1969622" y="2230533"/>
                    <a:pt x="1981959" y="2237673"/>
                    <a:pt x="1990725" y="2247900"/>
                  </a:cubicBezTo>
                  <a:cubicBezTo>
                    <a:pt x="2001056" y="2259953"/>
                    <a:pt x="2010494" y="2272791"/>
                    <a:pt x="2019300" y="2286000"/>
                  </a:cubicBezTo>
                  <a:cubicBezTo>
                    <a:pt x="2045345" y="2325067"/>
                    <a:pt x="2045940" y="2337825"/>
                    <a:pt x="2076450" y="2371725"/>
                  </a:cubicBezTo>
                  <a:cubicBezTo>
                    <a:pt x="2094472" y="2391750"/>
                    <a:pt x="2121552" y="2404778"/>
                    <a:pt x="2133600" y="2428875"/>
                  </a:cubicBezTo>
                  <a:cubicBezTo>
                    <a:pt x="2157770" y="2477214"/>
                    <a:pt x="2140836" y="2459099"/>
                    <a:pt x="2181225" y="2486025"/>
                  </a:cubicBezTo>
                  <a:cubicBezTo>
                    <a:pt x="2223830" y="2549932"/>
                    <a:pt x="2173641" y="2487319"/>
                    <a:pt x="2228850" y="2524125"/>
                  </a:cubicBezTo>
                  <a:cubicBezTo>
                    <a:pt x="2240058" y="2531597"/>
                    <a:pt x="2246999" y="2544170"/>
                    <a:pt x="2257425" y="2552700"/>
                  </a:cubicBezTo>
                  <a:cubicBezTo>
                    <a:pt x="2327575" y="2610096"/>
                    <a:pt x="2318563" y="2599848"/>
                    <a:pt x="2381250" y="2638425"/>
                  </a:cubicBezTo>
                  <a:cubicBezTo>
                    <a:pt x="2403567" y="2652159"/>
                    <a:pt x="2488555" y="2704616"/>
                    <a:pt x="2514600" y="2724150"/>
                  </a:cubicBezTo>
                  <a:cubicBezTo>
                    <a:pt x="2527300" y="2733675"/>
                    <a:pt x="2538917" y="2744849"/>
                    <a:pt x="2552700" y="2752725"/>
                  </a:cubicBezTo>
                  <a:cubicBezTo>
                    <a:pt x="2561417" y="2757706"/>
                    <a:pt x="2572047" y="2758295"/>
                    <a:pt x="2581275" y="2762250"/>
                  </a:cubicBezTo>
                  <a:cubicBezTo>
                    <a:pt x="2594326" y="2767843"/>
                    <a:pt x="2606324" y="2775707"/>
                    <a:pt x="2619375" y="2781300"/>
                  </a:cubicBezTo>
                  <a:cubicBezTo>
                    <a:pt x="2628603" y="2785255"/>
                    <a:pt x="2638970" y="2786335"/>
                    <a:pt x="2647950" y="2790825"/>
                  </a:cubicBezTo>
                  <a:cubicBezTo>
                    <a:pt x="2658189" y="2795945"/>
                    <a:pt x="2666003" y="2805366"/>
                    <a:pt x="2676525" y="2809875"/>
                  </a:cubicBezTo>
                  <a:cubicBezTo>
                    <a:pt x="2719251" y="2828186"/>
                    <a:pt x="2706129" y="2810389"/>
                    <a:pt x="2743200" y="2828925"/>
                  </a:cubicBezTo>
                  <a:cubicBezTo>
                    <a:pt x="2808979" y="2861814"/>
                    <a:pt x="2730581" y="2837676"/>
                    <a:pt x="2809875" y="2857500"/>
                  </a:cubicBezTo>
                  <a:cubicBezTo>
                    <a:pt x="2857500" y="2854325"/>
                    <a:pt x="2905311" y="2853246"/>
                    <a:pt x="2952750" y="2847975"/>
                  </a:cubicBezTo>
                  <a:cubicBezTo>
                    <a:pt x="2962729" y="2846866"/>
                    <a:pt x="2973485" y="2844722"/>
                    <a:pt x="2981325" y="2838450"/>
                  </a:cubicBezTo>
                  <a:cubicBezTo>
                    <a:pt x="3005868" y="2818815"/>
                    <a:pt x="3048000" y="2771775"/>
                    <a:pt x="3048000" y="2771775"/>
                  </a:cubicBezTo>
                  <a:cubicBezTo>
                    <a:pt x="3051175" y="2762250"/>
                    <a:pt x="3053570" y="2752428"/>
                    <a:pt x="3057525" y="2743200"/>
                  </a:cubicBezTo>
                  <a:cubicBezTo>
                    <a:pt x="3063118" y="2730149"/>
                    <a:pt x="3075630" y="2719268"/>
                    <a:pt x="3076575" y="2705100"/>
                  </a:cubicBezTo>
                  <a:cubicBezTo>
                    <a:pt x="3078908" y="2670109"/>
                    <a:pt x="3077363" y="2633843"/>
                    <a:pt x="3067050" y="2600325"/>
                  </a:cubicBezTo>
                  <a:cubicBezTo>
                    <a:pt x="3063683" y="2589384"/>
                    <a:pt x="3048000" y="2587625"/>
                    <a:pt x="3038475" y="2581275"/>
                  </a:cubicBezTo>
                  <a:cubicBezTo>
                    <a:pt x="2978150" y="2584450"/>
                    <a:pt x="2917206" y="2581614"/>
                    <a:pt x="2857500" y="2590800"/>
                  </a:cubicBezTo>
                  <a:cubicBezTo>
                    <a:pt x="2814979" y="2597342"/>
                    <a:pt x="2773688" y="2629528"/>
                    <a:pt x="2743200" y="2657475"/>
                  </a:cubicBezTo>
                  <a:cubicBezTo>
                    <a:pt x="2720031" y="2678714"/>
                    <a:pt x="2701670" y="2705291"/>
                    <a:pt x="2676525" y="2724150"/>
                  </a:cubicBezTo>
                  <a:cubicBezTo>
                    <a:pt x="2656513" y="2739159"/>
                    <a:pt x="2625158" y="2759869"/>
                    <a:pt x="2609850" y="2781300"/>
                  </a:cubicBezTo>
                  <a:cubicBezTo>
                    <a:pt x="2547165" y="2869059"/>
                    <a:pt x="2636521" y="2773679"/>
                    <a:pt x="2562225" y="2847975"/>
                  </a:cubicBezTo>
                  <a:cubicBezTo>
                    <a:pt x="2530030" y="2944560"/>
                    <a:pt x="2550358" y="2908638"/>
                    <a:pt x="2514600" y="2962275"/>
                  </a:cubicBezTo>
                  <a:cubicBezTo>
                    <a:pt x="2511425" y="2974975"/>
                    <a:pt x="2509215" y="2987956"/>
                    <a:pt x="2505075" y="3000375"/>
                  </a:cubicBezTo>
                  <a:cubicBezTo>
                    <a:pt x="2499668" y="3016595"/>
                    <a:pt x="2488836" y="3031135"/>
                    <a:pt x="2486025" y="3048000"/>
                  </a:cubicBezTo>
                  <a:cubicBezTo>
                    <a:pt x="2479219" y="3088834"/>
                    <a:pt x="2481072" y="3130681"/>
                    <a:pt x="2476500" y="3171825"/>
                  </a:cubicBezTo>
                  <a:cubicBezTo>
                    <a:pt x="2474712" y="3187915"/>
                    <a:pt x="2469637" y="3203481"/>
                    <a:pt x="2466975" y="3219450"/>
                  </a:cubicBezTo>
                  <a:cubicBezTo>
                    <a:pt x="2456935" y="3279691"/>
                    <a:pt x="2438400" y="3400425"/>
                    <a:pt x="2438400" y="3400425"/>
                  </a:cubicBezTo>
                  <a:cubicBezTo>
                    <a:pt x="2435225" y="3451225"/>
                    <a:pt x="2434203" y="3502206"/>
                    <a:pt x="2428875" y="3552825"/>
                  </a:cubicBezTo>
                  <a:cubicBezTo>
                    <a:pt x="2427824" y="3562810"/>
                    <a:pt x="2421001" y="3571496"/>
                    <a:pt x="2419350" y="3581400"/>
                  </a:cubicBezTo>
                  <a:cubicBezTo>
                    <a:pt x="2414623" y="3609760"/>
                    <a:pt x="2413891" y="3638663"/>
                    <a:pt x="2409825" y="3667125"/>
                  </a:cubicBezTo>
                  <a:cubicBezTo>
                    <a:pt x="2407535" y="3683152"/>
                    <a:pt x="2403475" y="3698875"/>
                    <a:pt x="2400300" y="3714750"/>
                  </a:cubicBezTo>
                  <a:cubicBezTo>
                    <a:pt x="2378947" y="3970992"/>
                    <a:pt x="2409629" y="3737694"/>
                    <a:pt x="2371725" y="3876675"/>
                  </a:cubicBezTo>
                  <a:cubicBezTo>
                    <a:pt x="2366643" y="3895307"/>
                    <a:pt x="2368307" y="3915503"/>
                    <a:pt x="2362200" y="3933825"/>
                  </a:cubicBezTo>
                  <a:cubicBezTo>
                    <a:pt x="2358580" y="3944685"/>
                    <a:pt x="2348270" y="3952161"/>
                    <a:pt x="2343150" y="3962400"/>
                  </a:cubicBezTo>
                  <a:cubicBezTo>
                    <a:pt x="2338660" y="3971380"/>
                    <a:pt x="2337580" y="3981747"/>
                    <a:pt x="2333625" y="3990975"/>
                  </a:cubicBezTo>
                  <a:cubicBezTo>
                    <a:pt x="2322307" y="4017383"/>
                    <a:pt x="2306512" y="4046663"/>
                    <a:pt x="2286000" y="4067175"/>
                  </a:cubicBezTo>
                  <a:cubicBezTo>
                    <a:pt x="2274775" y="4078400"/>
                    <a:pt x="2259125" y="4084525"/>
                    <a:pt x="2247900" y="4095750"/>
                  </a:cubicBezTo>
                  <a:cubicBezTo>
                    <a:pt x="2201745" y="4141905"/>
                    <a:pt x="2263385" y="4111395"/>
                    <a:pt x="2190750" y="4152900"/>
                  </a:cubicBezTo>
                  <a:cubicBezTo>
                    <a:pt x="2159929" y="4170512"/>
                    <a:pt x="2129176" y="4189300"/>
                    <a:pt x="2095500" y="4200525"/>
                  </a:cubicBezTo>
                  <a:cubicBezTo>
                    <a:pt x="2048435" y="4216213"/>
                    <a:pt x="2020808" y="4226342"/>
                    <a:pt x="1971675" y="4238625"/>
                  </a:cubicBezTo>
                  <a:cubicBezTo>
                    <a:pt x="1945050" y="4245281"/>
                    <a:pt x="1892376" y="4253429"/>
                    <a:pt x="1866900" y="4257675"/>
                  </a:cubicBezTo>
                  <a:cubicBezTo>
                    <a:pt x="1851025" y="4264025"/>
                    <a:pt x="1835862" y="4272578"/>
                    <a:pt x="1819275" y="4276725"/>
                  </a:cubicBezTo>
                  <a:cubicBezTo>
                    <a:pt x="1797495" y="4282170"/>
                    <a:pt x="1775048" y="4286590"/>
                    <a:pt x="1752600" y="4286250"/>
                  </a:cubicBezTo>
                  <a:cubicBezTo>
                    <a:pt x="1565189" y="4283410"/>
                    <a:pt x="1377950" y="4273550"/>
                    <a:pt x="1190625" y="4267200"/>
                  </a:cubicBezTo>
                  <a:cubicBezTo>
                    <a:pt x="1168400" y="4264025"/>
                    <a:pt x="1146095" y="4261366"/>
                    <a:pt x="1123950" y="4257675"/>
                  </a:cubicBezTo>
                  <a:lnTo>
                    <a:pt x="962025" y="4229100"/>
                  </a:lnTo>
                  <a:cubicBezTo>
                    <a:pt x="946150" y="4222750"/>
                    <a:pt x="930024" y="4216994"/>
                    <a:pt x="914400" y="4210050"/>
                  </a:cubicBezTo>
                  <a:cubicBezTo>
                    <a:pt x="901425" y="4204283"/>
                    <a:pt x="889595" y="4195986"/>
                    <a:pt x="876300" y="4191000"/>
                  </a:cubicBezTo>
                  <a:cubicBezTo>
                    <a:pt x="851885" y="4181845"/>
                    <a:pt x="832652" y="4183464"/>
                    <a:pt x="809625" y="4171950"/>
                  </a:cubicBezTo>
                  <a:cubicBezTo>
                    <a:pt x="775633" y="4154954"/>
                    <a:pt x="774197" y="4142141"/>
                    <a:pt x="742950" y="4114800"/>
                  </a:cubicBezTo>
                  <a:cubicBezTo>
                    <a:pt x="731003" y="4104346"/>
                    <a:pt x="717768" y="4095452"/>
                    <a:pt x="704850" y="4086225"/>
                  </a:cubicBezTo>
                  <a:cubicBezTo>
                    <a:pt x="695535" y="4079571"/>
                    <a:pt x="684784" y="4074833"/>
                    <a:pt x="676275" y="4067175"/>
                  </a:cubicBezTo>
                  <a:cubicBezTo>
                    <a:pt x="652913" y="4046149"/>
                    <a:pt x="635752" y="4017935"/>
                    <a:pt x="609600" y="4000500"/>
                  </a:cubicBezTo>
                  <a:cubicBezTo>
                    <a:pt x="589115" y="3986843"/>
                    <a:pt x="560647" y="3968628"/>
                    <a:pt x="542925" y="3952875"/>
                  </a:cubicBezTo>
                  <a:cubicBezTo>
                    <a:pt x="526145" y="3937960"/>
                    <a:pt x="510084" y="3922146"/>
                    <a:pt x="495300" y="3905250"/>
                  </a:cubicBezTo>
                  <a:cubicBezTo>
                    <a:pt x="487762" y="3896635"/>
                    <a:pt x="482904" y="3885990"/>
                    <a:pt x="476250" y="3876675"/>
                  </a:cubicBezTo>
                  <a:cubicBezTo>
                    <a:pt x="467023" y="3863757"/>
                    <a:pt x="456779" y="3851580"/>
                    <a:pt x="447675" y="3838575"/>
                  </a:cubicBezTo>
                  <a:cubicBezTo>
                    <a:pt x="434545" y="3819818"/>
                    <a:pt x="409575" y="3781425"/>
                    <a:pt x="409575" y="3781425"/>
                  </a:cubicBezTo>
                  <a:cubicBezTo>
                    <a:pt x="404742" y="3762091"/>
                    <a:pt x="398724" y="3733881"/>
                    <a:pt x="390525" y="3714750"/>
                  </a:cubicBezTo>
                  <a:cubicBezTo>
                    <a:pt x="368754" y="3663950"/>
                    <a:pt x="374714" y="3692751"/>
                    <a:pt x="361950" y="3648075"/>
                  </a:cubicBezTo>
                  <a:cubicBezTo>
                    <a:pt x="358354" y="3635488"/>
                    <a:pt x="356021" y="3622562"/>
                    <a:pt x="352425" y="3609975"/>
                  </a:cubicBezTo>
                  <a:cubicBezTo>
                    <a:pt x="349667" y="3600321"/>
                    <a:pt x="345004" y="3591217"/>
                    <a:pt x="342900" y="3581400"/>
                  </a:cubicBezTo>
                  <a:cubicBezTo>
                    <a:pt x="328072" y="3512202"/>
                    <a:pt x="323660" y="3475295"/>
                    <a:pt x="314325" y="3409950"/>
                  </a:cubicBezTo>
                  <a:cubicBezTo>
                    <a:pt x="317500" y="3248025"/>
                    <a:pt x="318070" y="3086028"/>
                    <a:pt x="323850" y="2924175"/>
                  </a:cubicBezTo>
                  <a:cubicBezTo>
                    <a:pt x="324428" y="2907996"/>
                    <a:pt x="328255" y="2891909"/>
                    <a:pt x="333375" y="2876550"/>
                  </a:cubicBezTo>
                  <a:cubicBezTo>
                    <a:pt x="337865" y="2863080"/>
                    <a:pt x="346832" y="2851501"/>
                    <a:pt x="352425" y="2838450"/>
                  </a:cubicBezTo>
                  <a:cubicBezTo>
                    <a:pt x="356380" y="2829222"/>
                    <a:pt x="357460" y="2818855"/>
                    <a:pt x="361950" y="2809875"/>
                  </a:cubicBezTo>
                  <a:cubicBezTo>
                    <a:pt x="367070" y="2799636"/>
                    <a:pt x="376351" y="2791761"/>
                    <a:pt x="381000" y="2781300"/>
                  </a:cubicBezTo>
                  <a:cubicBezTo>
                    <a:pt x="389155" y="2762950"/>
                    <a:pt x="389719" y="2741369"/>
                    <a:pt x="400050" y="2724150"/>
                  </a:cubicBezTo>
                  <a:cubicBezTo>
                    <a:pt x="452733" y="2636345"/>
                    <a:pt x="407828" y="2718993"/>
                    <a:pt x="447675" y="2619375"/>
                  </a:cubicBezTo>
                  <a:cubicBezTo>
                    <a:pt x="452948" y="2606192"/>
                    <a:pt x="461132" y="2594326"/>
                    <a:pt x="466725" y="2581275"/>
                  </a:cubicBezTo>
                  <a:cubicBezTo>
                    <a:pt x="470680" y="2572047"/>
                    <a:pt x="473492" y="2562354"/>
                    <a:pt x="476250" y="2552700"/>
                  </a:cubicBezTo>
                  <a:cubicBezTo>
                    <a:pt x="490235" y="2503752"/>
                    <a:pt x="487570" y="2500243"/>
                    <a:pt x="495300" y="2438400"/>
                  </a:cubicBezTo>
                  <a:cubicBezTo>
                    <a:pt x="492747" y="2379677"/>
                    <a:pt x="511117" y="2245686"/>
                    <a:pt x="466725" y="2171700"/>
                  </a:cubicBezTo>
                  <a:cubicBezTo>
                    <a:pt x="456265" y="2154267"/>
                    <a:pt x="444672" y="2136556"/>
                    <a:pt x="428625" y="2124075"/>
                  </a:cubicBezTo>
                  <a:cubicBezTo>
                    <a:pt x="420083" y="2117431"/>
                    <a:pt x="368796" y="2100957"/>
                    <a:pt x="352425" y="2095500"/>
                  </a:cubicBezTo>
                  <a:cubicBezTo>
                    <a:pt x="273305" y="2105390"/>
                    <a:pt x="283869" y="2088232"/>
                    <a:pt x="238125" y="2143125"/>
                  </a:cubicBezTo>
                  <a:cubicBezTo>
                    <a:pt x="217799" y="2167516"/>
                    <a:pt x="180975" y="2219325"/>
                    <a:pt x="180975" y="2219325"/>
                  </a:cubicBezTo>
                  <a:cubicBezTo>
                    <a:pt x="174625" y="2238375"/>
                    <a:pt x="165226" y="2256668"/>
                    <a:pt x="161925" y="2276475"/>
                  </a:cubicBezTo>
                  <a:cubicBezTo>
                    <a:pt x="150749" y="2343529"/>
                    <a:pt x="158507" y="2315303"/>
                    <a:pt x="142875" y="2362200"/>
                  </a:cubicBezTo>
                  <a:cubicBezTo>
                    <a:pt x="146050" y="2432050"/>
                    <a:pt x="146824" y="2502051"/>
                    <a:pt x="152400" y="2571750"/>
                  </a:cubicBezTo>
                  <a:cubicBezTo>
                    <a:pt x="153201" y="2581758"/>
                    <a:pt x="155653" y="2592485"/>
                    <a:pt x="161925" y="2600325"/>
                  </a:cubicBezTo>
                  <a:cubicBezTo>
                    <a:pt x="232466" y="2688501"/>
                    <a:pt x="203988" y="2644682"/>
                    <a:pt x="257175" y="2686050"/>
                  </a:cubicBezTo>
                  <a:cubicBezTo>
                    <a:pt x="276749" y="2701274"/>
                    <a:pt x="293206" y="2720679"/>
                    <a:pt x="314325" y="2733675"/>
                  </a:cubicBezTo>
                  <a:cubicBezTo>
                    <a:pt x="359202" y="2761292"/>
                    <a:pt x="381847" y="2762419"/>
                    <a:pt x="428625" y="2771775"/>
                  </a:cubicBezTo>
                  <a:cubicBezTo>
                    <a:pt x="438150" y="2778125"/>
                    <a:pt x="446235" y="2787536"/>
                    <a:pt x="457200" y="2790825"/>
                  </a:cubicBezTo>
                  <a:cubicBezTo>
                    <a:pt x="514555" y="2808031"/>
                    <a:pt x="533195" y="2799019"/>
                    <a:pt x="590550" y="2790825"/>
                  </a:cubicBezTo>
                  <a:cubicBezTo>
                    <a:pt x="600075" y="2787650"/>
                    <a:pt x="610408" y="2786281"/>
                    <a:pt x="619125" y="2781300"/>
                  </a:cubicBezTo>
                  <a:cubicBezTo>
                    <a:pt x="633345" y="2773174"/>
                    <a:pt x="675406" y="2739741"/>
                    <a:pt x="685800" y="2724150"/>
                  </a:cubicBezTo>
                  <a:cubicBezTo>
                    <a:pt x="697614" y="2706429"/>
                    <a:pt x="704032" y="2685618"/>
                    <a:pt x="714375" y="2667000"/>
                  </a:cubicBezTo>
                  <a:cubicBezTo>
                    <a:pt x="719934" y="2656993"/>
                    <a:pt x="727075" y="2647950"/>
                    <a:pt x="733425" y="2638425"/>
                  </a:cubicBezTo>
                  <a:cubicBezTo>
                    <a:pt x="760170" y="2531444"/>
                    <a:pt x="722153" y="2671804"/>
                    <a:pt x="762000" y="2562225"/>
                  </a:cubicBezTo>
                  <a:cubicBezTo>
                    <a:pt x="777481" y="2519652"/>
                    <a:pt x="790740" y="2451947"/>
                    <a:pt x="800100" y="2409825"/>
                  </a:cubicBezTo>
                  <a:cubicBezTo>
                    <a:pt x="796925" y="2225675"/>
                    <a:pt x="799199" y="2041350"/>
                    <a:pt x="790575" y="1857375"/>
                  </a:cubicBezTo>
                  <a:cubicBezTo>
                    <a:pt x="789638" y="1837392"/>
                    <a:pt x="748416" y="1746305"/>
                    <a:pt x="742950" y="1733550"/>
                  </a:cubicBezTo>
                  <a:cubicBezTo>
                    <a:pt x="739775" y="1708150"/>
                    <a:pt x="738004" y="1682535"/>
                    <a:pt x="733425" y="1657350"/>
                  </a:cubicBezTo>
                  <a:cubicBezTo>
                    <a:pt x="729863" y="1637759"/>
                    <a:pt x="713607" y="1606000"/>
                    <a:pt x="704850" y="1590675"/>
                  </a:cubicBezTo>
                  <a:cubicBezTo>
                    <a:pt x="699170" y="1580736"/>
                    <a:pt x="690449" y="1572561"/>
                    <a:pt x="685800" y="1562100"/>
                  </a:cubicBezTo>
                  <a:cubicBezTo>
                    <a:pt x="677645" y="1543750"/>
                    <a:pt x="675730" y="1522911"/>
                    <a:pt x="666750" y="1504950"/>
                  </a:cubicBezTo>
                  <a:cubicBezTo>
                    <a:pt x="656511" y="1484472"/>
                    <a:pt x="641350" y="1466850"/>
                    <a:pt x="628650" y="1447800"/>
                  </a:cubicBezTo>
                  <a:lnTo>
                    <a:pt x="609600" y="1419225"/>
                  </a:lnTo>
                  <a:cubicBezTo>
                    <a:pt x="589334" y="1338161"/>
                    <a:pt x="617932" y="1416246"/>
                    <a:pt x="571500" y="1362075"/>
                  </a:cubicBezTo>
                  <a:cubicBezTo>
                    <a:pt x="559452" y="1348019"/>
                    <a:pt x="554973" y="1328506"/>
                    <a:pt x="542925" y="1314450"/>
                  </a:cubicBezTo>
                  <a:cubicBezTo>
                    <a:pt x="535475" y="1305758"/>
                    <a:pt x="522906" y="1303005"/>
                    <a:pt x="514350" y="1295400"/>
                  </a:cubicBezTo>
                  <a:cubicBezTo>
                    <a:pt x="494214" y="1277502"/>
                    <a:pt x="483336" y="1244784"/>
                    <a:pt x="457200" y="1238250"/>
                  </a:cubicBezTo>
                  <a:lnTo>
                    <a:pt x="381000" y="1219200"/>
                  </a:lnTo>
                  <a:cubicBezTo>
                    <a:pt x="327025" y="1225550"/>
                    <a:pt x="272821" y="1230188"/>
                    <a:pt x="219075" y="1238250"/>
                  </a:cubicBezTo>
                  <a:cubicBezTo>
                    <a:pt x="209146" y="1239739"/>
                    <a:pt x="198340" y="1241503"/>
                    <a:pt x="190500" y="1247775"/>
                  </a:cubicBezTo>
                  <a:cubicBezTo>
                    <a:pt x="181561" y="1254926"/>
                    <a:pt x="178319" y="1267192"/>
                    <a:pt x="171450" y="1276350"/>
                  </a:cubicBezTo>
                  <a:cubicBezTo>
                    <a:pt x="168756" y="1279942"/>
                    <a:pt x="165100" y="1282700"/>
                    <a:pt x="161925" y="1285875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BBF8B14-3761-4F72-BED6-7E6CFD7F6432}"/>
                </a:ext>
              </a:extLst>
            </p:cNvPr>
            <p:cNvSpPr/>
            <p:nvPr/>
          </p:nvSpPr>
          <p:spPr>
            <a:xfrm flipV="1">
              <a:off x="342900" y="942870"/>
              <a:ext cx="476250" cy="352529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6FEDE4D-534D-4D87-AC43-BE9CEF1F3037}"/>
                </a:ext>
              </a:extLst>
            </p:cNvPr>
            <p:cNvSpPr/>
            <p:nvPr/>
          </p:nvSpPr>
          <p:spPr>
            <a:xfrm>
              <a:off x="2562225" y="1961714"/>
              <a:ext cx="695325" cy="40026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3870A9A-968B-4122-95AF-FA01FD815E16}"/>
                </a:ext>
              </a:extLst>
            </p:cNvPr>
            <p:cNvSpPr/>
            <p:nvPr/>
          </p:nvSpPr>
          <p:spPr>
            <a:xfrm>
              <a:off x="2792197" y="3799500"/>
              <a:ext cx="695325" cy="4000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C8525718-5107-4818-AF68-A6FF9877A4E4}"/>
                </a:ext>
              </a:extLst>
            </p:cNvPr>
            <p:cNvSpPr/>
            <p:nvPr/>
          </p:nvSpPr>
          <p:spPr>
            <a:xfrm>
              <a:off x="2694600" y="4562006"/>
              <a:ext cx="695325" cy="4000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E8AE70B6-B189-4216-9C87-283ECC302BE1}"/>
                </a:ext>
              </a:extLst>
            </p:cNvPr>
            <p:cNvSpPr/>
            <p:nvPr/>
          </p:nvSpPr>
          <p:spPr>
            <a:xfrm>
              <a:off x="1866900" y="4941480"/>
              <a:ext cx="695325" cy="4000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39EB3EBF-FB22-4648-9169-48733BF21B65}"/>
                </a:ext>
              </a:extLst>
            </p:cNvPr>
            <p:cNvSpPr/>
            <p:nvPr/>
          </p:nvSpPr>
          <p:spPr>
            <a:xfrm>
              <a:off x="656250" y="4750451"/>
              <a:ext cx="695325" cy="4000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23D942A5-9740-458E-AB85-82EC19310C42}"/>
                </a:ext>
              </a:extLst>
            </p:cNvPr>
            <p:cNvSpPr/>
            <p:nvPr/>
          </p:nvSpPr>
          <p:spPr>
            <a:xfrm>
              <a:off x="2486025" y="142875"/>
              <a:ext cx="390525" cy="609404"/>
            </a:xfrm>
            <a:prstGeom prst="triangl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Pentagon 16">
              <a:extLst>
                <a:ext uri="{FF2B5EF4-FFF2-40B4-BE49-F238E27FC236}">
                  <a16:creationId xmlns:a16="http://schemas.microsoft.com/office/drawing/2014/main" id="{E531E2F4-03BC-4832-991A-E73B13420180}"/>
                </a:ext>
              </a:extLst>
            </p:cNvPr>
            <p:cNvSpPr/>
            <p:nvPr/>
          </p:nvSpPr>
          <p:spPr>
            <a:xfrm>
              <a:off x="1562099" y="2158464"/>
              <a:ext cx="513375" cy="459235"/>
            </a:xfrm>
            <a:prstGeom prst="pentagon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Plaque 17">
              <a:extLst>
                <a:ext uri="{FF2B5EF4-FFF2-40B4-BE49-F238E27FC236}">
                  <a16:creationId xmlns:a16="http://schemas.microsoft.com/office/drawing/2014/main" id="{7218309E-78FD-4341-8760-6EF57F70420A}"/>
                </a:ext>
              </a:extLst>
            </p:cNvPr>
            <p:cNvSpPr/>
            <p:nvPr/>
          </p:nvSpPr>
          <p:spPr>
            <a:xfrm>
              <a:off x="3257550" y="2990150"/>
              <a:ext cx="515325" cy="324218"/>
            </a:xfrm>
            <a:prstGeom prst="plaqu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9" name="Diamond 18">
              <a:extLst>
                <a:ext uri="{FF2B5EF4-FFF2-40B4-BE49-F238E27FC236}">
                  <a16:creationId xmlns:a16="http://schemas.microsoft.com/office/drawing/2014/main" id="{CB3F5CC9-6B50-4804-8586-AD273C48B11D}"/>
                </a:ext>
              </a:extLst>
            </p:cNvPr>
            <p:cNvSpPr/>
            <p:nvPr/>
          </p:nvSpPr>
          <p:spPr>
            <a:xfrm>
              <a:off x="437175" y="2276223"/>
              <a:ext cx="639150" cy="580708"/>
            </a:xfrm>
            <a:prstGeom prst="diamond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49C404C-C9C7-4464-A2CA-36B1B5B5B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8872" y="463774"/>
            <a:ext cx="2891113" cy="39348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80FC14-265F-49BA-BE17-803B2C8E64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208" y="3335777"/>
            <a:ext cx="591363" cy="32311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2B9068D-9E27-4CEB-9C1B-EF47C331B4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7887" y="2707030"/>
            <a:ext cx="591363" cy="3292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66DF3F5-3727-44A3-A9B2-88C5CA3B43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2594" y="1275103"/>
            <a:ext cx="591363" cy="32921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0B55549-B585-43DE-A751-670D13E442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282" y="1667329"/>
            <a:ext cx="414564" cy="2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410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893700" y="527433"/>
            <a:ext cx="7206590" cy="80514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How many students graduated Y1-8?</a:t>
            </a:r>
            <a:endParaRPr sz="3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A4E0AE-12D5-4B15-879D-FB3DAFE2E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701" y="1542473"/>
            <a:ext cx="7206590" cy="414712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4294967295"/>
          </p:nvPr>
        </p:nvSpPr>
        <p:spPr>
          <a:xfrm>
            <a:off x="656949" y="899626"/>
            <a:ext cx="5433133" cy="50587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endParaRPr lang="en-US" sz="3200" strike="sngStrike" dirty="0"/>
          </a:p>
          <a:p>
            <a:pPr marL="0" lvl="0" indent="0">
              <a:buNone/>
            </a:pPr>
            <a:r>
              <a:rPr lang="en-US" sz="3200" strike="sngStrike" dirty="0"/>
              <a:t>Is the graduation approval process working?</a:t>
            </a:r>
            <a:br>
              <a:rPr lang="en-US" sz="3200" strike="sngStrike" dirty="0"/>
            </a:br>
            <a:endParaRPr lang="en-US" sz="3200" strike="sngStrike" dirty="0"/>
          </a:p>
          <a:p>
            <a:pPr marL="0" lvl="0" indent="0">
              <a:buNone/>
            </a:pPr>
            <a:endParaRPr lang="en-US" sz="2400" strike="sngStrike" dirty="0"/>
          </a:p>
          <a:p>
            <a:pPr marL="0" lvl="0" indent="0">
              <a:buNone/>
            </a:pPr>
            <a:endParaRPr lang="en-US" sz="2400" strike="sngStrike" dirty="0"/>
          </a:p>
          <a:p>
            <a:pPr marL="0" lvl="0" indent="0">
              <a:buNone/>
            </a:pPr>
            <a:r>
              <a:rPr lang="en-US" sz="3200" dirty="0"/>
              <a:t>Were grad applicants ready to graduate?</a:t>
            </a:r>
            <a:endParaRPr sz="3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126F5D-EADF-40CC-B89C-280AEBFE6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369" y="899625"/>
            <a:ext cx="2272682" cy="505874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893700" y="527434"/>
            <a:ext cx="7206590" cy="62666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400" dirty="0"/>
              <a:t>Were grad applicants ready to graduate?  Some.</a:t>
            </a:r>
            <a:endParaRPr sz="2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96F572-D1A6-4416-AA35-F7475EC2D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119" y="1633491"/>
            <a:ext cx="7206590" cy="435893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111F9B3-99C3-441E-BDB6-FF3D478184E8}"/>
              </a:ext>
            </a:extLst>
          </p:cNvPr>
          <p:cNvCxnSpPr/>
          <p:nvPr/>
        </p:nvCxnSpPr>
        <p:spPr>
          <a:xfrm>
            <a:off x="1535837" y="5187277"/>
            <a:ext cx="6356412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010615"/>
      </p:ext>
    </p:extLst>
  </p:cSld>
  <p:clrMapOvr>
    <a:masterClrMapping/>
  </p:clrMapOvr>
</p:sld>
</file>

<file path=ppt/theme/theme1.xml><?xml version="1.0" encoding="utf-8"?>
<a:theme xmlns:a="http://schemas.openxmlformats.org/drawingml/2006/main" name="Anton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3909</TotalTime>
  <Words>414</Words>
  <Application>Microsoft Office PowerPoint</Application>
  <PresentationFormat>On-screen Show (4:3)</PresentationFormat>
  <Paragraphs>130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Raleway</vt:lpstr>
      <vt:lpstr>Garamond</vt:lpstr>
      <vt:lpstr>Wingdings</vt:lpstr>
      <vt:lpstr>Arial</vt:lpstr>
      <vt:lpstr>Lato</vt:lpstr>
      <vt:lpstr>Antonio template</vt:lpstr>
      <vt:lpstr>Using Audit Data in Program Assessment   Dr. Jackie Kress, Georgian Court University jkress101@gmail.com   35th Academic Chairpersons Conference February 16, 2018 </vt:lpstr>
      <vt:lpstr>Goals</vt:lpstr>
      <vt:lpstr>Program Quality: Major Perspective</vt:lpstr>
      <vt:lpstr>Expectations, requirements &amp; decisions of many</vt:lpstr>
      <vt:lpstr>PowerPoint Presentation</vt:lpstr>
      <vt:lpstr>PowerPoint Presentation</vt:lpstr>
      <vt:lpstr>How many students graduated Y1-8?</vt:lpstr>
      <vt:lpstr>PowerPoint Presentation</vt:lpstr>
      <vt:lpstr>Were grad applicants ready to graduate?  Some.</vt:lpstr>
      <vt:lpstr>What problems needed to be addressed?</vt:lpstr>
      <vt:lpstr>PONC</vt:lpstr>
      <vt:lpstr>Policies, Processes, &amp; Paperwork </vt:lpstr>
      <vt:lpstr>From Out-of-Control to a Controlled Process</vt:lpstr>
      <vt:lpstr>Improvements based on audit data should be:</vt:lpstr>
      <vt:lpstr>How did the process improvements impact graduation approvals  Y2-8?</vt:lpstr>
      <vt:lpstr>3 Types of Audits: 1 Question How well is the system working?</vt:lpstr>
      <vt:lpstr>Critical Concepts</vt:lpstr>
      <vt:lpstr>New Prairie Press – Presentation Docs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Jackie Kress</dc:creator>
  <cp:lastModifiedBy>Jackie Kress</cp:lastModifiedBy>
  <cp:revision>105</cp:revision>
  <dcterms:modified xsi:type="dcterms:W3CDTF">2018-02-13T04:10:15Z</dcterms:modified>
</cp:coreProperties>
</file>