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62" r:id="rId2"/>
    <p:sldId id="289" r:id="rId3"/>
    <p:sldId id="290" r:id="rId4"/>
    <p:sldId id="291" r:id="rId5"/>
    <p:sldId id="292" r:id="rId6"/>
    <p:sldId id="293" r:id="rId7"/>
    <p:sldId id="294" r:id="rId8"/>
    <p:sldId id="295" r:id="rId9"/>
    <p:sldId id="296" r:id="rId10"/>
    <p:sldId id="297" r:id="rId11"/>
    <p:sldId id="298" r:id="rId12"/>
    <p:sldId id="299" r:id="rId13"/>
    <p:sldId id="312" r:id="rId14"/>
    <p:sldId id="313" r:id="rId15"/>
    <p:sldId id="314" r:id="rId16"/>
    <p:sldId id="315" r:id="rId17"/>
    <p:sldId id="300" r:id="rId18"/>
    <p:sldId id="301" r:id="rId19"/>
    <p:sldId id="302" r:id="rId20"/>
    <p:sldId id="303" r:id="rId21"/>
    <p:sldId id="304" r:id="rId22"/>
    <p:sldId id="305" r:id="rId23"/>
    <p:sldId id="306" r:id="rId24"/>
    <p:sldId id="307" r:id="rId25"/>
    <p:sldId id="308" r:id="rId26"/>
    <p:sldId id="309" r:id="rId27"/>
    <p:sldId id="310" r:id="rId28"/>
    <p:sldId id="31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644" autoAdjust="0"/>
  </p:normalViewPr>
  <p:slideViewPr>
    <p:cSldViewPr snapToGrid="0">
      <p:cViewPr varScale="1">
        <p:scale>
          <a:sx n="62" d="100"/>
          <a:sy n="62" d="100"/>
        </p:scale>
        <p:origin x="1056" y="4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smtClean="0"/>
              <a:t>Percentage of Degrees Earned by Sex 2005-2006</a:t>
            </a:r>
          </a:p>
          <a:p>
            <a:pPr>
              <a:defRPr sz="2000"/>
            </a:pPr>
            <a:r>
              <a:rPr lang="en-US" sz="2000" baseline="0" dirty="0" smtClean="0"/>
              <a:t>Women earned more degrees at all levels</a:t>
            </a:r>
            <a:endParaRPr lang="en-US" sz="2000" dirty="0"/>
          </a:p>
        </c:rich>
      </c:tx>
      <c:layout>
        <c:manualLayout>
          <c:xMode val="edge"/>
          <c:yMode val="edge"/>
          <c:x val="0.16985507246376808"/>
          <c:y val="2.3349139965684117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Men</c:v>
                </c:pt>
              </c:strCache>
            </c:strRef>
          </c:tx>
          <c:spPr>
            <a:solidFill>
              <a:srgbClr val="00CC00"/>
            </a:solidFill>
            <a:ln>
              <a:noFill/>
            </a:ln>
            <a:effectLst/>
          </c:spPr>
          <c:invertIfNegative val="0"/>
          <c:cat>
            <c:strRef>
              <c:f>Sheet1!$A$2:$A$5</c:f>
              <c:strCache>
                <c:ptCount val="4"/>
                <c:pt idx="0">
                  <c:v>Associate's </c:v>
                </c:pt>
                <c:pt idx="1">
                  <c:v>Bachelor's</c:v>
                </c:pt>
                <c:pt idx="2">
                  <c:v>Master's</c:v>
                </c:pt>
                <c:pt idx="3">
                  <c:v>Doctoral</c:v>
                </c:pt>
              </c:strCache>
            </c:strRef>
          </c:cat>
          <c:val>
            <c:numRef>
              <c:f>Sheet1!$B$2:$B$5</c:f>
              <c:numCache>
                <c:formatCode>General</c:formatCode>
                <c:ptCount val="4"/>
                <c:pt idx="0">
                  <c:v>37.9</c:v>
                </c:pt>
                <c:pt idx="1">
                  <c:v>42.5</c:v>
                </c:pt>
                <c:pt idx="2">
                  <c:v>40.299999999999997</c:v>
                </c:pt>
                <c:pt idx="3">
                  <c:v>49.9</c:v>
                </c:pt>
              </c:numCache>
            </c:numRef>
          </c:val>
          <c:extLst>
            <c:ext xmlns:c16="http://schemas.microsoft.com/office/drawing/2014/chart" uri="{C3380CC4-5D6E-409C-BE32-E72D297353CC}">
              <c16:uniqueId val="{00000000-6AEC-4716-8D93-4F6D1FA438CD}"/>
            </c:ext>
          </c:extLst>
        </c:ser>
        <c:ser>
          <c:idx val="1"/>
          <c:order val="1"/>
          <c:tx>
            <c:strRef>
              <c:f>Sheet1!$C$1</c:f>
              <c:strCache>
                <c:ptCount val="1"/>
                <c:pt idx="0">
                  <c:v>Women</c:v>
                </c:pt>
              </c:strCache>
            </c:strRef>
          </c:tx>
          <c:spPr>
            <a:solidFill>
              <a:srgbClr val="9933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Associate's </c:v>
                </c:pt>
                <c:pt idx="1">
                  <c:v>Bachelor's</c:v>
                </c:pt>
                <c:pt idx="2">
                  <c:v>Master's</c:v>
                </c:pt>
                <c:pt idx="3">
                  <c:v>Doctoral</c:v>
                </c:pt>
              </c:strCache>
            </c:strRef>
          </c:cat>
          <c:val>
            <c:numRef>
              <c:f>Sheet1!$C$2:$C$5</c:f>
              <c:numCache>
                <c:formatCode>General</c:formatCode>
                <c:ptCount val="4"/>
                <c:pt idx="0">
                  <c:v>62.1</c:v>
                </c:pt>
                <c:pt idx="1">
                  <c:v>57.5</c:v>
                </c:pt>
                <c:pt idx="2">
                  <c:v>59.7</c:v>
                </c:pt>
                <c:pt idx="3">
                  <c:v>50.1</c:v>
                </c:pt>
              </c:numCache>
            </c:numRef>
          </c:val>
          <c:extLst>
            <c:ext xmlns:c16="http://schemas.microsoft.com/office/drawing/2014/chart" uri="{C3380CC4-5D6E-409C-BE32-E72D297353CC}">
              <c16:uniqueId val="{00000001-6AEC-4716-8D93-4F6D1FA438CD}"/>
            </c:ext>
          </c:extLst>
        </c:ser>
        <c:dLbls>
          <c:showLegendKey val="0"/>
          <c:showVal val="0"/>
          <c:showCatName val="0"/>
          <c:showSerName val="0"/>
          <c:showPercent val="0"/>
          <c:showBubbleSize val="0"/>
        </c:dLbls>
        <c:gapWidth val="219"/>
        <c:overlap val="-27"/>
        <c:axId val="1532414015"/>
        <c:axId val="1532411519"/>
      </c:barChart>
      <c:catAx>
        <c:axId val="15324140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532411519"/>
        <c:crosses val="autoZero"/>
        <c:auto val="1"/>
        <c:lblAlgn val="ctr"/>
        <c:lblOffset val="100"/>
        <c:noMultiLvlLbl val="0"/>
      </c:catAx>
      <c:valAx>
        <c:axId val="153241151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324140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spPr>
            <a:solidFill>
              <a:srgbClr val="9933FF"/>
            </a:solidFill>
          </c:spPr>
          <c:dPt>
            <c:idx val="0"/>
            <c:bubble3D val="0"/>
            <c:spPr>
              <a:solidFill>
                <a:srgbClr val="9933FF"/>
              </a:solidFill>
              <a:ln w="19050">
                <a:solidFill>
                  <a:schemeClr val="lt1"/>
                </a:solidFill>
              </a:ln>
              <a:effectLst/>
            </c:spPr>
            <c:extLst>
              <c:ext xmlns:c16="http://schemas.microsoft.com/office/drawing/2014/chart" uri="{C3380CC4-5D6E-409C-BE32-E72D297353CC}">
                <c16:uniqueId val="{00000001-A959-4A19-BC3D-D63EBEA04BA5}"/>
              </c:ext>
            </c:extLst>
          </c:dPt>
          <c:dPt>
            <c:idx val="1"/>
            <c:bubble3D val="0"/>
            <c:spPr>
              <a:solidFill>
                <a:srgbClr val="00CC00"/>
              </a:solidFill>
              <a:ln w="19050">
                <a:solidFill>
                  <a:schemeClr val="lt1"/>
                </a:solidFill>
              </a:ln>
              <a:effectLst/>
            </c:spPr>
            <c:extLst>
              <c:ext xmlns:c16="http://schemas.microsoft.com/office/drawing/2014/chart" uri="{C3380CC4-5D6E-409C-BE32-E72D297353CC}">
                <c16:uniqueId val="{00000003-A959-4A19-BC3D-D63EBEA04BA5}"/>
              </c:ext>
            </c:extLst>
          </c:dPt>
          <c:dLbls>
            <c:dLbl>
              <c:idx val="0"/>
              <c:layout>
                <c:manualLayout>
                  <c:x val="-0.12652680826244236"/>
                  <c:y val="0.11027104944951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959-4A19-BC3D-D63EBEA04BA5}"/>
                </c:ext>
              </c:extLst>
            </c:dLbl>
            <c:dLbl>
              <c:idx val="1"/>
              <c:layout>
                <c:manualLayout>
                  <c:x val="0.15371245261009034"/>
                  <c:y val="-7.03895233685815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959-4A19-BC3D-D63EBEA04BA5}"/>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1">
                  <c:v>Men</c:v>
                </c:pt>
              </c:strCache>
            </c:strRef>
          </c:cat>
          <c:val>
            <c:numRef>
              <c:f>Sheet1!$B$2:$B$3</c:f>
              <c:numCache>
                <c:formatCode>General</c:formatCode>
                <c:ptCount val="2"/>
                <c:pt idx="0">
                  <c:v>42.7</c:v>
                </c:pt>
                <c:pt idx="1">
                  <c:v>57.3</c:v>
                </c:pt>
              </c:numCache>
            </c:numRef>
          </c:val>
          <c:extLst>
            <c:ext xmlns:c16="http://schemas.microsoft.com/office/drawing/2014/chart" uri="{C3380CC4-5D6E-409C-BE32-E72D297353CC}">
              <c16:uniqueId val="{00000000-3C5B-4DC0-BAB4-57CE4164225C}"/>
            </c:ext>
          </c:extLst>
        </c:ser>
        <c:ser>
          <c:idx val="1"/>
          <c:order val="1"/>
          <c:tx>
            <c:strRef>
              <c:f>Sheet1!#REF!</c:f>
              <c:strCache>
                <c:ptCount val="1"/>
                <c:pt idx="0">
                  <c:v>#REF!</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5-14E9-4B5C-95D6-12880BAA8F0B}"/>
              </c:ext>
            </c:extLst>
          </c:dPt>
          <c:cat>
            <c:strRef>
              <c:f>Sheet1!$A$2:$A$3</c:f>
              <c:strCache>
                <c:ptCount val="2"/>
                <c:pt idx="1">
                  <c:v>Men</c:v>
                </c:pt>
              </c:strCache>
            </c:strRef>
          </c:cat>
          <c:val>
            <c:numRef>
              <c:f>Sheet1!#REF!</c:f>
              <c:numCache>
                <c:formatCode>General</c:formatCode>
                <c:ptCount val="1"/>
                <c:pt idx="0">
                  <c:v>1</c:v>
                </c:pt>
              </c:numCache>
            </c:numRef>
          </c:val>
          <c:extLst>
            <c:ext xmlns:c16="http://schemas.microsoft.com/office/drawing/2014/chart" uri="{C3380CC4-5D6E-409C-BE32-E72D297353CC}">
              <c16:uniqueId val="{00000009-F05A-43BC-871F-C443E4EBF270}"/>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782D3A-9DF7-4CD3-85E5-493DEC0B9FF7}" type="doc">
      <dgm:prSet loTypeId="urn:microsoft.com/office/officeart/2005/8/layout/venn1" loCatId="relationship" qsTypeId="urn:microsoft.com/office/officeart/2005/8/quickstyle/3d1" qsCatId="3D" csTypeId="urn:microsoft.com/office/officeart/2005/8/colors/colorful5" csCatId="colorful" phldr="1"/>
      <dgm:spPr/>
    </dgm:pt>
    <dgm:pt modelId="{C0ECEF28-98DB-4B6C-B3AE-EC7E78431F39}">
      <dgm:prSet phldrT="[Text]" custT="1"/>
      <dgm:spPr>
        <a:solidFill>
          <a:srgbClr val="FFFF00">
            <a:alpha val="50000"/>
          </a:srgbClr>
        </a:solidFill>
      </dgm:spPr>
      <dgm:t>
        <a:bodyPr/>
        <a:lstStyle/>
        <a:p>
          <a:pPr algn="ctr"/>
          <a:r>
            <a:rPr lang="en-US" sz="2200" b="1" dirty="0" smtClean="0"/>
            <a:t>Individual Reasons</a:t>
          </a:r>
        </a:p>
        <a:p>
          <a:pPr algn="l"/>
          <a:r>
            <a:rPr lang="en-US" sz="2200" dirty="0" smtClean="0"/>
            <a:t>*More family responsibilities</a:t>
          </a:r>
        </a:p>
        <a:p>
          <a:pPr algn="l"/>
          <a:r>
            <a:rPr lang="en-US" sz="2200" dirty="0" smtClean="0"/>
            <a:t>* Less assertive</a:t>
          </a:r>
        </a:p>
        <a:p>
          <a:pPr algn="l"/>
          <a:r>
            <a:rPr lang="en-US" sz="2200" dirty="0" smtClean="0"/>
            <a:t>*More likely to sacrifice career for partner or spouse</a:t>
          </a:r>
          <a:endParaRPr lang="en-US" sz="2200" dirty="0"/>
        </a:p>
      </dgm:t>
    </dgm:pt>
    <dgm:pt modelId="{329A25AA-4D09-4D29-8CA4-95D5946B50E5}" type="parTrans" cxnId="{177F97C9-33DC-4DDB-996C-D3623DCAC867}">
      <dgm:prSet/>
      <dgm:spPr/>
      <dgm:t>
        <a:bodyPr/>
        <a:lstStyle/>
        <a:p>
          <a:endParaRPr lang="en-US"/>
        </a:p>
      </dgm:t>
    </dgm:pt>
    <dgm:pt modelId="{C11DC827-ECB8-4EAB-A34C-0310E83B32BF}" type="sibTrans" cxnId="{177F97C9-33DC-4DDB-996C-D3623DCAC867}">
      <dgm:prSet/>
      <dgm:spPr/>
      <dgm:t>
        <a:bodyPr/>
        <a:lstStyle/>
        <a:p>
          <a:endParaRPr lang="en-US"/>
        </a:p>
      </dgm:t>
    </dgm:pt>
    <dgm:pt modelId="{71646C36-CD4D-44F9-88EB-CCAA9ACC3DD8}">
      <dgm:prSet phldrT="[Text]" custT="1"/>
      <dgm:spPr>
        <a:solidFill>
          <a:schemeClr val="bg2">
            <a:lumMod val="50000"/>
            <a:alpha val="50000"/>
          </a:schemeClr>
        </a:solidFill>
      </dgm:spPr>
      <dgm:t>
        <a:bodyPr/>
        <a:lstStyle/>
        <a:p>
          <a:pPr algn="ctr"/>
          <a:endParaRPr lang="en-US" sz="2200" b="1" dirty="0" smtClean="0"/>
        </a:p>
        <a:p>
          <a:pPr algn="ctr"/>
          <a:endParaRPr lang="en-US" sz="2200" b="1" dirty="0" smtClean="0"/>
        </a:p>
        <a:p>
          <a:pPr algn="ctr"/>
          <a:endParaRPr lang="en-US" sz="2200" b="1" dirty="0" smtClean="0"/>
        </a:p>
        <a:p>
          <a:pPr algn="ctr"/>
          <a:r>
            <a:rPr lang="en-US" sz="2200" b="1" dirty="0" smtClean="0"/>
            <a:t>Systemic Reasons</a:t>
          </a:r>
        </a:p>
        <a:p>
          <a:pPr algn="l"/>
          <a:r>
            <a:rPr lang="en-US" sz="2200" dirty="0" smtClean="0"/>
            <a:t>* Institutionalized sexism, racism, and/or elitism</a:t>
          </a:r>
        </a:p>
        <a:p>
          <a:pPr algn="l"/>
          <a:r>
            <a:rPr lang="en-US" sz="2200" dirty="0" smtClean="0"/>
            <a:t>*Gender stereotypes</a:t>
          </a:r>
        </a:p>
        <a:p>
          <a:pPr algn="l"/>
          <a:r>
            <a:rPr lang="en-US" sz="2200" dirty="0" smtClean="0"/>
            <a:t>*Lack of effective mentors and advocates</a:t>
          </a:r>
        </a:p>
        <a:p>
          <a:pPr algn="ctr"/>
          <a:endParaRPr lang="en-US" sz="2200" dirty="0" smtClean="0"/>
        </a:p>
        <a:p>
          <a:pPr algn="ctr"/>
          <a:endParaRPr lang="en-US" sz="2200" dirty="0"/>
        </a:p>
      </dgm:t>
    </dgm:pt>
    <dgm:pt modelId="{44DD6351-C3CB-4E85-A3CF-2A24240D3DA4}" type="parTrans" cxnId="{22BC12FF-D59A-49F6-B22A-E454E9770D56}">
      <dgm:prSet/>
      <dgm:spPr/>
      <dgm:t>
        <a:bodyPr/>
        <a:lstStyle/>
        <a:p>
          <a:endParaRPr lang="en-US"/>
        </a:p>
      </dgm:t>
    </dgm:pt>
    <dgm:pt modelId="{FF615368-3726-4B71-9236-81F4DF044BAE}" type="sibTrans" cxnId="{22BC12FF-D59A-49F6-B22A-E454E9770D56}">
      <dgm:prSet/>
      <dgm:spPr/>
      <dgm:t>
        <a:bodyPr/>
        <a:lstStyle/>
        <a:p>
          <a:endParaRPr lang="en-US"/>
        </a:p>
      </dgm:t>
    </dgm:pt>
    <dgm:pt modelId="{96747C61-DEBA-4408-9FFC-E6C05E809010}" type="pres">
      <dgm:prSet presAssocID="{E9782D3A-9DF7-4CD3-85E5-493DEC0B9FF7}" presName="compositeShape" presStyleCnt="0">
        <dgm:presLayoutVars>
          <dgm:chMax val="7"/>
          <dgm:dir/>
          <dgm:resizeHandles val="exact"/>
        </dgm:presLayoutVars>
      </dgm:prSet>
      <dgm:spPr/>
    </dgm:pt>
    <dgm:pt modelId="{EBE19B3B-CFE8-44A5-B667-B6A009349AF2}" type="pres">
      <dgm:prSet presAssocID="{C0ECEF28-98DB-4B6C-B3AE-EC7E78431F39}" presName="circ1" presStyleLbl="vennNode1" presStyleIdx="0" presStyleCnt="2"/>
      <dgm:spPr/>
      <dgm:t>
        <a:bodyPr/>
        <a:lstStyle/>
        <a:p>
          <a:endParaRPr lang="en-US"/>
        </a:p>
      </dgm:t>
    </dgm:pt>
    <dgm:pt modelId="{73FAE6DE-965D-4B34-86F5-F6F020420EE2}" type="pres">
      <dgm:prSet presAssocID="{C0ECEF28-98DB-4B6C-B3AE-EC7E78431F39}" presName="circ1Tx" presStyleLbl="revTx" presStyleIdx="0" presStyleCnt="0">
        <dgm:presLayoutVars>
          <dgm:chMax val="0"/>
          <dgm:chPref val="0"/>
          <dgm:bulletEnabled val="1"/>
        </dgm:presLayoutVars>
      </dgm:prSet>
      <dgm:spPr/>
      <dgm:t>
        <a:bodyPr/>
        <a:lstStyle/>
        <a:p>
          <a:endParaRPr lang="en-US"/>
        </a:p>
      </dgm:t>
    </dgm:pt>
    <dgm:pt modelId="{54591854-8BC1-402B-8429-C27B6454B334}" type="pres">
      <dgm:prSet presAssocID="{71646C36-CD4D-44F9-88EB-CCAA9ACC3DD8}" presName="circ2" presStyleLbl="vennNode1" presStyleIdx="1" presStyleCnt="2" custLinFactNeighborX="183" custLinFactNeighborY="-2866"/>
      <dgm:spPr/>
      <dgm:t>
        <a:bodyPr/>
        <a:lstStyle/>
        <a:p>
          <a:endParaRPr lang="en-US"/>
        </a:p>
      </dgm:t>
    </dgm:pt>
    <dgm:pt modelId="{0A3C0226-1A8A-430E-B739-8F8A4326A18B}" type="pres">
      <dgm:prSet presAssocID="{71646C36-CD4D-44F9-88EB-CCAA9ACC3DD8}" presName="circ2Tx" presStyleLbl="revTx" presStyleIdx="0" presStyleCnt="0">
        <dgm:presLayoutVars>
          <dgm:chMax val="0"/>
          <dgm:chPref val="0"/>
          <dgm:bulletEnabled val="1"/>
        </dgm:presLayoutVars>
      </dgm:prSet>
      <dgm:spPr/>
      <dgm:t>
        <a:bodyPr/>
        <a:lstStyle/>
        <a:p>
          <a:endParaRPr lang="en-US"/>
        </a:p>
      </dgm:t>
    </dgm:pt>
  </dgm:ptLst>
  <dgm:cxnLst>
    <dgm:cxn modelId="{8BF94EF3-8D1C-4310-A938-7712B096E15C}" type="presOf" srcId="{C0ECEF28-98DB-4B6C-B3AE-EC7E78431F39}" destId="{73FAE6DE-965D-4B34-86F5-F6F020420EE2}" srcOrd="1" destOrd="0" presId="urn:microsoft.com/office/officeart/2005/8/layout/venn1"/>
    <dgm:cxn modelId="{22BC12FF-D59A-49F6-B22A-E454E9770D56}" srcId="{E9782D3A-9DF7-4CD3-85E5-493DEC0B9FF7}" destId="{71646C36-CD4D-44F9-88EB-CCAA9ACC3DD8}" srcOrd="1" destOrd="0" parTransId="{44DD6351-C3CB-4E85-A3CF-2A24240D3DA4}" sibTransId="{FF615368-3726-4B71-9236-81F4DF044BAE}"/>
    <dgm:cxn modelId="{1492275F-33F1-470C-A5DA-EDC167CE6022}" type="presOf" srcId="{71646C36-CD4D-44F9-88EB-CCAA9ACC3DD8}" destId="{54591854-8BC1-402B-8429-C27B6454B334}" srcOrd="0" destOrd="0" presId="urn:microsoft.com/office/officeart/2005/8/layout/venn1"/>
    <dgm:cxn modelId="{4566444A-2036-4C7B-8E97-21BA9E926E2F}" type="presOf" srcId="{C0ECEF28-98DB-4B6C-B3AE-EC7E78431F39}" destId="{EBE19B3B-CFE8-44A5-B667-B6A009349AF2}" srcOrd="0" destOrd="0" presId="urn:microsoft.com/office/officeart/2005/8/layout/venn1"/>
    <dgm:cxn modelId="{177F97C9-33DC-4DDB-996C-D3623DCAC867}" srcId="{E9782D3A-9DF7-4CD3-85E5-493DEC0B9FF7}" destId="{C0ECEF28-98DB-4B6C-B3AE-EC7E78431F39}" srcOrd="0" destOrd="0" parTransId="{329A25AA-4D09-4D29-8CA4-95D5946B50E5}" sibTransId="{C11DC827-ECB8-4EAB-A34C-0310E83B32BF}"/>
    <dgm:cxn modelId="{D47001EC-6FB0-4464-9BC6-1C2A35BF102C}" type="presOf" srcId="{71646C36-CD4D-44F9-88EB-CCAA9ACC3DD8}" destId="{0A3C0226-1A8A-430E-B739-8F8A4326A18B}" srcOrd="1" destOrd="0" presId="urn:microsoft.com/office/officeart/2005/8/layout/venn1"/>
    <dgm:cxn modelId="{116D10F6-659F-4ECD-B0AB-5C9B9273E544}" type="presOf" srcId="{E9782D3A-9DF7-4CD3-85E5-493DEC0B9FF7}" destId="{96747C61-DEBA-4408-9FFC-E6C05E809010}" srcOrd="0" destOrd="0" presId="urn:microsoft.com/office/officeart/2005/8/layout/venn1"/>
    <dgm:cxn modelId="{9AC7AF45-CE25-4696-9CE0-47F86F433B86}" type="presParOf" srcId="{96747C61-DEBA-4408-9FFC-E6C05E809010}" destId="{EBE19B3B-CFE8-44A5-B667-B6A009349AF2}" srcOrd="0" destOrd="0" presId="urn:microsoft.com/office/officeart/2005/8/layout/venn1"/>
    <dgm:cxn modelId="{AF20363C-AAAF-4204-8D57-C34B112EEF19}" type="presParOf" srcId="{96747C61-DEBA-4408-9FFC-E6C05E809010}" destId="{73FAE6DE-965D-4B34-86F5-F6F020420EE2}" srcOrd="1" destOrd="0" presId="urn:microsoft.com/office/officeart/2005/8/layout/venn1"/>
    <dgm:cxn modelId="{8B2BCCC1-CFB0-411D-9431-3957586BEEE9}" type="presParOf" srcId="{96747C61-DEBA-4408-9FFC-E6C05E809010}" destId="{54591854-8BC1-402B-8429-C27B6454B334}" srcOrd="2" destOrd="0" presId="urn:microsoft.com/office/officeart/2005/8/layout/venn1"/>
    <dgm:cxn modelId="{A397503F-5871-4765-8E27-09CE628E9A72}" type="presParOf" srcId="{96747C61-DEBA-4408-9FFC-E6C05E809010}" destId="{0A3C0226-1A8A-430E-B739-8F8A4326A18B}"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E19B3B-CFE8-44A5-B667-B6A009349AF2}">
      <dsp:nvSpPr>
        <dsp:cNvPr id="0" name=""/>
        <dsp:cNvSpPr/>
      </dsp:nvSpPr>
      <dsp:spPr>
        <a:xfrm>
          <a:off x="520684" y="12376"/>
          <a:ext cx="4525483" cy="4525483"/>
        </a:xfrm>
        <a:prstGeom prst="ellipse">
          <a:avLst/>
        </a:prstGeom>
        <a:solidFill>
          <a:srgbClr val="FFFF00">
            <a:alpha val="50000"/>
          </a:srgb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n-US" sz="2200" b="1" kern="1200" dirty="0" smtClean="0"/>
            <a:t>Individual Reasons</a:t>
          </a:r>
        </a:p>
        <a:p>
          <a:pPr lvl="0" algn="l" defTabSz="977900">
            <a:lnSpc>
              <a:spcPct val="90000"/>
            </a:lnSpc>
            <a:spcBef>
              <a:spcPct val="0"/>
            </a:spcBef>
            <a:spcAft>
              <a:spcPct val="35000"/>
            </a:spcAft>
          </a:pPr>
          <a:r>
            <a:rPr lang="en-US" sz="2200" kern="1200" dirty="0" smtClean="0"/>
            <a:t>*More family responsibilities</a:t>
          </a:r>
        </a:p>
        <a:p>
          <a:pPr lvl="0" algn="l" defTabSz="977900">
            <a:lnSpc>
              <a:spcPct val="90000"/>
            </a:lnSpc>
            <a:spcBef>
              <a:spcPct val="0"/>
            </a:spcBef>
            <a:spcAft>
              <a:spcPct val="35000"/>
            </a:spcAft>
          </a:pPr>
          <a:r>
            <a:rPr lang="en-US" sz="2200" kern="1200" dirty="0" smtClean="0"/>
            <a:t>* Less assertive</a:t>
          </a:r>
        </a:p>
        <a:p>
          <a:pPr lvl="0" algn="l" defTabSz="977900">
            <a:lnSpc>
              <a:spcPct val="90000"/>
            </a:lnSpc>
            <a:spcBef>
              <a:spcPct val="0"/>
            </a:spcBef>
            <a:spcAft>
              <a:spcPct val="35000"/>
            </a:spcAft>
          </a:pPr>
          <a:r>
            <a:rPr lang="en-US" sz="2200" kern="1200" dirty="0" smtClean="0"/>
            <a:t>*More likely to sacrifice career for partner or spouse</a:t>
          </a:r>
          <a:endParaRPr lang="en-US" sz="2200" kern="1200" dirty="0"/>
        </a:p>
      </dsp:txBody>
      <dsp:txXfrm>
        <a:off x="1152621" y="546028"/>
        <a:ext cx="2609287" cy="3458180"/>
      </dsp:txXfrm>
    </dsp:sp>
    <dsp:sp modelId="{54591854-8BC1-402B-8429-C27B6454B334}">
      <dsp:nvSpPr>
        <dsp:cNvPr id="0" name=""/>
        <dsp:cNvSpPr/>
      </dsp:nvSpPr>
      <dsp:spPr>
        <a:xfrm>
          <a:off x="3790576" y="0"/>
          <a:ext cx="4525483" cy="4525483"/>
        </a:xfrm>
        <a:prstGeom prst="ellipse">
          <a:avLst/>
        </a:prstGeom>
        <a:solidFill>
          <a:schemeClr val="bg2">
            <a:lumMod val="50000"/>
            <a:alpha val="50000"/>
          </a:schemeClr>
        </a:solidFill>
        <a:ln>
          <a:noFill/>
        </a:ln>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b="1" kern="1200" dirty="0" smtClean="0"/>
        </a:p>
        <a:p>
          <a:pPr lvl="0" algn="ctr" defTabSz="977900">
            <a:lnSpc>
              <a:spcPct val="90000"/>
            </a:lnSpc>
            <a:spcBef>
              <a:spcPct val="0"/>
            </a:spcBef>
            <a:spcAft>
              <a:spcPct val="35000"/>
            </a:spcAft>
          </a:pPr>
          <a:endParaRPr lang="en-US" sz="2200" b="1" kern="1200" dirty="0" smtClean="0"/>
        </a:p>
        <a:p>
          <a:pPr lvl="0" algn="ctr" defTabSz="977900">
            <a:lnSpc>
              <a:spcPct val="90000"/>
            </a:lnSpc>
            <a:spcBef>
              <a:spcPct val="0"/>
            </a:spcBef>
            <a:spcAft>
              <a:spcPct val="35000"/>
            </a:spcAft>
          </a:pPr>
          <a:endParaRPr lang="en-US" sz="2200" b="1" kern="1200" dirty="0" smtClean="0"/>
        </a:p>
        <a:p>
          <a:pPr lvl="0" algn="ctr" defTabSz="977900">
            <a:lnSpc>
              <a:spcPct val="90000"/>
            </a:lnSpc>
            <a:spcBef>
              <a:spcPct val="0"/>
            </a:spcBef>
            <a:spcAft>
              <a:spcPct val="35000"/>
            </a:spcAft>
          </a:pPr>
          <a:r>
            <a:rPr lang="en-US" sz="2200" b="1" kern="1200" dirty="0" smtClean="0"/>
            <a:t>Systemic Reasons</a:t>
          </a:r>
        </a:p>
        <a:p>
          <a:pPr lvl="0" algn="l" defTabSz="977900">
            <a:lnSpc>
              <a:spcPct val="90000"/>
            </a:lnSpc>
            <a:spcBef>
              <a:spcPct val="0"/>
            </a:spcBef>
            <a:spcAft>
              <a:spcPct val="35000"/>
            </a:spcAft>
          </a:pPr>
          <a:r>
            <a:rPr lang="en-US" sz="2200" kern="1200" dirty="0" smtClean="0"/>
            <a:t>* Institutionalized sexism, racism, and/or elitism</a:t>
          </a:r>
        </a:p>
        <a:p>
          <a:pPr lvl="0" algn="l" defTabSz="977900">
            <a:lnSpc>
              <a:spcPct val="90000"/>
            </a:lnSpc>
            <a:spcBef>
              <a:spcPct val="0"/>
            </a:spcBef>
            <a:spcAft>
              <a:spcPct val="35000"/>
            </a:spcAft>
          </a:pPr>
          <a:r>
            <a:rPr lang="en-US" sz="2200" kern="1200" dirty="0" smtClean="0"/>
            <a:t>*Gender stereotypes</a:t>
          </a:r>
        </a:p>
        <a:p>
          <a:pPr lvl="0" algn="l" defTabSz="977900">
            <a:lnSpc>
              <a:spcPct val="90000"/>
            </a:lnSpc>
            <a:spcBef>
              <a:spcPct val="0"/>
            </a:spcBef>
            <a:spcAft>
              <a:spcPct val="35000"/>
            </a:spcAft>
          </a:pPr>
          <a:r>
            <a:rPr lang="en-US" sz="2200" kern="1200" dirty="0" smtClean="0"/>
            <a:t>*Lack of effective mentors and advocates</a:t>
          </a:r>
        </a:p>
        <a:p>
          <a:pPr lvl="0" algn="ctr" defTabSz="977900">
            <a:lnSpc>
              <a:spcPct val="90000"/>
            </a:lnSpc>
            <a:spcBef>
              <a:spcPct val="0"/>
            </a:spcBef>
            <a:spcAft>
              <a:spcPct val="35000"/>
            </a:spcAft>
          </a:pPr>
          <a:endParaRPr lang="en-US" sz="2200" kern="1200" dirty="0" smtClean="0"/>
        </a:p>
        <a:p>
          <a:pPr lvl="0" algn="ctr" defTabSz="977900">
            <a:lnSpc>
              <a:spcPct val="90000"/>
            </a:lnSpc>
            <a:spcBef>
              <a:spcPct val="0"/>
            </a:spcBef>
            <a:spcAft>
              <a:spcPct val="35000"/>
            </a:spcAft>
          </a:pPr>
          <a:endParaRPr lang="en-US" sz="2200" kern="1200" dirty="0"/>
        </a:p>
      </dsp:txBody>
      <dsp:txXfrm>
        <a:off x="5074835" y="533651"/>
        <a:ext cx="2609287" cy="345818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603222-1EE5-4C1D-BE7E-E4DB6F4447E5}" type="datetimeFigureOut">
              <a:rPr lang="en-US" smtClean="0"/>
              <a:t>3/12/2018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303F30-2602-40E0-A057-09E1EF52605D}" type="slidenum">
              <a:rPr lang="en-US" smtClean="0"/>
              <a:t>‹#›</a:t>
            </a:fld>
            <a:endParaRPr lang="en-US"/>
          </a:p>
        </p:txBody>
      </p:sp>
    </p:spTree>
    <p:extLst>
      <p:ext uri="{BB962C8B-B14F-4D97-AF65-F5344CB8AC3E}">
        <p14:creationId xmlns:p14="http://schemas.microsoft.com/office/powerpoint/2010/main" val="835901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2ACC6C-5C9C-4819-8704-0C50F990A96F}" type="slidenum">
              <a:rPr lang="en-US" smtClean="0"/>
              <a:t>8</a:t>
            </a:fld>
            <a:endParaRPr lang="en-US"/>
          </a:p>
        </p:txBody>
      </p:sp>
    </p:spTree>
    <p:extLst>
      <p:ext uri="{BB962C8B-B14F-4D97-AF65-F5344CB8AC3E}">
        <p14:creationId xmlns:p14="http://schemas.microsoft.com/office/powerpoint/2010/main" val="24875753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2AAB8E-AB25-401E-8117-53B8A3C426F4}" type="slidenum">
              <a:rPr lang="en-US" smtClean="0"/>
              <a:t>23</a:t>
            </a:fld>
            <a:endParaRPr lang="en-US"/>
          </a:p>
        </p:txBody>
      </p:sp>
    </p:spTree>
    <p:extLst>
      <p:ext uri="{BB962C8B-B14F-4D97-AF65-F5344CB8AC3E}">
        <p14:creationId xmlns:p14="http://schemas.microsoft.com/office/powerpoint/2010/main" val="307019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9303F30-2602-40E0-A057-09E1EF52605D}" type="slidenum">
              <a:rPr lang="en-US" smtClean="0"/>
              <a:t>26</a:t>
            </a:fld>
            <a:endParaRPr lang="en-US"/>
          </a:p>
        </p:txBody>
      </p:sp>
    </p:spTree>
    <p:extLst>
      <p:ext uri="{BB962C8B-B14F-4D97-AF65-F5344CB8AC3E}">
        <p14:creationId xmlns:p14="http://schemas.microsoft.com/office/powerpoint/2010/main" val="2521763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2ACC6C-5C9C-4819-8704-0C50F990A96F}" type="slidenum">
              <a:rPr lang="en-US" smtClean="0"/>
              <a:t>10</a:t>
            </a:fld>
            <a:endParaRPr lang="en-US"/>
          </a:p>
        </p:txBody>
      </p:sp>
    </p:spTree>
    <p:extLst>
      <p:ext uri="{BB962C8B-B14F-4D97-AF65-F5344CB8AC3E}">
        <p14:creationId xmlns:p14="http://schemas.microsoft.com/office/powerpoint/2010/main" val="313198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9303F30-2602-40E0-A057-09E1EF52605D}" type="slidenum">
              <a:rPr lang="en-US" smtClean="0"/>
              <a:t>15</a:t>
            </a:fld>
            <a:endParaRPr lang="en-US"/>
          </a:p>
        </p:txBody>
      </p:sp>
    </p:spTree>
    <p:extLst>
      <p:ext uri="{BB962C8B-B14F-4D97-AF65-F5344CB8AC3E}">
        <p14:creationId xmlns:p14="http://schemas.microsoft.com/office/powerpoint/2010/main" val="2064618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2AAB8E-AB25-401E-8117-53B8A3C426F4}" type="slidenum">
              <a:rPr lang="en-US" smtClean="0"/>
              <a:t>17</a:t>
            </a:fld>
            <a:endParaRPr lang="en-US"/>
          </a:p>
        </p:txBody>
      </p:sp>
    </p:spTree>
    <p:extLst>
      <p:ext uri="{BB962C8B-B14F-4D97-AF65-F5344CB8AC3E}">
        <p14:creationId xmlns:p14="http://schemas.microsoft.com/office/powerpoint/2010/main" val="17105819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2AAB8E-AB25-401E-8117-53B8A3C426F4}" type="slidenum">
              <a:rPr lang="en-US" smtClean="0"/>
              <a:t>18</a:t>
            </a:fld>
            <a:endParaRPr lang="en-US"/>
          </a:p>
        </p:txBody>
      </p:sp>
    </p:spTree>
    <p:extLst>
      <p:ext uri="{BB962C8B-B14F-4D97-AF65-F5344CB8AC3E}">
        <p14:creationId xmlns:p14="http://schemas.microsoft.com/office/powerpoint/2010/main" val="355505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2AAB8E-AB25-401E-8117-53B8A3C426F4}" type="slidenum">
              <a:rPr lang="en-US" smtClean="0"/>
              <a:t>19</a:t>
            </a:fld>
            <a:endParaRPr lang="en-US"/>
          </a:p>
        </p:txBody>
      </p:sp>
    </p:spTree>
    <p:extLst>
      <p:ext uri="{BB962C8B-B14F-4D97-AF65-F5344CB8AC3E}">
        <p14:creationId xmlns:p14="http://schemas.microsoft.com/office/powerpoint/2010/main" val="2334768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2AAB8E-AB25-401E-8117-53B8A3C426F4}" type="slidenum">
              <a:rPr lang="en-US" smtClean="0"/>
              <a:t>20</a:t>
            </a:fld>
            <a:endParaRPr lang="en-US"/>
          </a:p>
        </p:txBody>
      </p:sp>
    </p:spTree>
    <p:extLst>
      <p:ext uri="{BB962C8B-B14F-4D97-AF65-F5344CB8AC3E}">
        <p14:creationId xmlns:p14="http://schemas.microsoft.com/office/powerpoint/2010/main" val="3675715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2AAB8E-AB25-401E-8117-53B8A3C426F4}" type="slidenum">
              <a:rPr lang="en-US" smtClean="0"/>
              <a:t>21</a:t>
            </a:fld>
            <a:endParaRPr lang="en-US"/>
          </a:p>
        </p:txBody>
      </p:sp>
    </p:spTree>
    <p:extLst>
      <p:ext uri="{BB962C8B-B14F-4D97-AF65-F5344CB8AC3E}">
        <p14:creationId xmlns:p14="http://schemas.microsoft.com/office/powerpoint/2010/main" val="3762644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2AAB8E-AB25-401E-8117-53B8A3C426F4}" type="slidenum">
              <a:rPr lang="en-US" smtClean="0"/>
              <a:t>22</a:t>
            </a:fld>
            <a:endParaRPr lang="en-US"/>
          </a:p>
        </p:txBody>
      </p:sp>
    </p:spTree>
    <p:extLst>
      <p:ext uri="{BB962C8B-B14F-4D97-AF65-F5344CB8AC3E}">
        <p14:creationId xmlns:p14="http://schemas.microsoft.com/office/powerpoint/2010/main" val="395349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8B5C56-BCA9-483B-BE85-7399A639B77E}" type="datetimeFigureOut">
              <a:rPr lang="en-US" smtClean="0"/>
              <a:t>3/12/2018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72DF9B-7CF9-4529-9A42-C40F5CD85132}" type="slidenum">
              <a:rPr lang="en-US" smtClean="0"/>
              <a:t>‹#›</a:t>
            </a:fld>
            <a:endParaRPr lang="en-US" dirty="0"/>
          </a:p>
        </p:txBody>
      </p:sp>
    </p:spTree>
    <p:extLst>
      <p:ext uri="{BB962C8B-B14F-4D97-AF65-F5344CB8AC3E}">
        <p14:creationId xmlns:p14="http://schemas.microsoft.com/office/powerpoint/2010/main" val="246052565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B5C56-BCA9-483B-BE85-7399A639B77E}" type="datetimeFigureOut">
              <a:rPr lang="en-US" smtClean="0"/>
              <a:t>3/12/2018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72DF9B-7CF9-4529-9A42-C40F5CD85132}" type="slidenum">
              <a:rPr lang="en-US" smtClean="0"/>
              <a:t>‹#›</a:t>
            </a:fld>
            <a:endParaRPr lang="en-US" dirty="0"/>
          </a:p>
        </p:txBody>
      </p:sp>
    </p:spTree>
    <p:extLst>
      <p:ext uri="{BB962C8B-B14F-4D97-AF65-F5344CB8AC3E}">
        <p14:creationId xmlns:p14="http://schemas.microsoft.com/office/powerpoint/2010/main" val="21859039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B5C56-BCA9-483B-BE85-7399A639B77E}" type="datetimeFigureOut">
              <a:rPr lang="en-US" smtClean="0"/>
              <a:t>3/12/2018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72DF9B-7CF9-4529-9A42-C40F5CD85132}" type="slidenum">
              <a:rPr lang="en-US" smtClean="0"/>
              <a:t>‹#›</a:t>
            </a:fld>
            <a:endParaRPr lang="en-US" dirty="0"/>
          </a:p>
        </p:txBody>
      </p:sp>
    </p:spTree>
    <p:extLst>
      <p:ext uri="{BB962C8B-B14F-4D97-AF65-F5344CB8AC3E}">
        <p14:creationId xmlns:p14="http://schemas.microsoft.com/office/powerpoint/2010/main" val="21066121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B5C56-BCA9-483B-BE85-7399A639B77E}" type="datetimeFigureOut">
              <a:rPr lang="en-US" smtClean="0"/>
              <a:t>3/12/2018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72DF9B-7CF9-4529-9A42-C40F5CD85132}" type="slidenum">
              <a:rPr lang="en-US" smtClean="0"/>
              <a:t>‹#›</a:t>
            </a:fld>
            <a:endParaRPr lang="en-US" dirty="0"/>
          </a:p>
        </p:txBody>
      </p:sp>
    </p:spTree>
    <p:extLst>
      <p:ext uri="{BB962C8B-B14F-4D97-AF65-F5344CB8AC3E}">
        <p14:creationId xmlns:p14="http://schemas.microsoft.com/office/powerpoint/2010/main" val="38129890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78B5C56-BCA9-483B-BE85-7399A639B77E}" type="datetimeFigureOut">
              <a:rPr lang="en-US" smtClean="0"/>
              <a:t>3/12/2018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72DF9B-7CF9-4529-9A42-C40F5CD85132}" type="slidenum">
              <a:rPr lang="en-US" smtClean="0"/>
              <a:t>‹#›</a:t>
            </a:fld>
            <a:endParaRPr lang="en-US" dirty="0"/>
          </a:p>
        </p:txBody>
      </p:sp>
    </p:spTree>
    <p:extLst>
      <p:ext uri="{BB962C8B-B14F-4D97-AF65-F5344CB8AC3E}">
        <p14:creationId xmlns:p14="http://schemas.microsoft.com/office/powerpoint/2010/main" val="12649292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8B5C56-BCA9-483B-BE85-7399A639B77E}" type="datetimeFigureOut">
              <a:rPr lang="en-US" smtClean="0"/>
              <a:t>3/12/2018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72DF9B-7CF9-4529-9A42-C40F5CD85132}" type="slidenum">
              <a:rPr lang="en-US" smtClean="0"/>
              <a:t>‹#›</a:t>
            </a:fld>
            <a:endParaRPr lang="en-US" dirty="0"/>
          </a:p>
        </p:txBody>
      </p:sp>
    </p:spTree>
    <p:extLst>
      <p:ext uri="{BB962C8B-B14F-4D97-AF65-F5344CB8AC3E}">
        <p14:creationId xmlns:p14="http://schemas.microsoft.com/office/powerpoint/2010/main" val="22553603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8B5C56-BCA9-483B-BE85-7399A639B77E}" type="datetimeFigureOut">
              <a:rPr lang="en-US" smtClean="0"/>
              <a:t>3/12/2018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D72DF9B-7CF9-4529-9A42-C40F5CD85132}" type="slidenum">
              <a:rPr lang="en-US" smtClean="0"/>
              <a:t>‹#›</a:t>
            </a:fld>
            <a:endParaRPr lang="en-US" dirty="0"/>
          </a:p>
        </p:txBody>
      </p:sp>
    </p:spTree>
    <p:extLst>
      <p:ext uri="{BB962C8B-B14F-4D97-AF65-F5344CB8AC3E}">
        <p14:creationId xmlns:p14="http://schemas.microsoft.com/office/powerpoint/2010/main" val="15634324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8B5C56-BCA9-483B-BE85-7399A639B77E}" type="datetimeFigureOut">
              <a:rPr lang="en-US" smtClean="0"/>
              <a:t>3/12/2018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D72DF9B-7CF9-4529-9A42-C40F5CD85132}" type="slidenum">
              <a:rPr lang="en-US" smtClean="0"/>
              <a:t>‹#›</a:t>
            </a:fld>
            <a:endParaRPr lang="en-US" dirty="0"/>
          </a:p>
        </p:txBody>
      </p:sp>
    </p:spTree>
    <p:extLst>
      <p:ext uri="{BB962C8B-B14F-4D97-AF65-F5344CB8AC3E}">
        <p14:creationId xmlns:p14="http://schemas.microsoft.com/office/powerpoint/2010/main" val="32639353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B5C56-BCA9-483B-BE85-7399A639B77E}" type="datetimeFigureOut">
              <a:rPr lang="en-US" smtClean="0"/>
              <a:t>3/12/2018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D72DF9B-7CF9-4529-9A42-C40F5CD85132}" type="slidenum">
              <a:rPr lang="en-US" smtClean="0"/>
              <a:t>‹#›</a:t>
            </a:fld>
            <a:endParaRPr lang="en-US" dirty="0"/>
          </a:p>
        </p:txBody>
      </p:sp>
    </p:spTree>
    <p:extLst>
      <p:ext uri="{BB962C8B-B14F-4D97-AF65-F5344CB8AC3E}">
        <p14:creationId xmlns:p14="http://schemas.microsoft.com/office/powerpoint/2010/main" val="37832676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78B5C56-BCA9-483B-BE85-7399A639B77E}" type="datetimeFigureOut">
              <a:rPr lang="en-US" smtClean="0"/>
              <a:t>3/12/2018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72DF9B-7CF9-4529-9A42-C40F5CD85132}" type="slidenum">
              <a:rPr lang="en-US" smtClean="0"/>
              <a:t>‹#›</a:t>
            </a:fld>
            <a:endParaRPr lang="en-US" dirty="0"/>
          </a:p>
        </p:txBody>
      </p:sp>
    </p:spTree>
    <p:extLst>
      <p:ext uri="{BB962C8B-B14F-4D97-AF65-F5344CB8AC3E}">
        <p14:creationId xmlns:p14="http://schemas.microsoft.com/office/powerpoint/2010/main" val="4899103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78B5C56-BCA9-483B-BE85-7399A639B77E}" type="datetimeFigureOut">
              <a:rPr lang="en-US" smtClean="0"/>
              <a:t>3/12/2018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72DF9B-7CF9-4529-9A42-C40F5CD85132}" type="slidenum">
              <a:rPr lang="en-US" smtClean="0"/>
              <a:t>‹#›</a:t>
            </a:fld>
            <a:endParaRPr lang="en-US" dirty="0"/>
          </a:p>
        </p:txBody>
      </p:sp>
    </p:spTree>
    <p:extLst>
      <p:ext uri="{BB962C8B-B14F-4D97-AF65-F5344CB8AC3E}">
        <p14:creationId xmlns:p14="http://schemas.microsoft.com/office/powerpoint/2010/main" val="9427179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B5C56-BCA9-483B-BE85-7399A639B77E}" type="datetimeFigureOut">
              <a:rPr lang="en-US" smtClean="0"/>
              <a:t>3/12/2018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2DF9B-7CF9-4529-9A42-C40F5CD85132}" type="slidenum">
              <a:rPr lang="en-US" smtClean="0"/>
              <a:t>‹#›</a:t>
            </a:fld>
            <a:endParaRPr lang="en-US" dirty="0"/>
          </a:p>
        </p:txBody>
      </p:sp>
    </p:spTree>
    <p:extLst>
      <p:ext uri="{BB962C8B-B14F-4D97-AF65-F5344CB8AC3E}">
        <p14:creationId xmlns:p14="http://schemas.microsoft.com/office/powerpoint/2010/main" val="39490403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11.xml.rels><?xml version="1.0" encoding="UTF-8" standalone="yes"?>
<Relationships xmlns="http://schemas.openxmlformats.org/package/2006/relationships"><Relationship Id="rId3" Type="http://schemas.openxmlformats.org/officeDocument/2006/relationships/hyperlink" Target="http://www.acenet.edu/leadership/programs/Pages/Leadership-Academy-for-Dept-Chairs.aspx" TargetMode="External"/><Relationship Id="rId2" Type="http://schemas.openxmlformats.org/officeDocument/2006/relationships/hyperlink" Target="https://hersnet.org/institutes/what-are-the-institutes/" TargetMode="External"/><Relationship Id="rId1" Type="http://schemas.openxmlformats.org/officeDocument/2006/relationships/slideLayout" Target="../slideLayouts/slideLayout2.xml"/><Relationship Id="rId5" Type="http://schemas.openxmlformats.org/officeDocument/2006/relationships/hyperlink" Target="https://podnetwork.org/event/2017-pod-network-conference/" TargetMode="External"/><Relationship Id="rId4" Type="http://schemas.openxmlformats.org/officeDocument/2006/relationships/hyperlink" Target="https://www.ncore.ou.edu/en/"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doi.org/10.1080/09540250701805797" TargetMode="External"/><Relationship Id="rId2" Type="http://schemas.openxmlformats.org/officeDocument/2006/relationships/hyperlink" Target="http://www.pewsocialtrends.org/2015/01/14/chapter-2-what-makes-a-good-leader-and-does-gender-matter/" TargetMode="External"/><Relationship Id="rId1" Type="http://schemas.openxmlformats.org/officeDocument/2006/relationships/slideLayout" Target="../slideLayouts/slideLayout5.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insidehighered.com/news/2008/06/12/women" TargetMode="External"/><Relationship Id="rId2" Type="http://schemas.openxmlformats.org/officeDocument/2006/relationships/hyperlink" Target="https://www.aauw.org/aauw_check/pdf_download/show_pdf.php?file=barriers-and-bia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hyperlink" Target="http://www.myersbriggs.org/type-use-for-everyday-life/mbti-type-at-work/home.htm?bhcp=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gallupstrengthscenter.com/"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t="68262"/>
          <a:stretch/>
        </p:blipFill>
        <p:spPr>
          <a:xfrm>
            <a:off x="9096375" y="0"/>
            <a:ext cx="3095625" cy="505609"/>
          </a:xfrm>
          <a:prstGeom prst="rect">
            <a:avLst/>
          </a:prstGeom>
        </p:spPr>
      </p:pic>
      <p:pic>
        <p:nvPicPr>
          <p:cNvPr id="5" name="Picture 4"/>
          <p:cNvPicPr>
            <a:picLocks noChangeAspect="1"/>
          </p:cNvPicPr>
          <p:nvPr/>
        </p:nvPicPr>
        <p:blipFill>
          <a:blip r:embed="rId3"/>
          <a:stretch>
            <a:fillRect/>
          </a:stretch>
        </p:blipFill>
        <p:spPr>
          <a:xfrm>
            <a:off x="0" y="6349299"/>
            <a:ext cx="3097036" cy="506012"/>
          </a:xfrm>
          <a:prstGeom prst="rect">
            <a:avLst/>
          </a:prstGeom>
        </p:spPr>
      </p:pic>
      <p:sp>
        <p:nvSpPr>
          <p:cNvPr id="6" name="TextBox 5"/>
          <p:cNvSpPr txBox="1"/>
          <p:nvPr/>
        </p:nvSpPr>
        <p:spPr>
          <a:xfrm>
            <a:off x="0" y="0"/>
            <a:ext cx="9096375" cy="602428"/>
          </a:xfrm>
          <a:prstGeom prst="rect">
            <a:avLst/>
          </a:prstGeom>
          <a:noFill/>
        </p:spPr>
        <p:txBody>
          <a:bodyPr wrap="square" rtlCol="0">
            <a:spAutoFit/>
          </a:bodyPr>
          <a:lstStyle/>
          <a:p>
            <a:endParaRPr lang="en-US" dirty="0"/>
          </a:p>
        </p:txBody>
      </p:sp>
      <p:sp>
        <p:nvSpPr>
          <p:cNvPr id="7" name="Title 1"/>
          <p:cNvSpPr txBox="1">
            <a:spLocks/>
          </p:cNvSpPr>
          <p:nvPr/>
        </p:nvSpPr>
        <p:spPr>
          <a:xfrm>
            <a:off x="641874" y="1860638"/>
            <a:ext cx="10908253" cy="3708400"/>
          </a:xfrm>
          <a:prstGeom prst="rect">
            <a:avLst/>
          </a:prstGeom>
        </p:spPr>
        <p:txBody>
          <a:bodyP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b="1" dirty="0" smtClean="0">
                <a:latin typeface="+mn-lt"/>
              </a:rPr>
              <a:t>Breaking Through the Sexed Glass Ceiling: Women in Academic Leadership Positions</a:t>
            </a:r>
          </a:p>
          <a:p>
            <a:pPr algn="ctr"/>
            <a:endParaRPr lang="en-US" sz="6000" dirty="0">
              <a:latin typeface="+mn-lt"/>
            </a:endParaRPr>
          </a:p>
          <a:p>
            <a:pPr algn="ctr">
              <a:spcAft>
                <a:spcPts val="300"/>
              </a:spcAft>
            </a:pPr>
            <a:r>
              <a:rPr lang="en-US" sz="4100" dirty="0" smtClean="0">
                <a:latin typeface="+mn-lt"/>
              </a:rPr>
              <a:t>KEISHA LOVE, University of Cincinnati</a:t>
            </a:r>
          </a:p>
          <a:p>
            <a:pPr algn="ctr">
              <a:spcAft>
                <a:spcPts val="300"/>
              </a:spcAft>
            </a:pPr>
            <a:r>
              <a:rPr lang="en-US" sz="4100" dirty="0" smtClean="0">
                <a:latin typeface="+mn-lt"/>
              </a:rPr>
              <a:t>SUSAN KIRKPATRICK SMITH, Kennesaw State University</a:t>
            </a:r>
          </a:p>
          <a:p>
            <a:pPr algn="ctr">
              <a:spcAft>
                <a:spcPts val="300"/>
              </a:spcAft>
            </a:pPr>
            <a:r>
              <a:rPr lang="en-US" sz="4100" dirty="0" smtClean="0">
                <a:latin typeface="+mn-lt"/>
              </a:rPr>
              <a:t>DAWN M BAUNACH, Kennesaw State University</a:t>
            </a:r>
          </a:p>
          <a:p>
            <a:pPr algn="ctr"/>
            <a:r>
              <a:rPr lang="en-US" sz="4100" dirty="0" smtClean="0">
                <a:latin typeface="+mn-lt"/>
              </a:rPr>
              <a:t>SHEILA SMITH </a:t>
            </a:r>
            <a:r>
              <a:rPr lang="en-US" sz="4100" dirty="0" smtClean="0">
                <a:latin typeface="+mn-lt"/>
              </a:rPr>
              <a:t>MCKOY</a:t>
            </a:r>
            <a:r>
              <a:rPr lang="en-US" sz="4100" dirty="0" smtClean="0">
                <a:latin typeface="+mn-lt"/>
              </a:rPr>
              <a:t>, Kennesaw State University</a:t>
            </a:r>
            <a:endParaRPr lang="en-US" sz="4100" dirty="0">
              <a:latin typeface="+mn-lt"/>
            </a:endParaRPr>
          </a:p>
        </p:txBody>
      </p:sp>
    </p:spTree>
    <p:extLst>
      <p:ext uri="{BB962C8B-B14F-4D97-AF65-F5344CB8AC3E}">
        <p14:creationId xmlns:p14="http://schemas.microsoft.com/office/powerpoint/2010/main" val="2718800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How Can Women Advance?</a:t>
            </a:r>
            <a:br>
              <a:rPr lang="en-US" b="1" dirty="0" smtClean="0">
                <a:latin typeface="+mn-lt"/>
              </a:rPr>
            </a:br>
            <a:r>
              <a:rPr lang="en-US" b="1" dirty="0" smtClean="0">
                <a:latin typeface="+mn-lt"/>
              </a:rPr>
              <a:t>Practical Tips</a:t>
            </a:r>
            <a:endParaRPr lang="en-US" b="1" dirty="0">
              <a:latin typeface="+mn-lt"/>
            </a:endParaRPr>
          </a:p>
        </p:txBody>
      </p:sp>
      <p:sp>
        <p:nvSpPr>
          <p:cNvPr id="3" name="Content Placeholder 2"/>
          <p:cNvSpPr>
            <a:spLocks noGrp="1"/>
          </p:cNvSpPr>
          <p:nvPr>
            <p:ph idx="1"/>
          </p:nvPr>
        </p:nvSpPr>
        <p:spPr/>
        <p:txBody>
          <a:bodyPr>
            <a:normAutofit/>
          </a:bodyPr>
          <a:lstStyle/>
          <a:p>
            <a:r>
              <a:rPr lang="en-US" dirty="0" smtClean="0"/>
              <a:t>Create mental associations and build a reputation for yourself</a:t>
            </a:r>
          </a:p>
          <a:p>
            <a:pPr lvl="1"/>
            <a:r>
              <a:rPr lang="en-US" dirty="0" smtClean="0"/>
              <a:t>Cultivate </a:t>
            </a:r>
            <a:r>
              <a:rPr lang="en-US" dirty="0"/>
              <a:t>a reputation as an independent thinker who is not afraid to lead </a:t>
            </a:r>
            <a:endParaRPr lang="en-US" dirty="0" smtClean="0"/>
          </a:p>
          <a:p>
            <a:pPr lvl="2"/>
            <a:r>
              <a:rPr lang="en-US" dirty="0" smtClean="0"/>
              <a:t>*Be mindful of the double standard regarding assertiveness</a:t>
            </a:r>
          </a:p>
          <a:p>
            <a:pPr lvl="1"/>
            <a:endParaRPr lang="en-US" dirty="0"/>
          </a:p>
          <a:p>
            <a:pPr lvl="1"/>
            <a:endParaRPr lang="en-US" dirty="0" smtClean="0"/>
          </a:p>
          <a:p>
            <a:pPr lvl="1"/>
            <a:endParaRPr lang="en-US" dirty="0"/>
          </a:p>
          <a:p>
            <a:pPr lvl="1"/>
            <a:r>
              <a:rPr lang="en-US" dirty="0" smtClean="0"/>
              <a:t>Seize </a:t>
            </a:r>
            <a:r>
              <a:rPr lang="en-US" dirty="0"/>
              <a:t>opportunities to </a:t>
            </a:r>
            <a:r>
              <a:rPr lang="en-US" dirty="0" smtClean="0"/>
              <a:t>collaborate </a:t>
            </a:r>
            <a:r>
              <a:rPr lang="en-US" dirty="0"/>
              <a:t>with </a:t>
            </a:r>
            <a:r>
              <a:rPr lang="en-US" dirty="0" smtClean="0"/>
              <a:t>executive leaders</a:t>
            </a:r>
            <a:endParaRPr lang="en-US" dirty="0"/>
          </a:p>
          <a:p>
            <a:endParaRPr lang="en-US" dirty="0"/>
          </a:p>
        </p:txBody>
      </p:sp>
      <p:pic>
        <p:nvPicPr>
          <p:cNvPr id="4" name="Picture 3" descr="Philosophy Of Thought And Logic 2011-2012 - The Collaboratory"/>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8765" y="3247968"/>
            <a:ext cx="2796540" cy="875145"/>
          </a:xfrm>
          <a:prstGeom prst="rect">
            <a:avLst/>
          </a:prstGeom>
        </p:spPr>
      </p:pic>
      <p:pic>
        <p:nvPicPr>
          <p:cNvPr id="5" name="Picture 4" descr="LeadingCurriculumChange01 - doreen marie lemise"/>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08765" y="4904508"/>
            <a:ext cx="2391294" cy="1612669"/>
          </a:xfrm>
          <a:prstGeom prst="rect">
            <a:avLst/>
          </a:prstGeom>
        </p:spPr>
      </p:pic>
    </p:spTree>
    <p:extLst>
      <p:ext uri="{BB962C8B-B14F-4D97-AF65-F5344CB8AC3E}">
        <p14:creationId xmlns:p14="http://schemas.microsoft.com/office/powerpoint/2010/main" val="13205113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How Can Women Advance?</a:t>
            </a:r>
            <a:br>
              <a:rPr lang="en-US" b="1" dirty="0" smtClean="0">
                <a:latin typeface="+mn-lt"/>
              </a:rPr>
            </a:br>
            <a:r>
              <a:rPr lang="en-US" b="1" dirty="0" smtClean="0">
                <a:latin typeface="+mn-lt"/>
              </a:rPr>
              <a:t>Practical Tips</a:t>
            </a:r>
            <a:endParaRPr lang="en-US" b="1" dirty="0">
              <a:latin typeface="+mn-lt"/>
            </a:endParaRPr>
          </a:p>
        </p:txBody>
      </p:sp>
      <p:sp>
        <p:nvSpPr>
          <p:cNvPr id="3" name="Content Placeholder 2"/>
          <p:cNvSpPr>
            <a:spLocks noGrp="1"/>
          </p:cNvSpPr>
          <p:nvPr>
            <p:ph idx="1"/>
          </p:nvPr>
        </p:nvSpPr>
        <p:spPr/>
        <p:txBody>
          <a:bodyPr>
            <a:normAutofit/>
          </a:bodyPr>
          <a:lstStyle/>
          <a:p>
            <a:r>
              <a:rPr lang="en-US" dirty="0" smtClean="0"/>
              <a:t>Negotiate </a:t>
            </a:r>
            <a:r>
              <a:rPr lang="en-US" dirty="0"/>
              <a:t>funding to support professional development (e.g., conference travel, </a:t>
            </a:r>
            <a:r>
              <a:rPr lang="en-US" dirty="0" smtClean="0"/>
              <a:t>webinars, continuing education courses)</a:t>
            </a:r>
            <a:endParaRPr lang="en-US" dirty="0"/>
          </a:p>
          <a:p>
            <a:r>
              <a:rPr lang="en-US" dirty="0" smtClean="0"/>
              <a:t>Sample development opportunities</a:t>
            </a:r>
          </a:p>
          <a:p>
            <a:pPr lvl="1"/>
            <a:r>
              <a:rPr lang="en-US" dirty="0" smtClean="0"/>
              <a:t>Academic Chairpersons Conference</a:t>
            </a:r>
            <a:endParaRPr lang="en-US" dirty="0"/>
          </a:p>
          <a:p>
            <a:pPr lvl="1"/>
            <a:r>
              <a:rPr lang="en-US" dirty="0"/>
              <a:t>Higher </a:t>
            </a:r>
            <a:r>
              <a:rPr lang="en-US" dirty="0" smtClean="0"/>
              <a:t>Education Resource Services </a:t>
            </a:r>
            <a:r>
              <a:rPr lang="en-US" dirty="0"/>
              <a:t>(HERS) Leadership Institute - </a:t>
            </a:r>
            <a:r>
              <a:rPr lang="en-US" sz="1300" u="sng" dirty="0">
                <a:hlinkClick r:id="rId2"/>
              </a:rPr>
              <a:t>https://hersnet.org/institutes/what-are-the-institutes/</a:t>
            </a:r>
            <a:r>
              <a:rPr lang="en-US" sz="1300" dirty="0"/>
              <a:t> </a:t>
            </a:r>
          </a:p>
          <a:p>
            <a:pPr lvl="1"/>
            <a:r>
              <a:rPr lang="en-US" dirty="0"/>
              <a:t>American </a:t>
            </a:r>
            <a:r>
              <a:rPr lang="en-US" dirty="0" smtClean="0"/>
              <a:t>Council </a:t>
            </a:r>
            <a:r>
              <a:rPr lang="en-US" dirty="0"/>
              <a:t>on </a:t>
            </a:r>
            <a:r>
              <a:rPr lang="en-US" dirty="0" smtClean="0"/>
              <a:t>Education </a:t>
            </a:r>
            <a:r>
              <a:rPr lang="en-US" dirty="0"/>
              <a:t>(ACE) </a:t>
            </a:r>
            <a:r>
              <a:rPr lang="en-US" dirty="0" smtClean="0"/>
              <a:t>Academy </a:t>
            </a:r>
            <a:r>
              <a:rPr lang="en-US" dirty="0"/>
              <a:t>for </a:t>
            </a:r>
            <a:r>
              <a:rPr lang="en-US" dirty="0" smtClean="0"/>
              <a:t>Department Chairs </a:t>
            </a:r>
            <a:r>
              <a:rPr lang="en-US" dirty="0"/>
              <a:t>- </a:t>
            </a:r>
            <a:r>
              <a:rPr lang="en-US" sz="1200" u="sng" dirty="0" smtClean="0">
                <a:hlinkClick r:id="rId3"/>
              </a:rPr>
              <a:t>http</a:t>
            </a:r>
            <a:r>
              <a:rPr lang="en-US" sz="1200" u="sng" dirty="0">
                <a:hlinkClick r:id="rId3"/>
              </a:rPr>
              <a:t>://www.acenet.edu/leadership/programs/Pages/Leadership-Academy-for-Dept-Chairs.aspx</a:t>
            </a:r>
            <a:r>
              <a:rPr lang="en-US" sz="1200" dirty="0"/>
              <a:t> </a:t>
            </a:r>
          </a:p>
          <a:p>
            <a:pPr lvl="1"/>
            <a:r>
              <a:rPr lang="en-US" dirty="0"/>
              <a:t>National </a:t>
            </a:r>
            <a:r>
              <a:rPr lang="en-US" dirty="0" smtClean="0"/>
              <a:t>Conference </a:t>
            </a:r>
            <a:r>
              <a:rPr lang="en-US" dirty="0"/>
              <a:t>on Race and Ethnicity in Higher Education (NCORE) - </a:t>
            </a:r>
            <a:r>
              <a:rPr lang="en-US" sz="1200" u="sng" dirty="0">
                <a:hlinkClick r:id="rId4"/>
              </a:rPr>
              <a:t>https://www.ncore.ou.edu/en/</a:t>
            </a:r>
            <a:endParaRPr lang="en-US" sz="1200" dirty="0"/>
          </a:p>
          <a:p>
            <a:pPr lvl="1"/>
            <a:r>
              <a:rPr lang="en-US" dirty="0"/>
              <a:t>POD Network - </a:t>
            </a:r>
            <a:r>
              <a:rPr lang="en-US" sz="1200" u="sng" dirty="0">
                <a:hlinkClick r:id="rId5"/>
              </a:rPr>
              <a:t>https://podnetwork.org/event/2017-pod-network-conference/</a:t>
            </a:r>
            <a:r>
              <a:rPr lang="en-US" sz="1200" dirty="0"/>
              <a:t> </a:t>
            </a:r>
          </a:p>
          <a:p>
            <a:endParaRPr lang="en-US" dirty="0"/>
          </a:p>
        </p:txBody>
      </p:sp>
    </p:spTree>
    <p:extLst>
      <p:ext uri="{BB962C8B-B14F-4D97-AF65-F5344CB8AC3E}">
        <p14:creationId xmlns:p14="http://schemas.microsoft.com/office/powerpoint/2010/main" val="31505573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How Can Women Advance?</a:t>
            </a:r>
            <a:br>
              <a:rPr lang="en-US" b="1" dirty="0" smtClean="0">
                <a:latin typeface="+mn-lt"/>
              </a:rPr>
            </a:br>
            <a:r>
              <a:rPr lang="en-US" b="1" dirty="0" smtClean="0">
                <a:latin typeface="+mn-lt"/>
              </a:rPr>
              <a:t>Practical Tips for Institutional Leaders</a:t>
            </a:r>
            <a:endParaRPr lang="en-US" b="1" dirty="0">
              <a:latin typeface="+mn-lt"/>
            </a:endParaRPr>
          </a:p>
        </p:txBody>
      </p:sp>
      <p:sp>
        <p:nvSpPr>
          <p:cNvPr id="3" name="Content Placeholder 2"/>
          <p:cNvSpPr>
            <a:spLocks noGrp="1"/>
          </p:cNvSpPr>
          <p:nvPr>
            <p:ph idx="1"/>
          </p:nvPr>
        </p:nvSpPr>
        <p:spPr/>
        <p:txBody>
          <a:bodyPr>
            <a:normAutofit/>
          </a:bodyPr>
          <a:lstStyle/>
          <a:p>
            <a:r>
              <a:rPr lang="en-US" dirty="0" smtClean="0"/>
              <a:t>Awareness is key</a:t>
            </a:r>
          </a:p>
          <a:p>
            <a:r>
              <a:rPr lang="en-US" dirty="0" smtClean="0"/>
              <a:t>Be Intentional about Developing &amp; Supporting Women</a:t>
            </a:r>
          </a:p>
          <a:p>
            <a:pPr lvl="1"/>
            <a:r>
              <a:rPr lang="en-US" dirty="0" smtClean="0"/>
              <a:t>Provide funding to support attendance at professional development conferences and seminars</a:t>
            </a:r>
          </a:p>
          <a:p>
            <a:pPr lvl="1"/>
            <a:r>
              <a:rPr lang="en-US" dirty="0" smtClean="0"/>
              <a:t>Create programs that position women in leadership roles</a:t>
            </a:r>
          </a:p>
          <a:p>
            <a:pPr lvl="1"/>
            <a:r>
              <a:rPr lang="en-US" dirty="0" smtClean="0"/>
              <a:t>Develop men as allies </a:t>
            </a:r>
          </a:p>
        </p:txBody>
      </p:sp>
    </p:spTree>
    <p:extLst>
      <p:ext uri="{BB962C8B-B14F-4D97-AF65-F5344CB8AC3E}">
        <p14:creationId xmlns:p14="http://schemas.microsoft.com/office/powerpoint/2010/main" val="2766382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t="68262"/>
          <a:stretch/>
        </p:blipFill>
        <p:spPr>
          <a:xfrm>
            <a:off x="9096375" y="0"/>
            <a:ext cx="3095625" cy="505609"/>
          </a:xfrm>
          <a:prstGeom prst="rect">
            <a:avLst/>
          </a:prstGeom>
        </p:spPr>
      </p:pic>
      <p:pic>
        <p:nvPicPr>
          <p:cNvPr id="5" name="Picture 4"/>
          <p:cNvPicPr>
            <a:picLocks noChangeAspect="1"/>
          </p:cNvPicPr>
          <p:nvPr/>
        </p:nvPicPr>
        <p:blipFill>
          <a:blip r:embed="rId3"/>
          <a:stretch>
            <a:fillRect/>
          </a:stretch>
        </p:blipFill>
        <p:spPr>
          <a:xfrm>
            <a:off x="0" y="6349299"/>
            <a:ext cx="3097036" cy="506012"/>
          </a:xfrm>
          <a:prstGeom prst="rect">
            <a:avLst/>
          </a:prstGeom>
        </p:spPr>
      </p:pic>
      <p:sp>
        <p:nvSpPr>
          <p:cNvPr id="6" name="TextBox 5"/>
          <p:cNvSpPr txBox="1"/>
          <p:nvPr/>
        </p:nvSpPr>
        <p:spPr>
          <a:xfrm>
            <a:off x="0" y="0"/>
            <a:ext cx="9096375" cy="6024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itle 1"/>
          <p:cNvSpPr txBox="1">
            <a:spLocks/>
          </p:cNvSpPr>
          <p:nvPr/>
        </p:nvSpPr>
        <p:spPr>
          <a:xfrm>
            <a:off x="1548518" y="2419148"/>
            <a:ext cx="9144000" cy="2387600"/>
          </a:xfrm>
          <a:prstGeom prst="rect">
            <a:avLst/>
          </a:prstGeom>
        </p:spPr>
        <p:txBody>
          <a:bodyP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6000" b="1" dirty="0" smtClean="0">
                <a:solidFill>
                  <a:prstClr val="black"/>
                </a:solidFill>
                <a:latin typeface="+mn-lt"/>
              </a:rPr>
              <a:t>Purposefulness</a:t>
            </a:r>
            <a:endParaRPr kumimoji="0" lang="en-US" sz="6000" b="1" i="0" u="none" strike="noStrike" kern="1200" cap="none" spc="0" normalizeH="0" baseline="0" noProof="0" dirty="0" smtClean="0">
              <a:ln>
                <a:noFill/>
              </a:ln>
              <a:solidFill>
                <a:prstClr val="black"/>
              </a:solidFill>
              <a:effectLst/>
              <a:uLnTx/>
              <a:uFillTx/>
              <a:latin typeface="+mn-lt"/>
            </a:endParaRPr>
          </a:p>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sz="6000" b="0" i="0" u="none" strike="noStrike" kern="1200" cap="none" spc="0" normalizeH="0" baseline="0" noProof="0" dirty="0">
              <a:ln>
                <a:noFill/>
              </a:ln>
              <a:solidFill>
                <a:prstClr val="black"/>
              </a:solidFill>
              <a:effectLst/>
              <a:uLnTx/>
              <a:uFillTx/>
              <a:latin typeface="Calibri Light" panose="020F0302020204030204"/>
              <a:ea typeface="+mj-ea"/>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lang="en-US" sz="4800" dirty="0" smtClean="0">
                <a:solidFill>
                  <a:prstClr val="black"/>
                </a:solidFill>
                <a:latin typeface="Calibri Light" panose="020F0302020204030204"/>
              </a:rPr>
              <a:t>Susan Kirkpatrick Smith</a:t>
            </a:r>
            <a:r>
              <a:rPr kumimoji="0" lang="en-US" sz="4800" b="0" i="0" u="none" strike="noStrike" kern="1200" cap="none" spc="0" normalizeH="0" baseline="0" noProof="0" dirty="0" smtClean="0">
                <a:ln>
                  <a:noFill/>
                </a:ln>
                <a:solidFill>
                  <a:prstClr val="black"/>
                </a:solidFill>
                <a:effectLst/>
                <a:uLnTx/>
                <a:uFillTx/>
                <a:latin typeface="Calibri Light" panose="020F0302020204030204"/>
                <a:ea typeface="+mj-ea"/>
                <a:cs typeface="+mj-cs"/>
              </a:rPr>
              <a:t>, PH.D.</a:t>
            </a:r>
            <a:endParaRPr kumimoji="0" lang="en-US" sz="48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19804798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Stereotypical Leadership Styles by Gender</a:t>
            </a:r>
            <a:endParaRPr lang="en-US" b="1" dirty="0">
              <a:latin typeface="+mn-lt"/>
            </a:endParaRPr>
          </a:p>
        </p:txBody>
      </p:sp>
      <p:sp>
        <p:nvSpPr>
          <p:cNvPr id="3" name="Content Placeholder 2"/>
          <p:cNvSpPr>
            <a:spLocks noGrp="1"/>
          </p:cNvSpPr>
          <p:nvPr>
            <p:ph sz="half" idx="2"/>
          </p:nvPr>
        </p:nvSpPr>
        <p:spPr/>
        <p:txBody>
          <a:bodyPr/>
          <a:lstStyle/>
          <a:p>
            <a:r>
              <a:rPr lang="en-US" dirty="0" smtClean="0"/>
              <a:t>Intelligence</a:t>
            </a:r>
          </a:p>
          <a:p>
            <a:r>
              <a:rPr lang="en-US" dirty="0" smtClean="0"/>
              <a:t>Innovation</a:t>
            </a:r>
          </a:p>
          <a:p>
            <a:r>
              <a:rPr lang="en-US" dirty="0" smtClean="0"/>
              <a:t>Ambition</a:t>
            </a:r>
          </a:p>
          <a:p>
            <a:r>
              <a:rPr lang="en-US" dirty="0" smtClean="0"/>
              <a:t>Honesty</a:t>
            </a:r>
          </a:p>
          <a:p>
            <a:r>
              <a:rPr lang="en-US" dirty="0" smtClean="0"/>
              <a:t>Decisiveness</a:t>
            </a:r>
            <a:endParaRPr lang="en-US" dirty="0"/>
          </a:p>
        </p:txBody>
      </p:sp>
      <p:sp>
        <p:nvSpPr>
          <p:cNvPr id="8" name="Text Placeholder 4"/>
          <p:cNvSpPr>
            <a:spLocks noGrp="1"/>
          </p:cNvSpPr>
          <p:nvPr>
            <p:ph sz="quarter" idx="4"/>
          </p:nvPr>
        </p:nvSpPr>
        <p:spPr>
          <a:xfrm>
            <a:off x="4604925" y="2438720"/>
            <a:ext cx="3200400" cy="3684588"/>
          </a:xfrm>
        </p:spPr>
        <p:txBody>
          <a:bodyPr/>
          <a:lstStyle/>
          <a:p>
            <a:r>
              <a:rPr lang="en-US" dirty="0" smtClean="0"/>
              <a:t>Compassionate</a:t>
            </a:r>
          </a:p>
          <a:p>
            <a:r>
              <a:rPr lang="en-US" dirty="0" smtClean="0"/>
              <a:t>Organized</a:t>
            </a:r>
          </a:p>
          <a:p>
            <a:r>
              <a:rPr lang="en-US" dirty="0" smtClean="0"/>
              <a:t>Task-oriented</a:t>
            </a:r>
          </a:p>
          <a:p>
            <a:r>
              <a:rPr lang="en-US" dirty="0" smtClean="0"/>
              <a:t>Problem solver</a:t>
            </a:r>
          </a:p>
          <a:p>
            <a:r>
              <a:rPr lang="en-US" dirty="0" smtClean="0"/>
              <a:t>Reflective</a:t>
            </a:r>
          </a:p>
          <a:p>
            <a:r>
              <a:rPr lang="en-US" dirty="0" smtClean="0"/>
              <a:t>Relational</a:t>
            </a:r>
          </a:p>
          <a:p>
            <a:endParaRPr lang="en-US" dirty="0"/>
          </a:p>
        </p:txBody>
      </p:sp>
      <p:sp>
        <p:nvSpPr>
          <p:cNvPr id="9" name="Text Placeholder 4"/>
          <p:cNvSpPr txBox="1">
            <a:spLocks/>
          </p:cNvSpPr>
          <p:nvPr/>
        </p:nvSpPr>
        <p:spPr>
          <a:xfrm>
            <a:off x="8248217" y="2514600"/>
            <a:ext cx="3200400"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smtClean="0"/>
              <a:t>Competitive</a:t>
            </a:r>
          </a:p>
          <a:p>
            <a:r>
              <a:rPr lang="en-US" dirty="0" smtClean="0"/>
              <a:t>Hierarchical</a:t>
            </a:r>
          </a:p>
          <a:p>
            <a:r>
              <a:rPr lang="en-US" dirty="0" smtClean="0"/>
              <a:t>Rational</a:t>
            </a:r>
          </a:p>
          <a:p>
            <a:r>
              <a:rPr lang="en-US" dirty="0" smtClean="0"/>
              <a:t>Unemotional</a:t>
            </a:r>
          </a:p>
          <a:p>
            <a:r>
              <a:rPr lang="en-US" dirty="0" smtClean="0"/>
              <a:t>Analytic</a:t>
            </a:r>
          </a:p>
          <a:p>
            <a:r>
              <a:rPr lang="en-US" dirty="0" smtClean="0"/>
              <a:t>Controlling</a:t>
            </a:r>
          </a:p>
          <a:p>
            <a:endParaRPr lang="en-US" dirty="0"/>
          </a:p>
          <a:p>
            <a:pPr marL="0" indent="0">
              <a:buNone/>
            </a:pPr>
            <a:endParaRPr lang="en-US" dirty="0"/>
          </a:p>
        </p:txBody>
      </p:sp>
      <p:sp>
        <p:nvSpPr>
          <p:cNvPr id="10" name="TextBox 9"/>
          <p:cNvSpPr txBox="1"/>
          <p:nvPr/>
        </p:nvSpPr>
        <p:spPr>
          <a:xfrm>
            <a:off x="168018" y="6275068"/>
            <a:ext cx="10092699" cy="492443"/>
          </a:xfrm>
          <a:prstGeom prst="rect">
            <a:avLst/>
          </a:prstGeom>
          <a:noFill/>
        </p:spPr>
        <p:txBody>
          <a:bodyPr wrap="none" rtlCol="0">
            <a:spAutoFit/>
          </a:bodyPr>
          <a:lstStyle/>
          <a:p>
            <a:r>
              <a:rPr lang="en-US" sz="1300" dirty="0">
                <a:hlinkClick r:id="rId2"/>
              </a:rPr>
              <a:t>http://www.pewsocialtrends.org/2015/01/14/chapter-2-what-makes-a-good-leader-and-does-gender-matter</a:t>
            </a:r>
            <a:r>
              <a:rPr lang="en-US" sz="1300" dirty="0" smtClean="0">
                <a:hlinkClick r:id="rId2"/>
              </a:rPr>
              <a:t>/</a:t>
            </a:r>
            <a:endParaRPr lang="en-US" sz="1300" dirty="0" smtClean="0"/>
          </a:p>
          <a:p>
            <a:r>
              <a:rPr lang="en-US" sz="1300" dirty="0" smtClean="0"/>
              <a:t>Kruse and </a:t>
            </a:r>
            <a:r>
              <a:rPr lang="en-US" sz="1300" dirty="0" err="1" smtClean="0"/>
              <a:t>Prettyman</a:t>
            </a:r>
            <a:r>
              <a:rPr lang="en-US" sz="1300" dirty="0" smtClean="0"/>
              <a:t> 2008 </a:t>
            </a:r>
            <a:r>
              <a:rPr lang="en-US" sz="1300" i="1" dirty="0" smtClean="0"/>
              <a:t>Women, Leadership, and Power: Revisiting the Wicked Witch of the West</a:t>
            </a:r>
            <a:r>
              <a:rPr lang="en-US" sz="1300" dirty="0" smtClean="0"/>
              <a:t> </a:t>
            </a:r>
            <a:r>
              <a:rPr lang="en-US" sz="1300" dirty="0">
                <a:hlinkClick r:id="rId3"/>
              </a:rPr>
              <a:t>https://doi.org/10.1080/09540250701805797</a:t>
            </a:r>
            <a:endParaRPr lang="en-US" sz="1300" dirty="0"/>
          </a:p>
        </p:txBody>
      </p:sp>
      <p:pic>
        <p:nvPicPr>
          <p:cNvPr id="11" name="Picture 10"/>
          <p:cNvPicPr>
            <a:picLocks noChangeAspect="1"/>
          </p:cNvPicPr>
          <p:nvPr/>
        </p:nvPicPr>
        <p:blipFill>
          <a:blip r:embed="rId4"/>
          <a:stretch>
            <a:fillRect/>
          </a:stretch>
        </p:blipFill>
        <p:spPr>
          <a:xfrm>
            <a:off x="1428159" y="1626363"/>
            <a:ext cx="1150979" cy="862123"/>
          </a:xfrm>
          <a:prstGeom prst="rect">
            <a:avLst/>
          </a:prstGeom>
        </p:spPr>
      </p:pic>
      <p:pic>
        <p:nvPicPr>
          <p:cNvPr id="13" name="Picture 12"/>
          <p:cNvPicPr>
            <a:picLocks noChangeAspect="1"/>
          </p:cNvPicPr>
          <p:nvPr/>
        </p:nvPicPr>
        <p:blipFill rotWithShape="1">
          <a:blip r:embed="rId5"/>
          <a:srcRect l="4442" t="7662" r="55194" b="11091"/>
          <a:stretch/>
        </p:blipFill>
        <p:spPr>
          <a:xfrm>
            <a:off x="5469467" y="1666421"/>
            <a:ext cx="533551" cy="805477"/>
          </a:xfrm>
          <a:prstGeom prst="rect">
            <a:avLst/>
          </a:prstGeom>
        </p:spPr>
      </p:pic>
      <p:pic>
        <p:nvPicPr>
          <p:cNvPr id="1026" name="Picture 2" descr="Symbol clipart male and female #2427"/>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44556" t="22857" r="3392" b="7325"/>
          <a:stretch/>
        </p:blipFill>
        <p:spPr bwMode="auto">
          <a:xfrm>
            <a:off x="9026952" y="1690688"/>
            <a:ext cx="743580" cy="7480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42966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b="1" dirty="0">
                <a:latin typeface="+mn-lt"/>
              </a:rPr>
              <a:t>Stereotypical Leadership Styles by </a:t>
            </a:r>
            <a:r>
              <a:rPr lang="en-US" b="1" dirty="0" smtClean="0">
                <a:latin typeface="+mn-lt"/>
              </a:rPr>
              <a:t>Gender: Examples from Kennesaw State University</a:t>
            </a:r>
            <a:endParaRPr lang="en-US" b="1" dirty="0">
              <a:latin typeface="+mn-lt"/>
            </a:endParaRPr>
          </a:p>
        </p:txBody>
      </p:sp>
      <p:sp>
        <p:nvSpPr>
          <p:cNvPr id="8" name="Content Placeholder 7"/>
          <p:cNvSpPr>
            <a:spLocks noGrp="1"/>
          </p:cNvSpPr>
          <p:nvPr>
            <p:ph sz="half" idx="1"/>
          </p:nvPr>
        </p:nvSpPr>
        <p:spPr>
          <a:xfrm>
            <a:off x="838200" y="1825626"/>
            <a:ext cx="5181600" cy="2027194"/>
          </a:xfrm>
        </p:spPr>
        <p:txBody>
          <a:bodyPr/>
          <a:lstStyle/>
          <a:p>
            <a:r>
              <a:rPr lang="en-US" dirty="0" smtClean="0"/>
              <a:t>What matters in getting work done?</a:t>
            </a:r>
          </a:p>
          <a:p>
            <a:pPr lvl="1">
              <a:buFont typeface="Wingdings" panose="05000000000000000000" pitchFamily="2" charset="2"/>
              <a:buChar char="ü"/>
            </a:pPr>
            <a:r>
              <a:rPr lang="en-US" dirty="0" smtClean="0"/>
              <a:t>Purposefulness </a:t>
            </a:r>
          </a:p>
          <a:p>
            <a:pPr lvl="1">
              <a:buFont typeface="Calibri" panose="020F0502020204030204" pitchFamily="34" charset="0"/>
              <a:buChar char="≈"/>
            </a:pPr>
            <a:r>
              <a:rPr lang="en-US" dirty="0" smtClean="0"/>
              <a:t>Gender</a:t>
            </a:r>
          </a:p>
          <a:p>
            <a:pPr lvl="1"/>
            <a:endParaRPr lang="en-US" dirty="0"/>
          </a:p>
        </p:txBody>
      </p:sp>
      <p:pic>
        <p:nvPicPr>
          <p:cNvPr id="10" name="Content Placeholder 9"/>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6231532" y="1736499"/>
            <a:ext cx="3019726" cy="2264795"/>
          </a:xfrm>
        </p:spPr>
      </p:pic>
      <p:grpSp>
        <p:nvGrpSpPr>
          <p:cNvPr id="5" name="Group 4"/>
          <p:cNvGrpSpPr/>
          <p:nvPr/>
        </p:nvGrpSpPr>
        <p:grpSpPr>
          <a:xfrm>
            <a:off x="595070" y="4001294"/>
            <a:ext cx="5128398" cy="2305350"/>
            <a:chOff x="239469" y="520490"/>
            <a:chExt cx="7384017" cy="5019127"/>
          </a:xfrm>
        </p:grpSpPr>
        <p:grpSp>
          <p:nvGrpSpPr>
            <p:cNvPr id="6" name="Group 5"/>
            <p:cNvGrpSpPr/>
            <p:nvPr/>
          </p:nvGrpSpPr>
          <p:grpSpPr>
            <a:xfrm>
              <a:off x="239469" y="2087085"/>
              <a:ext cx="2136542" cy="3452532"/>
              <a:chOff x="409286" y="989805"/>
              <a:chExt cx="2136542" cy="3452532"/>
            </a:xfrm>
          </p:grpSpPr>
          <p:pic>
            <p:nvPicPr>
              <p:cNvPr id="35" name="Picture 34"/>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1476102" y="3297321"/>
                <a:ext cx="418012" cy="1123375"/>
              </a:xfrm>
              <a:prstGeom prst="rect">
                <a:avLst/>
              </a:prstGeom>
            </p:spPr>
          </p:pic>
          <p:pic>
            <p:nvPicPr>
              <p:cNvPr id="36" name="Picture 35"/>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1973955" y="2165269"/>
                <a:ext cx="537040" cy="1123374"/>
              </a:xfrm>
              <a:prstGeom prst="rect">
                <a:avLst/>
              </a:prstGeom>
            </p:spPr>
          </p:pic>
          <p:pic>
            <p:nvPicPr>
              <p:cNvPr id="37" name="Picture 36"/>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1416588" y="2169608"/>
                <a:ext cx="537040" cy="1123374"/>
              </a:xfrm>
              <a:prstGeom prst="rect">
                <a:avLst/>
              </a:prstGeom>
            </p:spPr>
          </p:pic>
          <p:pic>
            <p:nvPicPr>
              <p:cNvPr id="38" name="Picture 37"/>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946326" y="2165269"/>
                <a:ext cx="537040" cy="1123374"/>
              </a:xfrm>
              <a:prstGeom prst="rect">
                <a:avLst/>
              </a:prstGeom>
            </p:spPr>
          </p:pic>
          <p:pic>
            <p:nvPicPr>
              <p:cNvPr id="39" name="Picture 38"/>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435412" y="2153700"/>
                <a:ext cx="537040" cy="1123374"/>
              </a:xfrm>
              <a:prstGeom prst="rect">
                <a:avLst/>
              </a:prstGeom>
            </p:spPr>
          </p:pic>
          <p:pic>
            <p:nvPicPr>
              <p:cNvPr id="40" name="Picture 39"/>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2008788" y="989805"/>
                <a:ext cx="537040" cy="1123374"/>
              </a:xfrm>
              <a:prstGeom prst="rect">
                <a:avLst/>
              </a:prstGeom>
            </p:spPr>
          </p:pic>
          <p:pic>
            <p:nvPicPr>
              <p:cNvPr id="41" name="Picture 40"/>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1483366" y="995668"/>
                <a:ext cx="537040" cy="1123374"/>
              </a:xfrm>
              <a:prstGeom prst="rect">
                <a:avLst/>
              </a:prstGeom>
            </p:spPr>
          </p:pic>
          <p:pic>
            <p:nvPicPr>
              <p:cNvPr id="42" name="Picture 41"/>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946326" y="1000007"/>
                <a:ext cx="537040" cy="1123374"/>
              </a:xfrm>
              <a:prstGeom prst="rect">
                <a:avLst/>
              </a:prstGeom>
            </p:spPr>
          </p:pic>
          <p:pic>
            <p:nvPicPr>
              <p:cNvPr id="43" name="Picture 42"/>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409286" y="1000007"/>
                <a:ext cx="537040" cy="1123374"/>
              </a:xfrm>
              <a:prstGeom prst="rect">
                <a:avLst/>
              </a:prstGeom>
            </p:spPr>
          </p:pic>
          <p:pic>
            <p:nvPicPr>
              <p:cNvPr id="44" name="Picture 43"/>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959388" y="3318962"/>
                <a:ext cx="418012" cy="1123375"/>
              </a:xfrm>
              <a:prstGeom prst="rect">
                <a:avLst/>
              </a:prstGeom>
            </p:spPr>
          </p:pic>
          <p:pic>
            <p:nvPicPr>
              <p:cNvPr id="45" name="Picture 44"/>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433966" y="3307393"/>
                <a:ext cx="418012" cy="1123375"/>
              </a:xfrm>
              <a:prstGeom prst="rect">
                <a:avLst/>
              </a:prstGeom>
            </p:spPr>
          </p:pic>
        </p:grpSp>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1130506" y="561459"/>
              <a:ext cx="418012" cy="1123375"/>
            </a:xfrm>
            <a:prstGeom prst="rect">
              <a:avLst/>
            </a:prstGeom>
          </p:spPr>
        </p:pic>
        <p:pic>
          <p:nvPicPr>
            <p:cNvPr id="11" name="Picture 10"/>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3418196" y="520490"/>
              <a:ext cx="418012" cy="1123375"/>
            </a:xfrm>
            <a:prstGeom prst="rect">
              <a:avLst/>
            </a:prstGeom>
          </p:spPr>
        </p:pic>
        <p:grpSp>
          <p:nvGrpSpPr>
            <p:cNvPr id="12" name="Group 11"/>
            <p:cNvGrpSpPr/>
            <p:nvPr/>
          </p:nvGrpSpPr>
          <p:grpSpPr>
            <a:xfrm>
              <a:off x="2853517" y="2056206"/>
              <a:ext cx="1455981" cy="2285652"/>
              <a:chOff x="2853517" y="2056206"/>
              <a:chExt cx="1455981" cy="2285652"/>
            </a:xfrm>
          </p:grpSpPr>
          <p:pic>
            <p:nvPicPr>
              <p:cNvPr id="28" name="Picture 27"/>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2853517" y="2095109"/>
                <a:ext cx="537040" cy="1123374"/>
              </a:xfrm>
              <a:prstGeom prst="rect">
                <a:avLst/>
              </a:prstGeom>
            </p:spPr>
          </p:pic>
          <p:pic>
            <p:nvPicPr>
              <p:cNvPr id="29" name="Picture 28"/>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3891486" y="2095108"/>
                <a:ext cx="418012" cy="1123375"/>
              </a:xfrm>
              <a:prstGeom prst="rect">
                <a:avLst/>
              </a:prstGeom>
            </p:spPr>
          </p:pic>
          <p:pic>
            <p:nvPicPr>
              <p:cNvPr id="30" name="Picture 29"/>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3418196" y="2087083"/>
                <a:ext cx="418012" cy="1123375"/>
              </a:xfrm>
              <a:prstGeom prst="rect">
                <a:avLst/>
              </a:prstGeom>
            </p:spPr>
          </p:pic>
          <p:pic>
            <p:nvPicPr>
              <p:cNvPr id="31" name="Picture 30"/>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3884022" y="3218483"/>
                <a:ext cx="418012" cy="1123375"/>
              </a:xfrm>
              <a:prstGeom prst="rect">
                <a:avLst/>
              </a:prstGeom>
            </p:spPr>
          </p:pic>
          <p:pic>
            <p:nvPicPr>
              <p:cNvPr id="32" name="Picture 31"/>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3418196" y="3210458"/>
                <a:ext cx="418012" cy="1123375"/>
              </a:xfrm>
              <a:prstGeom prst="rect">
                <a:avLst/>
              </a:prstGeom>
            </p:spPr>
          </p:pic>
          <p:pic>
            <p:nvPicPr>
              <p:cNvPr id="33" name="Picture 32"/>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2947934" y="3210459"/>
                <a:ext cx="418012" cy="1123375"/>
              </a:xfrm>
              <a:prstGeom prst="rect">
                <a:avLst/>
              </a:prstGeom>
            </p:spPr>
          </p:pic>
          <p:pic>
            <p:nvPicPr>
              <p:cNvPr id="34" name="Picture 33"/>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2863722" y="2056206"/>
                <a:ext cx="537040" cy="1123374"/>
              </a:xfrm>
              <a:prstGeom prst="rect">
                <a:avLst/>
              </a:prstGeom>
            </p:spPr>
          </p:pic>
        </p:grpSp>
        <p:pic>
          <p:nvPicPr>
            <p:cNvPr id="13" name="Picture 12"/>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5188557" y="520491"/>
              <a:ext cx="537040" cy="1123374"/>
            </a:xfrm>
            <a:prstGeom prst="rect">
              <a:avLst/>
            </a:prstGeom>
          </p:spPr>
        </p:pic>
        <p:grpSp>
          <p:nvGrpSpPr>
            <p:cNvPr id="14" name="Group 13"/>
            <p:cNvGrpSpPr/>
            <p:nvPr/>
          </p:nvGrpSpPr>
          <p:grpSpPr>
            <a:xfrm>
              <a:off x="5009203" y="2052057"/>
              <a:ext cx="929424" cy="2288282"/>
              <a:chOff x="5009203" y="2052057"/>
              <a:chExt cx="929424" cy="2288282"/>
            </a:xfrm>
          </p:grpSpPr>
          <p:pic>
            <p:nvPicPr>
              <p:cNvPr id="24" name="Picture 23"/>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5520615" y="3210457"/>
                <a:ext cx="418012" cy="1123375"/>
              </a:xfrm>
              <a:prstGeom prst="rect">
                <a:avLst/>
              </a:prstGeom>
            </p:spPr>
          </p:pic>
          <p:pic>
            <p:nvPicPr>
              <p:cNvPr id="25" name="Picture 24"/>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5495439" y="2052057"/>
                <a:ext cx="418012" cy="1123375"/>
              </a:xfrm>
              <a:prstGeom prst="rect">
                <a:avLst/>
              </a:prstGeom>
            </p:spPr>
          </p:pic>
          <p:pic>
            <p:nvPicPr>
              <p:cNvPr id="26" name="Picture 25"/>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5017912" y="3216964"/>
                <a:ext cx="418012" cy="1123375"/>
              </a:xfrm>
              <a:prstGeom prst="rect">
                <a:avLst/>
              </a:prstGeom>
            </p:spPr>
          </p:pic>
          <p:pic>
            <p:nvPicPr>
              <p:cNvPr id="27" name="Picture 26"/>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5009203" y="2087083"/>
                <a:ext cx="418012" cy="1123375"/>
              </a:xfrm>
              <a:prstGeom prst="rect">
                <a:avLst/>
              </a:prstGeom>
            </p:spPr>
          </p:pic>
        </p:grpSp>
        <p:grpSp>
          <p:nvGrpSpPr>
            <p:cNvPr id="15" name="Group 14"/>
            <p:cNvGrpSpPr/>
            <p:nvPr/>
          </p:nvGrpSpPr>
          <p:grpSpPr>
            <a:xfrm>
              <a:off x="6503264" y="2087083"/>
              <a:ext cx="1120222" cy="2287271"/>
              <a:chOff x="6503264" y="2087083"/>
              <a:chExt cx="1120222" cy="2287271"/>
            </a:xfrm>
          </p:grpSpPr>
          <p:pic>
            <p:nvPicPr>
              <p:cNvPr id="20" name="Picture 19"/>
              <p:cNvPicPr>
                <a:picLocks noChangeAspect="1"/>
              </p:cNvPicPr>
              <p:nvPr/>
            </p:nvPicPr>
            <p:blipFill rotWithShape="1">
              <a:blip r:embed="rId4" cstate="print">
                <a:extLst>
                  <a:ext uri="{28A0092B-C50C-407E-A947-70E740481C1C}">
                    <a14:useLocalDpi xmlns:a14="http://schemas.microsoft.com/office/drawing/2010/main" val="0"/>
                  </a:ext>
                </a:extLst>
              </a:blip>
              <a:srcRect l="59823"/>
              <a:stretch/>
            </p:blipFill>
            <p:spPr>
              <a:xfrm>
                <a:off x="7141154" y="3230027"/>
                <a:ext cx="418012" cy="1123375"/>
              </a:xfrm>
              <a:prstGeom prst="rect">
                <a:avLst/>
              </a:prstGeom>
            </p:spPr>
          </p:pic>
          <p:pic>
            <p:nvPicPr>
              <p:cNvPr id="21" name="Picture 20"/>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6549406" y="3250980"/>
                <a:ext cx="537040" cy="1123374"/>
              </a:xfrm>
              <a:prstGeom prst="rect">
                <a:avLst/>
              </a:prstGeom>
            </p:spPr>
          </p:pic>
          <p:pic>
            <p:nvPicPr>
              <p:cNvPr id="22" name="Picture 21"/>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7086446" y="2087083"/>
                <a:ext cx="537040" cy="1123374"/>
              </a:xfrm>
              <a:prstGeom prst="rect">
                <a:avLst/>
              </a:prstGeom>
            </p:spPr>
          </p:pic>
          <p:pic>
            <p:nvPicPr>
              <p:cNvPr id="23" name="Picture 22"/>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6503264" y="2103663"/>
                <a:ext cx="537040" cy="1123374"/>
              </a:xfrm>
              <a:prstGeom prst="rect">
                <a:avLst/>
              </a:prstGeom>
            </p:spPr>
          </p:pic>
        </p:grpSp>
        <p:pic>
          <p:nvPicPr>
            <p:cNvPr id="16" name="Picture 15"/>
            <p:cNvPicPr>
              <a:picLocks noChangeAspect="1"/>
            </p:cNvPicPr>
            <p:nvPr/>
          </p:nvPicPr>
          <p:blipFill rotWithShape="1">
            <a:blip r:embed="rId4" cstate="print">
              <a:extLst>
                <a:ext uri="{28A0092B-C50C-407E-A947-70E740481C1C}">
                  <a14:useLocalDpi xmlns:a14="http://schemas.microsoft.com/office/drawing/2010/main" val="0"/>
                </a:ext>
              </a:extLst>
            </a:blip>
            <a:srcRect r="48383"/>
            <a:stretch/>
          </p:blipFill>
          <p:spPr>
            <a:xfrm>
              <a:off x="6771784" y="520491"/>
              <a:ext cx="537040" cy="1123374"/>
            </a:xfrm>
            <a:prstGeom prst="rect">
              <a:avLst/>
            </a:prstGeom>
          </p:spPr>
        </p:pic>
        <p:sp>
          <p:nvSpPr>
            <p:cNvPr id="17" name="Rounded Rectangle 16"/>
            <p:cNvSpPr/>
            <p:nvPr/>
          </p:nvSpPr>
          <p:spPr>
            <a:xfrm>
              <a:off x="2853517" y="2052057"/>
              <a:ext cx="1030505" cy="1174980"/>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8" name="Rounded Rectangle 17"/>
            <p:cNvSpPr/>
            <p:nvPr/>
          </p:nvSpPr>
          <p:spPr>
            <a:xfrm>
              <a:off x="6494698" y="2087083"/>
              <a:ext cx="545709" cy="1174980"/>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9" name="Rounded Rectangle 18"/>
            <p:cNvSpPr/>
            <p:nvPr/>
          </p:nvSpPr>
          <p:spPr>
            <a:xfrm>
              <a:off x="4955978" y="2095108"/>
              <a:ext cx="526515" cy="1174980"/>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grpSp>
      <p:sp>
        <p:nvSpPr>
          <p:cNvPr id="2" name="TextBox 1"/>
          <p:cNvSpPr txBox="1"/>
          <p:nvPr/>
        </p:nvSpPr>
        <p:spPr>
          <a:xfrm>
            <a:off x="6096000" y="4084741"/>
            <a:ext cx="5837572" cy="2585323"/>
          </a:xfrm>
          <a:prstGeom prst="rect">
            <a:avLst/>
          </a:prstGeom>
          <a:noFill/>
          <a:ln>
            <a:solidFill>
              <a:schemeClr val="accent2"/>
            </a:solidFill>
          </a:ln>
        </p:spPr>
        <p:txBody>
          <a:bodyPr wrap="square" rtlCol="0">
            <a:spAutoFit/>
          </a:bodyPr>
          <a:lstStyle/>
          <a:p>
            <a:r>
              <a:rPr lang="en-US" dirty="0"/>
              <a:t>Emergent themes from the </a:t>
            </a:r>
            <a:r>
              <a:rPr lang="en-US" dirty="0" smtClean="0"/>
              <a:t>conversations with chairs:</a:t>
            </a:r>
            <a:endParaRPr lang="en-US" dirty="0"/>
          </a:p>
          <a:p>
            <a:pPr marL="285750" indent="-285750">
              <a:buFont typeface="Arial" panose="020B0604020202020204" pitchFamily="34" charset="0"/>
              <a:buChar char="•"/>
            </a:pPr>
            <a:r>
              <a:rPr lang="en-US" dirty="0"/>
              <a:t>Female deans were more likely to cultivate cooperation </a:t>
            </a:r>
            <a:r>
              <a:rPr lang="en-US" dirty="0" smtClean="0"/>
              <a:t>among </a:t>
            </a:r>
            <a:r>
              <a:rPr lang="en-US" dirty="0"/>
              <a:t>chairs, and a cooperative atmosphere in general</a:t>
            </a:r>
          </a:p>
          <a:p>
            <a:pPr marL="285750" indent="-285750">
              <a:buFont typeface="Arial" panose="020B0604020202020204" pitchFamily="34" charset="0"/>
              <a:buChar char="•"/>
            </a:pPr>
            <a:r>
              <a:rPr lang="en-US" dirty="0"/>
              <a:t>Male deans did not seem to be against cooperation, collegiality, but they did not seem to be as effective in generating </a:t>
            </a:r>
            <a:r>
              <a:rPr lang="en-US" dirty="0" smtClean="0"/>
              <a:t>it</a:t>
            </a:r>
          </a:p>
          <a:p>
            <a:pPr marL="285750" indent="-285750">
              <a:buFont typeface="Arial" panose="020B0604020202020204" pitchFamily="34" charset="0"/>
              <a:buChar char="•"/>
            </a:pPr>
            <a:r>
              <a:rPr lang="en-US" dirty="0" smtClean="0"/>
              <a:t>Female chairs could work to foster cooperation among chairs even with a male dean who was not purposeful about cultivating cooperation</a:t>
            </a:r>
            <a:endParaRPr lang="en-US" dirty="0"/>
          </a:p>
        </p:txBody>
      </p:sp>
      <p:sp>
        <p:nvSpPr>
          <p:cNvPr id="3" name="TextBox 2"/>
          <p:cNvSpPr txBox="1"/>
          <p:nvPr/>
        </p:nvSpPr>
        <p:spPr>
          <a:xfrm>
            <a:off x="9462990" y="1821495"/>
            <a:ext cx="2174828" cy="2031325"/>
          </a:xfrm>
          <a:prstGeom prst="rect">
            <a:avLst/>
          </a:prstGeom>
          <a:noFill/>
          <a:ln>
            <a:solidFill>
              <a:schemeClr val="accent2"/>
            </a:solidFill>
          </a:ln>
        </p:spPr>
        <p:txBody>
          <a:bodyPr wrap="square" rtlCol="0">
            <a:spAutoFit/>
          </a:bodyPr>
          <a:lstStyle/>
          <a:p>
            <a:r>
              <a:rPr lang="en-US" dirty="0" smtClean="0"/>
              <a:t>Take Away Message:</a:t>
            </a:r>
          </a:p>
          <a:p>
            <a:r>
              <a:rPr lang="en-US" dirty="0" smtClean="0"/>
              <a:t>Cultivate personal relationships with your chair colleagues to foster more cooperative working relationships</a:t>
            </a:r>
            <a:endParaRPr lang="en-US" dirty="0"/>
          </a:p>
        </p:txBody>
      </p:sp>
    </p:spTree>
    <p:extLst>
      <p:ext uri="{BB962C8B-B14F-4D97-AF65-F5344CB8AC3E}">
        <p14:creationId xmlns:p14="http://schemas.microsoft.com/office/powerpoint/2010/main" val="40879152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b="1" dirty="0" smtClean="0">
                <a:latin typeface="+mn-lt"/>
              </a:rPr>
              <a:t>Discussion</a:t>
            </a:r>
            <a:endParaRPr lang="en-US" b="1" dirty="0">
              <a:latin typeface="+mn-lt"/>
            </a:endParaRPr>
          </a:p>
        </p:txBody>
      </p:sp>
      <p:sp>
        <p:nvSpPr>
          <p:cNvPr id="8" name="Content Placeholder 7"/>
          <p:cNvSpPr>
            <a:spLocks noGrp="1"/>
          </p:cNvSpPr>
          <p:nvPr>
            <p:ph sz="half" idx="1"/>
          </p:nvPr>
        </p:nvSpPr>
        <p:spPr/>
        <p:txBody>
          <a:bodyPr>
            <a:normAutofit fontScale="92500" lnSpcReduction="10000"/>
          </a:bodyPr>
          <a:lstStyle/>
          <a:p>
            <a:r>
              <a:rPr lang="en-US" dirty="0" smtClean="0"/>
              <a:t>You are a chair in a department that has not always considered collegiality or cooperation when considering who to hire into tenure track lines. </a:t>
            </a:r>
          </a:p>
          <a:p>
            <a:pPr lvl="1"/>
            <a:r>
              <a:rPr lang="en-US" dirty="0" smtClean="0"/>
              <a:t>As the chair who must charge the committee, what are ways that you can suggest that the search committee now take this into consideration?</a:t>
            </a:r>
          </a:p>
          <a:p>
            <a:pPr lvl="1"/>
            <a:r>
              <a:rPr lang="en-US" dirty="0" smtClean="0"/>
              <a:t>What pushback would you anticipate, if any?</a:t>
            </a:r>
          </a:p>
          <a:p>
            <a:pPr lvl="1"/>
            <a:r>
              <a:rPr lang="en-US" dirty="0" smtClean="0"/>
              <a:t>How would you handle the pushback?</a:t>
            </a:r>
            <a:endParaRPr lang="en-US" dirty="0"/>
          </a:p>
        </p:txBody>
      </p:sp>
      <p:sp>
        <p:nvSpPr>
          <p:cNvPr id="9" name="Content Placeholder 8"/>
          <p:cNvSpPr>
            <a:spLocks noGrp="1"/>
          </p:cNvSpPr>
          <p:nvPr>
            <p:ph sz="half" idx="2"/>
          </p:nvPr>
        </p:nvSpPr>
        <p:spPr/>
        <p:txBody>
          <a:bodyPr>
            <a:normAutofit fontScale="92500" lnSpcReduction="10000"/>
          </a:bodyPr>
          <a:lstStyle/>
          <a:p>
            <a:r>
              <a:rPr lang="en-US" dirty="0" smtClean="0"/>
              <a:t>A new dean has been hired with some chair input, but he was not the top choice. He is excellent at fundraising, but is not good at listening to others when setting priorities in the college. </a:t>
            </a:r>
          </a:p>
          <a:p>
            <a:pPr lvl="1"/>
            <a:r>
              <a:rPr lang="en-US" dirty="0" smtClean="0"/>
              <a:t>You and your fellow chairs need support for your programs at the upper administration. </a:t>
            </a:r>
          </a:p>
          <a:p>
            <a:pPr lvl="1"/>
            <a:r>
              <a:rPr lang="en-US" dirty="0" smtClean="0"/>
              <a:t>How might you purposefully work together to create a plan to get the support you need?</a:t>
            </a:r>
            <a:endParaRPr lang="en-US" dirty="0"/>
          </a:p>
        </p:txBody>
      </p:sp>
    </p:spTree>
    <p:extLst>
      <p:ext uri="{BB962C8B-B14F-4D97-AF65-F5344CB8AC3E}">
        <p14:creationId xmlns:p14="http://schemas.microsoft.com/office/powerpoint/2010/main" val="26821843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srcRect t="68262"/>
          <a:stretch/>
        </p:blipFill>
        <p:spPr>
          <a:xfrm>
            <a:off x="9096375" y="0"/>
            <a:ext cx="3095625" cy="505609"/>
          </a:xfrm>
          <a:prstGeom prst="rect">
            <a:avLst/>
          </a:prstGeom>
        </p:spPr>
      </p:pic>
      <p:pic>
        <p:nvPicPr>
          <p:cNvPr id="5" name="Picture 4"/>
          <p:cNvPicPr>
            <a:picLocks noChangeAspect="1"/>
          </p:cNvPicPr>
          <p:nvPr/>
        </p:nvPicPr>
        <p:blipFill>
          <a:blip r:embed="rId4"/>
          <a:stretch>
            <a:fillRect/>
          </a:stretch>
        </p:blipFill>
        <p:spPr>
          <a:xfrm>
            <a:off x="0" y="6349299"/>
            <a:ext cx="3097036" cy="506012"/>
          </a:xfrm>
          <a:prstGeom prst="rect">
            <a:avLst/>
          </a:prstGeom>
        </p:spPr>
      </p:pic>
      <p:sp>
        <p:nvSpPr>
          <p:cNvPr id="6" name="TextBox 5"/>
          <p:cNvSpPr txBox="1"/>
          <p:nvPr/>
        </p:nvSpPr>
        <p:spPr>
          <a:xfrm>
            <a:off x="0" y="0"/>
            <a:ext cx="9096375" cy="6024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itle 1"/>
          <p:cNvSpPr txBox="1">
            <a:spLocks/>
          </p:cNvSpPr>
          <p:nvPr/>
        </p:nvSpPr>
        <p:spPr>
          <a:xfrm>
            <a:off x="1168706" y="2419148"/>
            <a:ext cx="9854588" cy="2387600"/>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6000" b="1" dirty="0" smtClean="0">
                <a:solidFill>
                  <a:prstClr val="black"/>
                </a:solidFill>
                <a:latin typeface="+mn-lt"/>
              </a:rPr>
              <a:t>Sexual Harassment in Academia</a:t>
            </a:r>
            <a:endParaRPr kumimoji="0" lang="en-US" sz="6000" b="1" i="0" u="none" strike="noStrike" kern="1200" cap="none" spc="0" normalizeH="0" baseline="0" noProof="0" dirty="0" smtClean="0">
              <a:ln>
                <a:noFill/>
              </a:ln>
              <a:solidFill>
                <a:prstClr val="black"/>
              </a:solidFill>
              <a:effectLst/>
              <a:uLnTx/>
              <a:uFillTx/>
              <a:latin typeface="+mn-lt"/>
            </a:endParaRPr>
          </a:p>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sz="6000" b="0" i="0" u="none" strike="noStrike" kern="1200" cap="none" spc="0" normalizeH="0" baseline="0" noProof="0" dirty="0">
              <a:ln>
                <a:noFill/>
              </a:ln>
              <a:solidFill>
                <a:prstClr val="black"/>
              </a:solidFill>
              <a:effectLst/>
              <a:uLnTx/>
              <a:uFillTx/>
              <a:latin typeface="+mn-lt"/>
            </a:endParaRPr>
          </a:p>
          <a:p>
            <a:pPr marL="0" marR="0" lvl="0" indent="0" algn="ctr" defTabSz="914400" rtl="0" eaLnBrk="1" fontAlgn="auto" latinLnBrk="0" hangingPunct="1">
              <a:lnSpc>
                <a:spcPct val="90000"/>
              </a:lnSpc>
              <a:spcBef>
                <a:spcPct val="0"/>
              </a:spcBef>
              <a:spcAft>
                <a:spcPts val="0"/>
              </a:spcAft>
              <a:buClrTx/>
              <a:buSzTx/>
              <a:buFontTx/>
              <a:buNone/>
              <a:tabLst/>
              <a:defRPr/>
            </a:pPr>
            <a:r>
              <a:rPr lang="en-US" sz="4800" dirty="0" smtClean="0">
                <a:solidFill>
                  <a:prstClr val="black"/>
                </a:solidFill>
                <a:latin typeface="+mn-lt"/>
              </a:rPr>
              <a:t>Dawn Michelle Baunach</a:t>
            </a:r>
            <a:r>
              <a:rPr kumimoji="0" lang="en-US" sz="4800" b="0" i="0" u="none" strike="noStrike" kern="1200" cap="none" spc="0" normalizeH="0" baseline="0" noProof="0" dirty="0" smtClean="0">
                <a:ln>
                  <a:noFill/>
                </a:ln>
                <a:solidFill>
                  <a:prstClr val="black"/>
                </a:solidFill>
                <a:effectLst/>
                <a:uLnTx/>
                <a:uFillTx/>
                <a:latin typeface="+mn-lt"/>
              </a:rPr>
              <a:t>, Ph.D.</a:t>
            </a:r>
            <a:endParaRPr kumimoji="0" lang="en-US" sz="4800" b="0" i="0" u="none" strike="noStrike" kern="1200" cap="none" spc="0" normalizeH="0" baseline="0" noProof="0" dirty="0">
              <a:ln>
                <a:noFill/>
              </a:ln>
              <a:solidFill>
                <a:prstClr val="black"/>
              </a:solidFill>
              <a:effectLst/>
              <a:uLnTx/>
              <a:uFillTx/>
              <a:latin typeface="+mn-lt"/>
            </a:endParaRPr>
          </a:p>
        </p:txBody>
      </p:sp>
    </p:spTree>
    <p:extLst>
      <p:ext uri="{BB962C8B-B14F-4D97-AF65-F5344CB8AC3E}">
        <p14:creationId xmlns:p14="http://schemas.microsoft.com/office/powerpoint/2010/main" val="34700421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1325563"/>
          </a:xfrm>
        </p:spPr>
        <p:txBody>
          <a:bodyPr/>
          <a:lstStyle/>
          <a:p>
            <a:pPr algn="ctr"/>
            <a:r>
              <a:rPr lang="en-US" b="1" dirty="0">
                <a:latin typeface="+mn-lt"/>
              </a:rPr>
              <a:t>Sexual Harassment, #</a:t>
            </a:r>
            <a:r>
              <a:rPr lang="en-US" b="1" dirty="0" err="1">
                <a:latin typeface="+mn-lt"/>
              </a:rPr>
              <a:t>MeToo</a:t>
            </a:r>
            <a:r>
              <a:rPr lang="en-US" b="1" dirty="0">
                <a:latin typeface="+mn-lt"/>
              </a:rPr>
              <a:t>, and Time’s Up</a:t>
            </a:r>
            <a:endParaRPr lang="en-US" dirty="0">
              <a:latin typeface="+mn-lt"/>
            </a:endParaRPr>
          </a:p>
        </p:txBody>
      </p:sp>
      <p:sp>
        <p:nvSpPr>
          <p:cNvPr id="3" name="Content Placeholder 2"/>
          <p:cNvSpPr>
            <a:spLocks noGrp="1"/>
          </p:cNvSpPr>
          <p:nvPr>
            <p:ph idx="1"/>
          </p:nvPr>
        </p:nvSpPr>
        <p:spPr>
          <a:xfrm>
            <a:off x="838200" y="1463040"/>
            <a:ext cx="10515600" cy="5080281"/>
          </a:xfrm>
        </p:spPr>
        <p:txBody>
          <a:bodyPr>
            <a:normAutofit fontScale="77500" lnSpcReduction="20000"/>
          </a:bodyPr>
          <a:lstStyle/>
          <a:p>
            <a:pPr marL="0" indent="0">
              <a:lnSpc>
                <a:spcPct val="110000"/>
              </a:lnSpc>
              <a:spcAft>
                <a:spcPts val="1200"/>
              </a:spcAft>
              <a:buNone/>
            </a:pPr>
            <a:r>
              <a:rPr lang="en-US" sz="3600" b="1" dirty="0"/>
              <a:t>2017 Becomes a Watershed Year for Sexual Harassment</a:t>
            </a:r>
          </a:p>
          <a:p>
            <a:pPr marL="640080" indent="-342900">
              <a:spcAft>
                <a:spcPts val="600"/>
              </a:spcAft>
              <a:buFont typeface="Wingdings" panose="05000000000000000000" pitchFamily="2" charset="2"/>
              <a:buChar char="Ø"/>
            </a:pPr>
            <a:r>
              <a:rPr lang="en-US" sz="3400" dirty="0"/>
              <a:t>Entertainment (Harvey Weinstein and Kevin Spacey)</a:t>
            </a:r>
          </a:p>
          <a:p>
            <a:pPr marL="640080" indent="-342900">
              <a:spcAft>
                <a:spcPts val="600"/>
              </a:spcAft>
              <a:buFont typeface="Wingdings" panose="05000000000000000000" pitchFamily="2" charset="2"/>
              <a:buChar char="Ø"/>
            </a:pPr>
            <a:r>
              <a:rPr lang="en-US" sz="3400" dirty="0"/>
              <a:t>Politics (Al Franken and Roy Moore)</a:t>
            </a:r>
          </a:p>
          <a:p>
            <a:pPr marL="640080" indent="-342900">
              <a:spcAft>
                <a:spcPts val="600"/>
              </a:spcAft>
              <a:buFont typeface="Wingdings" panose="05000000000000000000" pitchFamily="2" charset="2"/>
              <a:buChar char="Ø"/>
            </a:pPr>
            <a:r>
              <a:rPr lang="en-US" sz="3400" dirty="0"/>
              <a:t>Business (Travis Kalanick and Wayne </a:t>
            </a:r>
            <a:r>
              <a:rPr lang="en-US" sz="3400" dirty="0" err="1"/>
              <a:t>Pacelle</a:t>
            </a:r>
            <a:r>
              <a:rPr lang="en-US" sz="3400" dirty="0"/>
              <a:t>)</a:t>
            </a:r>
          </a:p>
          <a:p>
            <a:pPr marL="640080" indent="-342900">
              <a:spcAft>
                <a:spcPts val="600"/>
              </a:spcAft>
              <a:buFont typeface="Wingdings" panose="05000000000000000000" pitchFamily="2" charset="2"/>
              <a:buChar char="Ø"/>
            </a:pPr>
            <a:r>
              <a:rPr lang="en-US" sz="3400" dirty="0"/>
              <a:t>Food (Mario Batali and John </a:t>
            </a:r>
            <a:r>
              <a:rPr lang="en-US" sz="3400" dirty="0" err="1"/>
              <a:t>Besh</a:t>
            </a:r>
            <a:r>
              <a:rPr lang="en-US" sz="3400" dirty="0"/>
              <a:t>)</a:t>
            </a:r>
          </a:p>
          <a:p>
            <a:pPr marL="640080" indent="-342900">
              <a:spcAft>
                <a:spcPts val="600"/>
              </a:spcAft>
              <a:buFont typeface="Wingdings" panose="05000000000000000000" pitchFamily="2" charset="2"/>
              <a:buChar char="Ø"/>
            </a:pPr>
            <a:r>
              <a:rPr lang="en-US" sz="3400" dirty="0"/>
              <a:t>Music and Arts (James Levine and Russell Simmons)</a:t>
            </a:r>
          </a:p>
          <a:p>
            <a:pPr marL="640080" indent="-342900">
              <a:spcAft>
                <a:spcPts val="600"/>
              </a:spcAft>
              <a:buFont typeface="Wingdings" panose="05000000000000000000" pitchFamily="2" charset="2"/>
              <a:buChar char="Ø"/>
            </a:pPr>
            <a:r>
              <a:rPr lang="en-US" sz="3400" dirty="0"/>
              <a:t>Television News (Matt Lauer and Charlie Rose)</a:t>
            </a:r>
          </a:p>
          <a:p>
            <a:pPr marL="640080" indent="-342900">
              <a:spcAft>
                <a:spcPts val="600"/>
              </a:spcAft>
              <a:buFont typeface="Wingdings" panose="05000000000000000000" pitchFamily="2" charset="2"/>
              <a:buChar char="Ø"/>
            </a:pPr>
            <a:r>
              <a:rPr lang="en-US" sz="3400" dirty="0"/>
              <a:t>Print Media (Ross </a:t>
            </a:r>
            <a:r>
              <a:rPr lang="en-US" sz="3400" dirty="0" err="1"/>
              <a:t>Levinsohn</a:t>
            </a:r>
            <a:r>
              <a:rPr lang="en-US" sz="3400" dirty="0"/>
              <a:t> and Glenn Thrush)</a:t>
            </a:r>
          </a:p>
          <a:p>
            <a:pPr marL="640080" indent="-342900">
              <a:spcAft>
                <a:spcPts val="600"/>
              </a:spcAft>
              <a:buFont typeface="Wingdings" panose="05000000000000000000" pitchFamily="2" charset="2"/>
              <a:buChar char="Ø"/>
            </a:pPr>
            <a:r>
              <a:rPr lang="en-US" sz="3400" dirty="0"/>
              <a:t>Radio (Garrison Keillor and Michael </a:t>
            </a:r>
            <a:r>
              <a:rPr lang="en-US" sz="3400" dirty="0" err="1"/>
              <a:t>Oreskes</a:t>
            </a:r>
            <a:r>
              <a:rPr lang="en-US" sz="3400" dirty="0"/>
              <a:t>)</a:t>
            </a:r>
          </a:p>
          <a:p>
            <a:pPr marL="640080" indent="-342900">
              <a:spcAft>
                <a:spcPts val="600"/>
              </a:spcAft>
              <a:buFont typeface="Wingdings" panose="05000000000000000000" pitchFamily="2" charset="2"/>
              <a:buChar char="Ø"/>
            </a:pPr>
            <a:r>
              <a:rPr lang="en-US" sz="3400" dirty="0"/>
              <a:t>Comedy (Louis C.K. and T.J. Miller</a:t>
            </a:r>
            <a:r>
              <a:rPr lang="en-US" sz="3400" dirty="0" smtClean="0"/>
              <a:t>)</a:t>
            </a:r>
            <a:endParaRPr lang="en-US" dirty="0"/>
          </a:p>
        </p:txBody>
      </p:sp>
    </p:spTree>
    <p:extLst>
      <p:ext uri="{BB962C8B-B14F-4D97-AF65-F5344CB8AC3E}">
        <p14:creationId xmlns:p14="http://schemas.microsoft.com/office/powerpoint/2010/main" val="36753183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1325563"/>
          </a:xfrm>
        </p:spPr>
        <p:txBody>
          <a:bodyPr/>
          <a:lstStyle/>
          <a:p>
            <a:pPr algn="ctr"/>
            <a:r>
              <a:rPr lang="en-US" b="1" dirty="0" smtClean="0">
                <a:latin typeface="+mn-lt"/>
              </a:rPr>
              <a:t>Sexual Harassment in Academia</a:t>
            </a:r>
            <a:endParaRPr lang="en-US" b="1" dirty="0">
              <a:latin typeface="+mn-lt"/>
            </a:endParaRPr>
          </a:p>
        </p:txBody>
      </p:sp>
      <p:sp>
        <p:nvSpPr>
          <p:cNvPr id="3" name="Content Placeholder 2"/>
          <p:cNvSpPr>
            <a:spLocks noGrp="1"/>
          </p:cNvSpPr>
          <p:nvPr>
            <p:ph idx="1"/>
          </p:nvPr>
        </p:nvSpPr>
        <p:spPr>
          <a:xfrm>
            <a:off x="838200" y="1463040"/>
            <a:ext cx="10515600" cy="5080281"/>
          </a:xfrm>
        </p:spPr>
        <p:txBody>
          <a:bodyPr>
            <a:normAutofit fontScale="92500" lnSpcReduction="10000"/>
          </a:bodyPr>
          <a:lstStyle/>
          <a:p>
            <a:pPr marL="0" indent="0">
              <a:lnSpc>
                <a:spcPct val="100000"/>
              </a:lnSpc>
              <a:spcAft>
                <a:spcPts val="1200"/>
              </a:spcAft>
              <a:buNone/>
            </a:pPr>
            <a:r>
              <a:rPr lang="en-US" sz="3000" b="1" dirty="0" smtClean="0"/>
              <a:t>Academia Has Not Escaped Scrutiny</a:t>
            </a:r>
            <a:endParaRPr lang="en-US" sz="3000" b="1" dirty="0"/>
          </a:p>
          <a:p>
            <a:pPr marL="640080" indent="-342900">
              <a:spcAft>
                <a:spcPts val="600"/>
              </a:spcAft>
              <a:buFont typeface="Wingdings" panose="05000000000000000000" pitchFamily="2" charset="2"/>
              <a:buChar char="Ø"/>
            </a:pPr>
            <a:r>
              <a:rPr lang="en-US" dirty="0" smtClean="0"/>
              <a:t>Michigan State University and Dr. Larry </a:t>
            </a:r>
            <a:r>
              <a:rPr lang="en-US" dirty="0" err="1" smtClean="0"/>
              <a:t>Nassar</a:t>
            </a:r>
            <a:endParaRPr lang="en-US" dirty="0" smtClean="0"/>
          </a:p>
          <a:p>
            <a:pPr marL="640080" indent="-342900">
              <a:spcAft>
                <a:spcPts val="600"/>
              </a:spcAft>
              <a:buFont typeface="Wingdings" panose="05000000000000000000" pitchFamily="2" charset="2"/>
              <a:buChar char="Ø"/>
            </a:pPr>
            <a:r>
              <a:rPr lang="en-US" dirty="0" smtClean="0"/>
              <a:t>Baylor University’s Athletics Program</a:t>
            </a:r>
          </a:p>
          <a:p>
            <a:pPr marL="640080" indent="-342900">
              <a:spcAft>
                <a:spcPts val="600"/>
              </a:spcAft>
              <a:buFont typeface="Wingdings" panose="05000000000000000000" pitchFamily="2" charset="2"/>
              <a:buChar char="Ø"/>
            </a:pPr>
            <a:r>
              <a:rPr lang="en-US" dirty="0" smtClean="0"/>
              <a:t>Stanford University and Brock Turner</a:t>
            </a:r>
          </a:p>
          <a:p>
            <a:pPr marL="640080" indent="-342900">
              <a:spcAft>
                <a:spcPts val="600"/>
              </a:spcAft>
              <a:buFont typeface="Wingdings" panose="05000000000000000000" pitchFamily="2" charset="2"/>
              <a:buChar char="Ø"/>
            </a:pPr>
            <a:r>
              <a:rPr lang="en-US" dirty="0" smtClean="0"/>
              <a:t>Penn State University and Jerry Sandusky</a:t>
            </a:r>
          </a:p>
          <a:p>
            <a:pPr marL="297180" indent="0">
              <a:spcAft>
                <a:spcPts val="600"/>
              </a:spcAft>
              <a:buNone/>
            </a:pPr>
            <a:endParaRPr lang="en-US" dirty="0" smtClean="0"/>
          </a:p>
          <a:p>
            <a:pPr marL="297180" indent="0">
              <a:spcAft>
                <a:spcPts val="600"/>
              </a:spcAft>
              <a:buNone/>
            </a:pPr>
            <a:r>
              <a:rPr lang="en-US" sz="3200" b="1" i="1" dirty="0" smtClean="0"/>
              <a:t>These scandals focus on university’s cover-ups of sexual assault allegations. What about sexual harassment in academia?</a:t>
            </a:r>
          </a:p>
          <a:p>
            <a:pPr marL="297180" indent="0">
              <a:spcAft>
                <a:spcPts val="600"/>
              </a:spcAft>
              <a:buNone/>
            </a:pPr>
            <a:r>
              <a:rPr lang="en-US" sz="3900" b="1" i="1" dirty="0" smtClean="0"/>
              <a:t>Has the “Harvey effect” reached academia?</a:t>
            </a:r>
            <a:endParaRPr lang="en-US" sz="3900" b="1" i="1" dirty="0"/>
          </a:p>
          <a:p>
            <a:pPr marL="0" indent="0">
              <a:buNone/>
            </a:pPr>
            <a:endParaRPr lang="en-US" dirty="0"/>
          </a:p>
        </p:txBody>
      </p:sp>
    </p:spTree>
    <p:extLst>
      <p:ext uri="{BB962C8B-B14F-4D97-AF65-F5344CB8AC3E}">
        <p14:creationId xmlns:p14="http://schemas.microsoft.com/office/powerpoint/2010/main" val="29576722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t="68262"/>
          <a:stretch/>
        </p:blipFill>
        <p:spPr>
          <a:xfrm>
            <a:off x="9096375" y="0"/>
            <a:ext cx="3095625" cy="505609"/>
          </a:xfrm>
          <a:prstGeom prst="rect">
            <a:avLst/>
          </a:prstGeom>
        </p:spPr>
      </p:pic>
      <p:pic>
        <p:nvPicPr>
          <p:cNvPr id="5" name="Picture 4"/>
          <p:cNvPicPr>
            <a:picLocks noChangeAspect="1"/>
          </p:cNvPicPr>
          <p:nvPr/>
        </p:nvPicPr>
        <p:blipFill>
          <a:blip r:embed="rId3"/>
          <a:stretch>
            <a:fillRect/>
          </a:stretch>
        </p:blipFill>
        <p:spPr>
          <a:xfrm>
            <a:off x="0" y="6349299"/>
            <a:ext cx="3097036" cy="506012"/>
          </a:xfrm>
          <a:prstGeom prst="rect">
            <a:avLst/>
          </a:prstGeom>
        </p:spPr>
      </p:pic>
      <p:sp>
        <p:nvSpPr>
          <p:cNvPr id="6" name="TextBox 5"/>
          <p:cNvSpPr txBox="1"/>
          <p:nvPr/>
        </p:nvSpPr>
        <p:spPr>
          <a:xfrm>
            <a:off x="0" y="0"/>
            <a:ext cx="9096375" cy="602428"/>
          </a:xfrm>
          <a:prstGeom prst="rect">
            <a:avLst/>
          </a:prstGeom>
          <a:noFill/>
        </p:spPr>
        <p:txBody>
          <a:bodyPr wrap="square" rtlCol="0">
            <a:spAutoFit/>
          </a:bodyPr>
          <a:lstStyle/>
          <a:p>
            <a:endParaRPr lang="en-US" dirty="0"/>
          </a:p>
        </p:txBody>
      </p:sp>
      <p:sp>
        <p:nvSpPr>
          <p:cNvPr id="7" name="Title 1"/>
          <p:cNvSpPr txBox="1">
            <a:spLocks/>
          </p:cNvSpPr>
          <p:nvPr/>
        </p:nvSpPr>
        <p:spPr>
          <a:xfrm>
            <a:off x="1548518" y="2419148"/>
            <a:ext cx="9144000" cy="2387600"/>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b="1" dirty="0" smtClean="0">
                <a:latin typeface="+mn-lt"/>
              </a:rPr>
              <a:t>Women in Executive Positions in Higher Education</a:t>
            </a:r>
          </a:p>
          <a:p>
            <a:pPr algn="ctr"/>
            <a:endParaRPr lang="en-US" sz="6000" dirty="0">
              <a:latin typeface="+mn-lt"/>
            </a:endParaRPr>
          </a:p>
          <a:p>
            <a:pPr algn="ctr"/>
            <a:r>
              <a:rPr lang="en-US" sz="4800" dirty="0" smtClean="0">
                <a:latin typeface="+mn-lt"/>
              </a:rPr>
              <a:t>Keisha Love, Ph.D.</a:t>
            </a:r>
            <a:endParaRPr lang="en-US" sz="4800" dirty="0">
              <a:latin typeface="+mn-lt"/>
            </a:endParaRPr>
          </a:p>
        </p:txBody>
      </p:sp>
    </p:spTree>
    <p:extLst>
      <p:ext uri="{BB962C8B-B14F-4D97-AF65-F5344CB8AC3E}">
        <p14:creationId xmlns:p14="http://schemas.microsoft.com/office/powerpoint/2010/main" val="285346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1325563"/>
          </a:xfrm>
        </p:spPr>
        <p:txBody>
          <a:bodyPr/>
          <a:lstStyle/>
          <a:p>
            <a:pPr algn="ctr"/>
            <a:r>
              <a:rPr lang="en-US" b="1" dirty="0" smtClean="0">
                <a:latin typeface="+mn-lt"/>
              </a:rPr>
              <a:t>Sexual Harassment in Academia</a:t>
            </a:r>
            <a:endParaRPr lang="en-US" b="1" dirty="0">
              <a:latin typeface="+mn-lt"/>
            </a:endParaRPr>
          </a:p>
        </p:txBody>
      </p:sp>
      <p:sp>
        <p:nvSpPr>
          <p:cNvPr id="3" name="Content Placeholder 2"/>
          <p:cNvSpPr>
            <a:spLocks noGrp="1"/>
          </p:cNvSpPr>
          <p:nvPr>
            <p:ph idx="1"/>
          </p:nvPr>
        </p:nvSpPr>
        <p:spPr>
          <a:xfrm>
            <a:off x="838200" y="1463040"/>
            <a:ext cx="10515600" cy="5036742"/>
          </a:xfrm>
        </p:spPr>
        <p:txBody>
          <a:bodyPr>
            <a:normAutofit/>
          </a:bodyPr>
          <a:lstStyle/>
          <a:p>
            <a:pPr marL="0" indent="0">
              <a:buNone/>
            </a:pPr>
            <a:r>
              <a:rPr lang="en-US" b="1" dirty="0" smtClean="0"/>
              <a:t>Sexual Harassment, KSU Sexual Misconduct Policy</a:t>
            </a:r>
          </a:p>
          <a:p>
            <a:pPr marL="0" indent="0">
              <a:buNone/>
            </a:pPr>
            <a:r>
              <a:rPr lang="en-US" sz="2600" i="1" dirty="0" smtClean="0"/>
              <a:t>“Unwelcome verbal, nonverbal, or physical conduct, based on sex or on gender stereotypes, that is implicitly or explicitly a term or condition of employment or status in a course, program, or activity; is a basis for employment or educational decisions; or is sufficiently severe, persistent, or pervasive to interfere with one’s work or educational performance creating an intimidating, hostile, or offensive work or learning environment, or interfering with or limiting one’s ability to participate in or to benefit from an institutional program or activity.”</a:t>
            </a:r>
          </a:p>
          <a:p>
            <a:pPr marL="0" indent="0">
              <a:buNone/>
            </a:pPr>
            <a:r>
              <a:rPr lang="en-US" sz="2400" dirty="0" smtClean="0"/>
              <a:t>Sexual harassment in academia is covered by Title VII of the Civil Rights Act of 1964 and Title IX of the Educational Amendments of 1972. Other covered behaviors include: dating violence, domestic violence, nonconsensual sexual contact, sexual exploitation, sexual misconduct</a:t>
            </a:r>
            <a:r>
              <a:rPr lang="en-US" sz="2400" dirty="0"/>
              <a:t> </a:t>
            </a:r>
            <a:r>
              <a:rPr lang="en-US" sz="2400" dirty="0" smtClean="0"/>
              <a:t>and stalking. </a:t>
            </a:r>
            <a:endParaRPr lang="en-US" sz="2400" dirty="0"/>
          </a:p>
        </p:txBody>
      </p:sp>
    </p:spTree>
    <p:extLst>
      <p:ext uri="{BB962C8B-B14F-4D97-AF65-F5344CB8AC3E}">
        <p14:creationId xmlns:p14="http://schemas.microsoft.com/office/powerpoint/2010/main" val="37677578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1325563"/>
          </a:xfrm>
        </p:spPr>
        <p:txBody>
          <a:bodyPr/>
          <a:lstStyle/>
          <a:p>
            <a:pPr algn="ctr"/>
            <a:r>
              <a:rPr lang="en-US" b="1" dirty="0" smtClean="0">
                <a:latin typeface="+mn-lt"/>
              </a:rPr>
              <a:t>Sexual Harassment Statistics</a:t>
            </a:r>
            <a:endParaRPr lang="en-US" b="1" dirty="0">
              <a:latin typeface="+mn-lt"/>
            </a:endParaRPr>
          </a:p>
        </p:txBody>
      </p:sp>
      <p:sp>
        <p:nvSpPr>
          <p:cNvPr id="3" name="Content Placeholder 2"/>
          <p:cNvSpPr>
            <a:spLocks noGrp="1"/>
          </p:cNvSpPr>
          <p:nvPr>
            <p:ph idx="1"/>
          </p:nvPr>
        </p:nvSpPr>
        <p:spPr>
          <a:xfrm>
            <a:off x="838200" y="1463040"/>
            <a:ext cx="10515600" cy="4563963"/>
          </a:xfrm>
        </p:spPr>
        <p:txBody>
          <a:bodyPr>
            <a:normAutofit fontScale="92500"/>
          </a:bodyPr>
          <a:lstStyle/>
          <a:p>
            <a:pPr marL="0" indent="0">
              <a:buNone/>
            </a:pPr>
            <a:r>
              <a:rPr lang="en-US" sz="3000" b="1" dirty="0" smtClean="0"/>
              <a:t>Prevalence</a:t>
            </a:r>
          </a:p>
          <a:p>
            <a:pPr marL="640080" indent="-347472">
              <a:lnSpc>
                <a:spcPct val="100000"/>
              </a:lnSpc>
              <a:spcAft>
                <a:spcPts val="600"/>
              </a:spcAft>
              <a:buFont typeface="Wingdings" panose="05000000000000000000" pitchFamily="2" charset="2"/>
              <a:buChar char="Ø"/>
            </a:pPr>
            <a:r>
              <a:rPr lang="en-US" sz="2500" dirty="0" smtClean="0"/>
              <a:t>Nearly 50% of women students experience some kind of sexual harassment during their college years – although these are 1990s data (Thakur &amp; Paul, 2017)</a:t>
            </a:r>
          </a:p>
          <a:p>
            <a:pPr marL="640080" indent="-347472">
              <a:spcBef>
                <a:spcPts val="600"/>
              </a:spcBef>
              <a:spcAft>
                <a:spcPts val="600"/>
              </a:spcAft>
              <a:buFont typeface="Wingdings" panose="05000000000000000000" pitchFamily="2" charset="2"/>
              <a:buChar char="Ø"/>
            </a:pPr>
            <a:r>
              <a:rPr lang="en-US" sz="2500" dirty="0" smtClean="0"/>
              <a:t>38% of women and 23.4% of men graduate students self-report experiencing sexual harassment from faculty or staff; 57.7% of women and 38.8% of men graduate students self-report experiencing sexual harassment from other students (Rosenthal et al., 2016)</a:t>
            </a:r>
          </a:p>
          <a:p>
            <a:pPr marL="640080" indent="-347472">
              <a:spcBef>
                <a:spcPts val="600"/>
              </a:spcBef>
              <a:spcAft>
                <a:spcPts val="600"/>
              </a:spcAft>
              <a:buFont typeface="Wingdings" panose="05000000000000000000" pitchFamily="2" charset="2"/>
              <a:buChar char="Ø"/>
            </a:pPr>
            <a:r>
              <a:rPr lang="en-US" sz="2500" dirty="0" smtClean="0"/>
              <a:t>Roughly one in ten women graduate students report being sexually harassed by a faculty member (Cantor et al., 2015)</a:t>
            </a:r>
          </a:p>
          <a:p>
            <a:pPr marL="640080" indent="-347472">
              <a:spcBef>
                <a:spcPts val="600"/>
              </a:spcBef>
              <a:spcAft>
                <a:spcPts val="600"/>
              </a:spcAft>
              <a:buFont typeface="Wingdings" panose="05000000000000000000" pitchFamily="2" charset="2"/>
              <a:buChar char="Ø"/>
            </a:pPr>
            <a:r>
              <a:rPr lang="en-US" sz="2500" dirty="0" smtClean="0"/>
              <a:t>Anonymous crowdsourced survey (of students and faculty) of sexual harassment and assault  grows to over 2,300 entries in two months (</a:t>
            </a:r>
            <a:r>
              <a:rPr lang="en-US" sz="2500" dirty="0" err="1" smtClean="0"/>
              <a:t>Kelsky</a:t>
            </a:r>
            <a:r>
              <a:rPr lang="en-US" sz="2500" dirty="0" smtClean="0"/>
              <a:t>, 2017)</a:t>
            </a:r>
          </a:p>
          <a:p>
            <a:pPr marL="0" indent="0">
              <a:buNone/>
            </a:pPr>
            <a:endParaRPr lang="en-US" b="1" dirty="0" smtClean="0"/>
          </a:p>
        </p:txBody>
      </p:sp>
      <p:sp>
        <p:nvSpPr>
          <p:cNvPr id="4" name="TextBox 3"/>
          <p:cNvSpPr txBox="1"/>
          <p:nvPr/>
        </p:nvSpPr>
        <p:spPr>
          <a:xfrm>
            <a:off x="0" y="6027003"/>
            <a:ext cx="12245404" cy="830997"/>
          </a:xfrm>
          <a:prstGeom prst="rect">
            <a:avLst/>
          </a:prstGeom>
          <a:noFill/>
        </p:spPr>
        <p:txBody>
          <a:bodyPr wrap="none" rtlCol="0">
            <a:spAutoFit/>
          </a:bodyPr>
          <a:lstStyle/>
          <a:p>
            <a:r>
              <a:rPr lang="en-US" sz="1200" dirty="0" smtClean="0"/>
              <a:t>Cantor, D., Fisher, B., </a:t>
            </a:r>
            <a:r>
              <a:rPr lang="en-US" sz="1200" dirty="0" err="1" smtClean="0"/>
              <a:t>Chibnall</a:t>
            </a:r>
            <a:r>
              <a:rPr lang="en-US" sz="1200" dirty="0" smtClean="0"/>
              <a:t>, S., Townsend, R., Lee, H., Bruce, C. &amp; Thomas, G. (2015). Report on the AAU campus climate survey on sexual assault and sexual misconduct. https://www.aau.edu.</a:t>
            </a:r>
          </a:p>
          <a:p>
            <a:r>
              <a:rPr lang="en-US" sz="1200" dirty="0" err="1" smtClean="0"/>
              <a:t>Kelsky</a:t>
            </a:r>
            <a:r>
              <a:rPr lang="en-US" sz="1200" dirty="0" smtClean="0"/>
              <a:t>, K. (2017) Sexual harassment in the Academy: A crowdsource survey. http://www.theprofessorisin.com</a:t>
            </a:r>
          </a:p>
          <a:p>
            <a:r>
              <a:rPr lang="en-US" sz="1200" dirty="0" smtClean="0"/>
              <a:t>Rosenthal, M.N., </a:t>
            </a:r>
            <a:r>
              <a:rPr lang="en-US" sz="1200" dirty="0" err="1" smtClean="0"/>
              <a:t>Smidt</a:t>
            </a:r>
            <a:r>
              <a:rPr lang="en-US" sz="1200" dirty="0" smtClean="0"/>
              <a:t>, A.M., &amp; </a:t>
            </a:r>
            <a:r>
              <a:rPr lang="en-US" sz="1200" dirty="0" err="1" smtClean="0"/>
              <a:t>Freyd</a:t>
            </a:r>
            <a:r>
              <a:rPr lang="en-US" sz="1200" dirty="0" smtClean="0"/>
              <a:t>, J.J. (2016). Still second class: Sexual harassment of graduate students. </a:t>
            </a:r>
            <a:r>
              <a:rPr lang="en-US" sz="1200" i="1" dirty="0" smtClean="0"/>
              <a:t>Psychology of Women Quarterly</a:t>
            </a:r>
            <a:r>
              <a:rPr lang="en-US" sz="1200" dirty="0" smtClean="0"/>
              <a:t>, 40(3), 364-377.</a:t>
            </a:r>
          </a:p>
          <a:p>
            <a:r>
              <a:rPr lang="en-US" sz="1200" dirty="0" smtClean="0"/>
              <a:t>Thakur, M.B., &amp; Paul, P. (2017). Sexual harassment in academic institutions: A conceptual review. </a:t>
            </a:r>
            <a:r>
              <a:rPr lang="en-US" sz="1200" i="1" dirty="0" smtClean="0"/>
              <a:t>Journal of Psychosocial Research,</a:t>
            </a:r>
            <a:r>
              <a:rPr lang="en-US" sz="1200" dirty="0" smtClean="0"/>
              <a:t> 12(1), 33-40.</a:t>
            </a:r>
            <a:endParaRPr lang="en-US" sz="1200" dirty="0"/>
          </a:p>
        </p:txBody>
      </p:sp>
    </p:spTree>
    <p:extLst>
      <p:ext uri="{BB962C8B-B14F-4D97-AF65-F5344CB8AC3E}">
        <p14:creationId xmlns:p14="http://schemas.microsoft.com/office/powerpoint/2010/main" val="35505799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1325563"/>
          </a:xfrm>
        </p:spPr>
        <p:txBody>
          <a:bodyPr/>
          <a:lstStyle/>
          <a:p>
            <a:pPr algn="ctr"/>
            <a:r>
              <a:rPr lang="en-US" b="1" dirty="0" smtClean="0">
                <a:latin typeface="+mn-lt"/>
              </a:rPr>
              <a:t>Sexual Harassment Research</a:t>
            </a:r>
            <a:endParaRPr lang="en-US" b="1" dirty="0">
              <a:latin typeface="+mn-lt"/>
            </a:endParaRPr>
          </a:p>
        </p:txBody>
      </p:sp>
      <p:sp>
        <p:nvSpPr>
          <p:cNvPr id="3" name="Content Placeholder 2"/>
          <p:cNvSpPr>
            <a:spLocks noGrp="1"/>
          </p:cNvSpPr>
          <p:nvPr>
            <p:ph idx="1"/>
          </p:nvPr>
        </p:nvSpPr>
        <p:spPr>
          <a:xfrm>
            <a:off x="838200" y="1463040"/>
            <a:ext cx="10515600" cy="4351338"/>
          </a:xfrm>
        </p:spPr>
        <p:txBody>
          <a:bodyPr>
            <a:normAutofit/>
          </a:bodyPr>
          <a:lstStyle/>
          <a:p>
            <a:pPr marL="0" indent="0">
              <a:spcBef>
                <a:spcPts val="600"/>
              </a:spcBef>
              <a:spcAft>
                <a:spcPts val="600"/>
              </a:spcAft>
              <a:buNone/>
            </a:pPr>
            <a:r>
              <a:rPr lang="en-US" b="1" dirty="0" smtClean="0"/>
              <a:t>Effects</a:t>
            </a:r>
          </a:p>
          <a:p>
            <a:pPr marL="640080" indent="-347472">
              <a:spcBef>
                <a:spcPts val="600"/>
              </a:spcBef>
              <a:spcAft>
                <a:spcPts val="600"/>
              </a:spcAft>
              <a:buFont typeface="Wingdings" panose="05000000000000000000" pitchFamily="2" charset="2"/>
              <a:buChar char="Ø"/>
            </a:pPr>
            <a:r>
              <a:rPr lang="en-US" sz="2600" dirty="0" smtClean="0"/>
              <a:t>Well-being: Increased feelings of anger, fear, guilt, alienation, loneliness, and helplessness; lowered life satisfaction and self-esteem; and increased psychological distress, job stress, and PTSD symptoms</a:t>
            </a:r>
          </a:p>
          <a:p>
            <a:pPr marL="640080" indent="-347472">
              <a:spcBef>
                <a:spcPts val="600"/>
              </a:spcBef>
              <a:spcAft>
                <a:spcPts val="600"/>
              </a:spcAft>
              <a:buFont typeface="Wingdings" panose="05000000000000000000" pitchFamily="2" charset="2"/>
              <a:buChar char="Ø"/>
            </a:pPr>
            <a:r>
              <a:rPr lang="en-US" sz="2600" dirty="0" smtClean="0"/>
              <a:t>Physical Health: Increased nausea, headaches, fatigue, insomnia, respiratory infections, weight loss, and gastrointestinal problems</a:t>
            </a:r>
          </a:p>
          <a:p>
            <a:pPr marL="640080" indent="-347472">
              <a:spcBef>
                <a:spcPts val="600"/>
              </a:spcBef>
              <a:spcAft>
                <a:spcPts val="600"/>
              </a:spcAft>
              <a:buFont typeface="Wingdings" panose="05000000000000000000" pitchFamily="2" charset="2"/>
              <a:buChar char="Ø"/>
            </a:pPr>
            <a:r>
              <a:rPr lang="en-US" sz="2600" dirty="0" smtClean="0"/>
              <a:t>Academic: Poorer quality of school work; worsened relationships with peers and authority figures; unfavorable perceptions of the university; increased absenteeism and likelihood of leaving school; difficulty paying attention in class; and problems studying</a:t>
            </a:r>
          </a:p>
          <a:p>
            <a:pPr marL="0" indent="0">
              <a:buNone/>
            </a:pPr>
            <a:endParaRPr lang="en-US" dirty="0" smtClean="0"/>
          </a:p>
          <a:p>
            <a:pPr marL="0" indent="0">
              <a:buNone/>
            </a:pPr>
            <a:endParaRPr lang="en-US" b="1" dirty="0" smtClean="0"/>
          </a:p>
        </p:txBody>
      </p:sp>
      <p:sp>
        <p:nvSpPr>
          <p:cNvPr id="4" name="TextBox 3"/>
          <p:cNvSpPr txBox="1"/>
          <p:nvPr/>
        </p:nvSpPr>
        <p:spPr>
          <a:xfrm>
            <a:off x="0" y="6581001"/>
            <a:ext cx="9408538" cy="276999"/>
          </a:xfrm>
          <a:prstGeom prst="rect">
            <a:avLst/>
          </a:prstGeom>
          <a:noFill/>
        </p:spPr>
        <p:txBody>
          <a:bodyPr wrap="none" rtlCol="0">
            <a:spAutoFit/>
          </a:bodyPr>
          <a:lstStyle/>
          <a:p>
            <a:r>
              <a:rPr lang="en-US" sz="1200" dirty="0" smtClean="0"/>
              <a:t>Thakur, M.B., &amp; Paul, P. (2017). Sexual harassment in academic institutions: A conceptual review. </a:t>
            </a:r>
            <a:r>
              <a:rPr lang="en-US" sz="1200" i="1" dirty="0" smtClean="0"/>
              <a:t>Journal of Psychosocial Research,</a:t>
            </a:r>
            <a:r>
              <a:rPr lang="en-US" sz="1200" dirty="0" smtClean="0"/>
              <a:t> 12(1), 33-40.</a:t>
            </a:r>
            <a:endParaRPr lang="en-US" sz="1200" dirty="0"/>
          </a:p>
        </p:txBody>
      </p:sp>
    </p:spTree>
    <p:extLst>
      <p:ext uri="{BB962C8B-B14F-4D97-AF65-F5344CB8AC3E}">
        <p14:creationId xmlns:p14="http://schemas.microsoft.com/office/powerpoint/2010/main" val="13925330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1325563"/>
          </a:xfrm>
        </p:spPr>
        <p:txBody>
          <a:bodyPr/>
          <a:lstStyle/>
          <a:p>
            <a:pPr algn="ctr"/>
            <a:r>
              <a:rPr lang="en-US" b="1" dirty="0" smtClean="0">
                <a:latin typeface="+mn-lt"/>
              </a:rPr>
              <a:t>Recommendations and Best Practices</a:t>
            </a:r>
            <a:r>
              <a:rPr lang="en-US" b="1" dirty="0" smtClean="0"/>
              <a:t>	</a:t>
            </a:r>
            <a:endParaRPr lang="en-US" b="1" dirty="0"/>
          </a:p>
        </p:txBody>
      </p:sp>
      <p:sp>
        <p:nvSpPr>
          <p:cNvPr id="3" name="Content Placeholder 2"/>
          <p:cNvSpPr>
            <a:spLocks noGrp="1"/>
          </p:cNvSpPr>
          <p:nvPr>
            <p:ph idx="1"/>
          </p:nvPr>
        </p:nvSpPr>
        <p:spPr>
          <a:xfrm>
            <a:off x="838200" y="1463040"/>
            <a:ext cx="10515600" cy="5141243"/>
          </a:xfrm>
        </p:spPr>
        <p:txBody>
          <a:bodyPr>
            <a:noAutofit/>
          </a:bodyPr>
          <a:lstStyle/>
          <a:p>
            <a:pPr marL="365760" indent="-347472">
              <a:spcBef>
                <a:spcPts val="200"/>
              </a:spcBef>
              <a:spcAft>
                <a:spcPts val="800"/>
              </a:spcAft>
              <a:buFont typeface="Wingdings" panose="05000000000000000000" pitchFamily="2" charset="2"/>
              <a:buChar char="Ø"/>
            </a:pPr>
            <a:r>
              <a:rPr lang="en-US" sz="2300" dirty="0" smtClean="0"/>
              <a:t>Immediately report any allegation to the Title IX Coordinator for the university, regardless of type of reporting party (student, staff, faculty, visitor)</a:t>
            </a:r>
          </a:p>
          <a:p>
            <a:pPr marL="365760" indent="-347472">
              <a:spcBef>
                <a:spcPts val="200"/>
              </a:spcBef>
              <a:spcAft>
                <a:spcPts val="800"/>
              </a:spcAft>
              <a:buFont typeface="Wingdings" panose="05000000000000000000" pitchFamily="2" charset="2"/>
              <a:buChar char="Ø"/>
            </a:pPr>
            <a:r>
              <a:rPr lang="en-US" sz="2300" dirty="0" smtClean="0"/>
              <a:t>Inform complainant and/or respondent of campus resources</a:t>
            </a:r>
          </a:p>
          <a:p>
            <a:pPr marL="365760" indent="-347472">
              <a:spcBef>
                <a:spcPts val="200"/>
              </a:spcBef>
              <a:spcAft>
                <a:spcPts val="800"/>
              </a:spcAft>
              <a:buFont typeface="Wingdings" panose="05000000000000000000" pitchFamily="2" charset="2"/>
              <a:buChar char="Ø"/>
            </a:pPr>
            <a:r>
              <a:rPr lang="en-US" sz="2300" dirty="0" smtClean="0"/>
              <a:t>Do not manage or investigate allegations on your own – let the office equipped to manage and investigate sexual misconduct handle the matter</a:t>
            </a:r>
          </a:p>
          <a:p>
            <a:pPr marL="365760" indent="-347472">
              <a:spcBef>
                <a:spcPts val="200"/>
              </a:spcBef>
              <a:spcAft>
                <a:spcPts val="800"/>
              </a:spcAft>
              <a:buFont typeface="Wingdings" panose="05000000000000000000" pitchFamily="2" charset="2"/>
              <a:buChar char="Ø"/>
            </a:pPr>
            <a:r>
              <a:rPr lang="en-US" sz="2300" dirty="0" smtClean="0"/>
              <a:t>Do not assume anything – allegations are allegations until they are resolved by the Title IX office</a:t>
            </a:r>
          </a:p>
          <a:p>
            <a:pPr marL="365760" indent="-347472">
              <a:spcBef>
                <a:spcPts val="200"/>
              </a:spcBef>
              <a:spcAft>
                <a:spcPts val="800"/>
              </a:spcAft>
              <a:buFont typeface="Wingdings" panose="05000000000000000000" pitchFamily="2" charset="2"/>
              <a:buChar char="Ø"/>
            </a:pPr>
            <a:r>
              <a:rPr lang="en-US" sz="2300" dirty="0" smtClean="0"/>
              <a:t>As a department chair, you may have a role in implementing interim measures for alleged complainants and respondents, such as allowing student to make up missed work and exams or changing work assignments until the Title IX office resolves it</a:t>
            </a:r>
          </a:p>
          <a:p>
            <a:pPr marL="365760" indent="-347472">
              <a:spcBef>
                <a:spcPts val="200"/>
              </a:spcBef>
              <a:spcAft>
                <a:spcPts val="800"/>
              </a:spcAft>
              <a:buFont typeface="Wingdings" panose="05000000000000000000" pitchFamily="2" charset="2"/>
              <a:buChar char="Ø"/>
            </a:pPr>
            <a:r>
              <a:rPr lang="en-US" sz="2300" dirty="0" smtClean="0"/>
              <a:t>If appropriate, there may be alternative ways to resolve allegations other than a formal investigation, including informal agreements between parties and mediation</a:t>
            </a:r>
            <a:endParaRPr lang="en-US" sz="2300" dirty="0"/>
          </a:p>
        </p:txBody>
      </p:sp>
    </p:spTree>
    <p:extLst>
      <p:ext uri="{BB962C8B-B14F-4D97-AF65-F5344CB8AC3E}">
        <p14:creationId xmlns:p14="http://schemas.microsoft.com/office/powerpoint/2010/main" val="23675423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t="68262"/>
          <a:stretch/>
        </p:blipFill>
        <p:spPr>
          <a:xfrm>
            <a:off x="9096375" y="0"/>
            <a:ext cx="3095625" cy="505609"/>
          </a:xfrm>
          <a:prstGeom prst="rect">
            <a:avLst/>
          </a:prstGeom>
        </p:spPr>
      </p:pic>
      <p:pic>
        <p:nvPicPr>
          <p:cNvPr id="5" name="Picture 4"/>
          <p:cNvPicPr>
            <a:picLocks noChangeAspect="1"/>
          </p:cNvPicPr>
          <p:nvPr/>
        </p:nvPicPr>
        <p:blipFill>
          <a:blip r:embed="rId3"/>
          <a:stretch>
            <a:fillRect/>
          </a:stretch>
        </p:blipFill>
        <p:spPr>
          <a:xfrm>
            <a:off x="0" y="6349299"/>
            <a:ext cx="3097036" cy="506012"/>
          </a:xfrm>
          <a:prstGeom prst="rect">
            <a:avLst/>
          </a:prstGeom>
        </p:spPr>
      </p:pic>
      <p:sp>
        <p:nvSpPr>
          <p:cNvPr id="6" name="TextBox 5"/>
          <p:cNvSpPr txBox="1"/>
          <p:nvPr/>
        </p:nvSpPr>
        <p:spPr>
          <a:xfrm>
            <a:off x="0" y="0"/>
            <a:ext cx="9096375" cy="6024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itle 1"/>
          <p:cNvSpPr txBox="1">
            <a:spLocks/>
          </p:cNvSpPr>
          <p:nvPr/>
        </p:nvSpPr>
        <p:spPr>
          <a:xfrm>
            <a:off x="575733" y="2419148"/>
            <a:ext cx="10769600" cy="2387600"/>
          </a:xfrm>
          <a:prstGeom prst="rect">
            <a:avLst/>
          </a:prstGeom>
        </p:spPr>
        <p:txBody>
          <a:bodyP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6000" b="1" dirty="0" smtClean="0">
                <a:solidFill>
                  <a:prstClr val="black"/>
                </a:solidFill>
                <a:latin typeface="+mn-lt"/>
              </a:rPr>
              <a:t>Intersectional Proprioception</a:t>
            </a:r>
            <a:endParaRPr kumimoji="0" lang="en-US" sz="6000" b="1" i="0" u="none" strike="noStrike" kern="1200" cap="none" spc="0" normalizeH="0" baseline="0" noProof="0" dirty="0" smtClean="0">
              <a:ln>
                <a:noFill/>
              </a:ln>
              <a:solidFill>
                <a:prstClr val="black"/>
              </a:solidFill>
              <a:effectLst/>
              <a:uLnTx/>
              <a:uFillTx/>
              <a:latin typeface="+mn-lt"/>
            </a:endParaRPr>
          </a:p>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US" sz="6000" b="0" i="0" u="none" strike="noStrike" kern="1200" cap="none" spc="0" normalizeH="0" baseline="0" noProof="0" dirty="0">
              <a:ln>
                <a:noFill/>
              </a:ln>
              <a:solidFill>
                <a:prstClr val="black"/>
              </a:solidFill>
              <a:effectLst/>
              <a:uLnTx/>
              <a:uFillTx/>
              <a:latin typeface="+mn-lt"/>
            </a:endParaRPr>
          </a:p>
          <a:p>
            <a:pPr marL="0" marR="0" lvl="0" indent="0" algn="ctr" defTabSz="914400" rtl="0" eaLnBrk="1" fontAlgn="auto" latinLnBrk="0" hangingPunct="1">
              <a:lnSpc>
                <a:spcPct val="90000"/>
              </a:lnSpc>
              <a:spcBef>
                <a:spcPct val="0"/>
              </a:spcBef>
              <a:spcAft>
                <a:spcPts val="0"/>
              </a:spcAft>
              <a:buClrTx/>
              <a:buSzTx/>
              <a:buFontTx/>
              <a:buNone/>
              <a:tabLst/>
              <a:defRPr/>
            </a:pPr>
            <a:r>
              <a:rPr lang="en-US" sz="4800" dirty="0" smtClean="0">
                <a:solidFill>
                  <a:prstClr val="black"/>
                </a:solidFill>
                <a:latin typeface="+mn-lt"/>
              </a:rPr>
              <a:t>Sheila Smith McKoy</a:t>
            </a:r>
            <a:r>
              <a:rPr kumimoji="0" lang="en-US" sz="4800" b="0" i="0" u="none" strike="noStrike" kern="1200" cap="none" spc="0" normalizeH="0" baseline="0" noProof="0" dirty="0" smtClean="0">
                <a:ln>
                  <a:noFill/>
                </a:ln>
                <a:solidFill>
                  <a:prstClr val="black"/>
                </a:solidFill>
                <a:effectLst/>
                <a:uLnTx/>
                <a:uFillTx/>
                <a:latin typeface="+mn-lt"/>
              </a:rPr>
              <a:t>, Ph.D.</a:t>
            </a:r>
            <a:endParaRPr kumimoji="0" lang="en-US" sz="4800" b="0" i="0" u="none" strike="noStrike" kern="1200" cap="none" spc="0" normalizeH="0" baseline="0" noProof="0" dirty="0">
              <a:ln>
                <a:noFill/>
              </a:ln>
              <a:solidFill>
                <a:prstClr val="black"/>
              </a:solidFill>
              <a:effectLst/>
              <a:uLnTx/>
              <a:uFillTx/>
              <a:latin typeface="+mn-lt"/>
            </a:endParaRPr>
          </a:p>
        </p:txBody>
      </p:sp>
    </p:spTree>
    <p:extLst>
      <p:ext uri="{BB962C8B-B14F-4D97-AF65-F5344CB8AC3E}">
        <p14:creationId xmlns:p14="http://schemas.microsoft.com/office/powerpoint/2010/main" val="18420763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333" y="0"/>
            <a:ext cx="10515600" cy="1325563"/>
          </a:xfrm>
        </p:spPr>
        <p:txBody>
          <a:bodyPr/>
          <a:lstStyle/>
          <a:p>
            <a:pPr algn="ctr"/>
            <a:r>
              <a:rPr lang="en-US" b="1" dirty="0" smtClean="0">
                <a:latin typeface="+mn-lt"/>
              </a:rPr>
              <a:t>Towards a Shared Definition</a:t>
            </a:r>
            <a:endParaRPr lang="en-US" b="1" dirty="0">
              <a:latin typeface="+mn-lt"/>
            </a:endParaRPr>
          </a:p>
        </p:txBody>
      </p:sp>
      <p:sp>
        <p:nvSpPr>
          <p:cNvPr id="16" name="TextBox 15"/>
          <p:cNvSpPr txBox="1"/>
          <p:nvPr/>
        </p:nvSpPr>
        <p:spPr>
          <a:xfrm>
            <a:off x="304799" y="1236134"/>
            <a:ext cx="9746719" cy="1569660"/>
          </a:xfrm>
          <a:prstGeom prst="rect">
            <a:avLst/>
          </a:prstGeom>
          <a:noFill/>
        </p:spPr>
        <p:txBody>
          <a:bodyPr wrap="square" rtlCol="0">
            <a:spAutoFit/>
          </a:bodyPr>
          <a:lstStyle/>
          <a:p>
            <a:r>
              <a:rPr lang="en-US" sz="2400" b="1" dirty="0" smtClean="0">
                <a:solidFill>
                  <a:srgbClr val="CC0000"/>
                </a:solidFill>
              </a:rPr>
              <a:t>Intersectionality:  </a:t>
            </a:r>
            <a:r>
              <a:rPr lang="en-US" sz="2400" b="1" dirty="0" smtClean="0"/>
              <a:t>A term coined by Critical Race Theorist, </a:t>
            </a:r>
            <a:r>
              <a:rPr lang="en-US" sz="2400" b="1" dirty="0" err="1" smtClean="0"/>
              <a:t>Kimberlé</a:t>
            </a:r>
            <a:r>
              <a:rPr lang="en-US" sz="2400" b="1" dirty="0" smtClean="0"/>
              <a:t> Crenshaw, intersectionality focuses on aspects of defining “others,” in reference to race, sexual orientation, class, ability, </a:t>
            </a:r>
            <a:r>
              <a:rPr lang="en-US" sz="2400" b="1" dirty="0" err="1" smtClean="0"/>
              <a:t>etc</a:t>
            </a:r>
            <a:r>
              <a:rPr lang="en-US" sz="2400" b="1" dirty="0" smtClean="0"/>
              <a:t>, as well as the ways in which these identities are interwoven.</a:t>
            </a:r>
            <a:r>
              <a:rPr lang="en-US" dirty="0" smtClean="0"/>
              <a:t> </a:t>
            </a:r>
            <a:endParaRPr lang="en-US" dirty="0"/>
          </a:p>
        </p:txBody>
      </p:sp>
      <p:sp>
        <p:nvSpPr>
          <p:cNvPr id="19" name="TextBox 18"/>
          <p:cNvSpPr txBox="1"/>
          <p:nvPr/>
        </p:nvSpPr>
        <p:spPr>
          <a:xfrm>
            <a:off x="114299" y="6365557"/>
            <a:ext cx="11514667" cy="492443"/>
          </a:xfrm>
          <a:prstGeom prst="rect">
            <a:avLst/>
          </a:prstGeom>
          <a:noFill/>
        </p:spPr>
        <p:txBody>
          <a:bodyPr wrap="square" rtlCol="0">
            <a:spAutoFit/>
          </a:bodyPr>
          <a:lstStyle/>
          <a:p>
            <a:r>
              <a:rPr lang="en-US" sz="1300" dirty="0" smtClean="0"/>
              <a:t>Crenshaw, </a:t>
            </a:r>
            <a:r>
              <a:rPr lang="en-US" sz="1300" dirty="0" err="1" smtClean="0"/>
              <a:t>Kimberlé</a:t>
            </a:r>
            <a:r>
              <a:rPr lang="en-US" sz="1300" dirty="0" smtClean="0"/>
              <a:t>, "</a:t>
            </a:r>
            <a:r>
              <a:rPr lang="en-US" sz="1300" dirty="0" err="1" smtClean="0"/>
              <a:t>Demarginalizing</a:t>
            </a:r>
            <a:r>
              <a:rPr lang="en-US" sz="1300" dirty="0" smtClean="0"/>
              <a:t> </a:t>
            </a:r>
            <a:r>
              <a:rPr lang="en-US" sz="1300" dirty="0"/>
              <a:t>the Intersection </a:t>
            </a:r>
            <a:r>
              <a:rPr lang="en-US" sz="1300"/>
              <a:t>of </a:t>
            </a:r>
            <a:r>
              <a:rPr lang="en-US" sz="1300" smtClean="0"/>
              <a:t>Race </a:t>
            </a:r>
            <a:r>
              <a:rPr lang="en-US" sz="1300" dirty="0"/>
              <a:t>and Sex: a Black Feminist Critique of Antidiscrimination Doctrine, Feminist Theory and Antiracist Politics</a:t>
            </a:r>
            <a:r>
              <a:rPr lang="en-US" sz="1300" dirty="0" smtClean="0"/>
              <a:t>”  (1989)</a:t>
            </a:r>
            <a:endParaRPr lang="en-US" sz="1300" dirty="0"/>
          </a:p>
        </p:txBody>
      </p:sp>
      <p:pic>
        <p:nvPicPr>
          <p:cNvPr id="21" name="Picture 20" descr="Image result for different races"/>
          <p:cNvPicPr/>
          <p:nvPr/>
        </p:nvPicPr>
        <p:blipFill rotWithShape="1">
          <a:blip r:embed="rId2" cstate="print">
            <a:extLst>
              <a:ext uri="{28A0092B-C50C-407E-A947-70E740481C1C}">
                <a14:useLocalDpi xmlns:a14="http://schemas.microsoft.com/office/drawing/2010/main" val="0"/>
              </a:ext>
            </a:extLst>
          </a:blip>
          <a:srcRect b="12030"/>
          <a:stretch/>
        </p:blipFill>
        <p:spPr bwMode="auto">
          <a:xfrm>
            <a:off x="10051519" y="1318992"/>
            <a:ext cx="1767947" cy="1163637"/>
          </a:xfrm>
          <a:prstGeom prst="rect">
            <a:avLst/>
          </a:prstGeom>
          <a:noFill/>
          <a:ln>
            <a:noFill/>
          </a:ln>
          <a:extLst>
            <a:ext uri="{53640926-AAD7-44D8-BBD7-CCE9431645EC}">
              <a14:shadowObscured xmlns:a14="http://schemas.microsoft.com/office/drawing/2010/main"/>
            </a:ext>
          </a:extLst>
        </p:spPr>
      </p:pic>
      <p:pic>
        <p:nvPicPr>
          <p:cNvPr id="1028" name="Picture 4" descr="http://4.bp.blogspot.com/-PNBBGpd9wGE/UCowPdz6czI/AAAAAAAAASM/UA6V8PNzbIQ/s200/_62181960_gymnastics_trikomiti_reuters_hi01566539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799" y="3281780"/>
            <a:ext cx="1905000" cy="1066801"/>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a:off x="3115733" y="3272282"/>
            <a:ext cx="8204200" cy="830997"/>
          </a:xfrm>
          <a:prstGeom prst="rect">
            <a:avLst/>
          </a:prstGeom>
          <a:noFill/>
        </p:spPr>
        <p:txBody>
          <a:bodyPr wrap="square" rtlCol="0">
            <a:spAutoFit/>
          </a:bodyPr>
          <a:lstStyle/>
          <a:p>
            <a:r>
              <a:rPr lang="en-US" sz="2400" b="1" dirty="0">
                <a:solidFill>
                  <a:srgbClr val="C00000"/>
                </a:solidFill>
              </a:rPr>
              <a:t>Proprioception: </a:t>
            </a:r>
            <a:r>
              <a:rPr lang="en-US" sz="2400" b="1" dirty="0"/>
              <a:t>The unconscious perception of movement and spatial orientation of the body in reference to its surroundings.</a:t>
            </a:r>
          </a:p>
        </p:txBody>
      </p:sp>
      <p:sp>
        <p:nvSpPr>
          <p:cNvPr id="22" name="TextBox 21"/>
          <p:cNvSpPr txBox="1"/>
          <p:nvPr/>
        </p:nvSpPr>
        <p:spPr>
          <a:xfrm>
            <a:off x="423333" y="4897755"/>
            <a:ext cx="10896600" cy="1200329"/>
          </a:xfrm>
          <a:prstGeom prst="rect">
            <a:avLst/>
          </a:prstGeom>
          <a:solidFill>
            <a:schemeClr val="bg2">
              <a:lumMod val="90000"/>
            </a:schemeClr>
          </a:solidFill>
        </p:spPr>
        <p:txBody>
          <a:bodyPr wrap="square" rtlCol="0">
            <a:spAutoFit/>
          </a:bodyPr>
          <a:lstStyle/>
          <a:p>
            <a:r>
              <a:rPr lang="en-US" sz="2400" b="1" dirty="0" smtClean="0">
                <a:solidFill>
                  <a:srgbClr val="C00000"/>
                </a:solidFill>
              </a:rPr>
              <a:t>Intersectional Proprioception:  The practice of knowing how your body is situated in the space in which you sit; an awareness of how you are perceived in reference to race, sexual orientation, class, ability as an academic leader</a:t>
            </a:r>
            <a:r>
              <a:rPr lang="en-US" sz="2400" dirty="0" smtClean="0"/>
              <a:t>.</a:t>
            </a:r>
            <a:endParaRPr lang="en-US" sz="2400" dirty="0"/>
          </a:p>
        </p:txBody>
      </p:sp>
    </p:spTree>
    <p:extLst>
      <p:ext uri="{BB962C8B-B14F-4D97-AF65-F5344CB8AC3E}">
        <p14:creationId xmlns:p14="http://schemas.microsoft.com/office/powerpoint/2010/main" val="13792430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wheel(1)">
                                      <p:cBhvr>
                                        <p:cTn id="7" dur="2000"/>
                                        <p:tgtEl>
                                          <p:spTgt spid="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0">
                                            <p:txEl>
                                              <p:pRg st="0" end="0"/>
                                            </p:txEl>
                                          </p:spTgt>
                                        </p:tgtEl>
                                        <p:attrNameLst>
                                          <p:attrName>style.visibility</p:attrName>
                                        </p:attrNameLst>
                                      </p:cBhvr>
                                      <p:to>
                                        <p:strVal val="visible"/>
                                      </p:to>
                                    </p:set>
                                    <p:animEffect transition="in" filter="wheel(1)">
                                      <p:cBhvr>
                                        <p:cTn id="12" dur="2000"/>
                                        <p:tgtEl>
                                          <p:spTgt spid="2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22">
                                            <p:txEl>
                                              <p:pRg st="0" end="0"/>
                                            </p:txEl>
                                          </p:spTgt>
                                        </p:tgtEl>
                                        <p:attrNameLst>
                                          <p:attrName>style.visibility</p:attrName>
                                        </p:attrNameLst>
                                      </p:cBhvr>
                                      <p:to>
                                        <p:strVal val="visible"/>
                                      </p:to>
                                    </p:set>
                                    <p:animEffect transition="in" filter="wheel(1)">
                                      <p:cBhvr>
                                        <p:cTn id="17" dur="20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182245"/>
            <a:ext cx="10515600" cy="1325563"/>
          </a:xfrm>
        </p:spPr>
        <p:txBody>
          <a:bodyPr/>
          <a:lstStyle/>
          <a:p>
            <a:pPr algn="ctr"/>
            <a:r>
              <a:rPr lang="en-US" b="1" dirty="0" smtClean="0">
                <a:latin typeface="+mn-lt"/>
              </a:rPr>
              <a:t> Sustaining IP</a:t>
            </a:r>
            <a:endParaRPr lang="en-US" b="1" dirty="0">
              <a:latin typeface="+mn-lt"/>
            </a:endParaRPr>
          </a:p>
        </p:txBody>
      </p:sp>
      <p:sp>
        <p:nvSpPr>
          <p:cNvPr id="8" name="Content Placeholder 7"/>
          <p:cNvSpPr>
            <a:spLocks noGrp="1"/>
          </p:cNvSpPr>
          <p:nvPr>
            <p:ph sz="half" idx="1"/>
          </p:nvPr>
        </p:nvSpPr>
        <p:spPr/>
        <p:txBody>
          <a:bodyPr>
            <a:normAutofit/>
          </a:bodyPr>
          <a:lstStyle/>
          <a:p>
            <a:pPr marL="457200" lvl="1" indent="0">
              <a:buNone/>
            </a:pPr>
            <a:endParaRPr lang="en-US" dirty="0" smtClean="0"/>
          </a:p>
          <a:p>
            <a:pPr marL="457200" lvl="1" indent="0">
              <a:buNone/>
            </a:pPr>
            <a:r>
              <a:rPr lang="en-US" sz="3200" dirty="0" smtClean="0"/>
              <a:t>Mentorship</a:t>
            </a:r>
          </a:p>
          <a:p>
            <a:pPr marL="457200" lvl="1" indent="0">
              <a:buNone/>
            </a:pPr>
            <a:endParaRPr lang="en-US" sz="3200" dirty="0" smtClean="0"/>
          </a:p>
          <a:p>
            <a:pPr marL="457200" lvl="1" indent="0">
              <a:buNone/>
            </a:pPr>
            <a:r>
              <a:rPr lang="en-US" sz="3200" dirty="0" smtClean="0"/>
              <a:t>Ally Relationships</a:t>
            </a:r>
          </a:p>
          <a:p>
            <a:pPr marL="914400" lvl="2" indent="0">
              <a:buNone/>
            </a:pPr>
            <a:r>
              <a:rPr lang="en-US" sz="1300" dirty="0" smtClean="0"/>
              <a:t>See Smith McKoy, Sheila. “</a:t>
            </a:r>
            <a:r>
              <a:rPr lang="en-US" sz="1300" dirty="0"/>
              <a:t>Surviving Sisterhood in the Academy.” College Language Association Journal. 60.1 (2016</a:t>
            </a:r>
            <a:r>
              <a:rPr lang="en-US" sz="1300" dirty="0" smtClean="0"/>
              <a:t>):62-77</a:t>
            </a:r>
            <a:r>
              <a:rPr lang="en-US" sz="1300" dirty="0"/>
              <a:t>.</a:t>
            </a:r>
          </a:p>
          <a:p>
            <a:pPr marL="457200" lvl="1" indent="0">
              <a:spcBef>
                <a:spcPts val="1200"/>
              </a:spcBef>
              <a:buNone/>
            </a:pPr>
            <a:r>
              <a:rPr lang="en-US" sz="3200" dirty="0" smtClean="0"/>
              <a:t>Meeting Oneself </a:t>
            </a:r>
          </a:p>
          <a:p>
            <a:pPr marL="457200" lvl="1" indent="0">
              <a:buNone/>
            </a:pPr>
            <a:endParaRPr lang="en-US" sz="3200" dirty="0"/>
          </a:p>
          <a:p>
            <a:pPr marL="457200" lvl="1" indent="0">
              <a:buNone/>
            </a:pPr>
            <a:r>
              <a:rPr lang="en-US" sz="3200" dirty="0" smtClean="0"/>
              <a:t>Personal Syllabus</a:t>
            </a:r>
          </a:p>
          <a:p>
            <a:pPr marL="457200" lvl="1" indent="0">
              <a:buNone/>
            </a:pPr>
            <a:endParaRPr lang="en-US" dirty="0" smtClean="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9800" y="2718720"/>
            <a:ext cx="5024515" cy="2565147"/>
          </a:xfrm>
          <a:prstGeom prst="rect">
            <a:avLst/>
          </a:prstGeom>
        </p:spPr>
      </p:pic>
    </p:spTree>
    <p:extLst>
      <p:ext uri="{BB962C8B-B14F-4D97-AF65-F5344CB8AC3E}">
        <p14:creationId xmlns:p14="http://schemas.microsoft.com/office/powerpoint/2010/main" val="41067986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161925"/>
            <a:ext cx="10515600" cy="1325563"/>
          </a:xfrm>
        </p:spPr>
        <p:txBody>
          <a:bodyPr/>
          <a:lstStyle/>
          <a:p>
            <a:pPr algn="ctr"/>
            <a:r>
              <a:rPr lang="en-US" b="1" dirty="0" smtClean="0">
                <a:latin typeface="+mn-lt"/>
              </a:rPr>
              <a:t>Discussion</a:t>
            </a:r>
            <a:endParaRPr lang="en-US" b="1" dirty="0">
              <a:latin typeface="+mn-lt"/>
            </a:endParaRPr>
          </a:p>
        </p:txBody>
      </p:sp>
      <p:sp>
        <p:nvSpPr>
          <p:cNvPr id="8" name="Content Placeholder 7"/>
          <p:cNvSpPr>
            <a:spLocks noGrp="1"/>
          </p:cNvSpPr>
          <p:nvPr>
            <p:ph sz="half" idx="1"/>
          </p:nvPr>
        </p:nvSpPr>
        <p:spPr>
          <a:xfrm>
            <a:off x="838200" y="1556279"/>
            <a:ext cx="5181600" cy="4890030"/>
          </a:xfrm>
        </p:spPr>
        <p:txBody>
          <a:bodyPr>
            <a:noAutofit/>
          </a:bodyPr>
          <a:lstStyle/>
          <a:p>
            <a:r>
              <a:rPr lang="en-US" sz="2000" dirty="0" smtClean="0"/>
              <a:t>You are the first person of your gender and race to chair the department.  You follow a white male chair whose annual review process was unpopular, but never challenged. When you ask a director to provide feedback on the teaching evaluations and syllabi of lecturers in the director’s program, member of the department receive an email from an anonymous source declaring that you are setting up a dual system of review. </a:t>
            </a:r>
          </a:p>
          <a:p>
            <a:r>
              <a:rPr lang="en-US" sz="2000" dirty="0" smtClean="0"/>
              <a:t>What is the appropriate response?</a:t>
            </a:r>
          </a:p>
          <a:p>
            <a:r>
              <a:rPr lang="en-US" sz="2000" dirty="0" smtClean="0"/>
              <a:t>How do you address the issue with faculty?</a:t>
            </a:r>
          </a:p>
          <a:p>
            <a:r>
              <a:rPr lang="en-US" sz="2000" dirty="0" smtClean="0"/>
              <a:t>How does having IP help?</a:t>
            </a:r>
          </a:p>
        </p:txBody>
      </p:sp>
      <p:sp>
        <p:nvSpPr>
          <p:cNvPr id="9" name="Content Placeholder 8"/>
          <p:cNvSpPr>
            <a:spLocks noGrp="1"/>
          </p:cNvSpPr>
          <p:nvPr>
            <p:ph sz="half" idx="2"/>
          </p:nvPr>
        </p:nvSpPr>
        <p:spPr>
          <a:xfrm>
            <a:off x="6172200" y="1556279"/>
            <a:ext cx="5181600" cy="4351338"/>
          </a:xfrm>
        </p:spPr>
        <p:txBody>
          <a:bodyPr>
            <a:noAutofit/>
          </a:bodyPr>
          <a:lstStyle/>
          <a:p>
            <a:r>
              <a:rPr lang="en-US" sz="2000" dirty="0" smtClean="0"/>
              <a:t>You are an unmarried chair, who does not live with your partner. A faculty member worked to curry favor with you by dropping by the office without appointments and sending numerous text messages. When a faculty vote creates a class that competes with “her” class, she blames you and retaliates by accusing you of desiring her sexually.</a:t>
            </a:r>
          </a:p>
          <a:p>
            <a:r>
              <a:rPr lang="en-US" sz="2000" dirty="0" smtClean="0"/>
              <a:t>What is the appropriate response?</a:t>
            </a:r>
          </a:p>
          <a:p>
            <a:r>
              <a:rPr lang="en-US" sz="2000" dirty="0" smtClean="0"/>
              <a:t>How do you protect yourself and your career in this instance?</a:t>
            </a:r>
          </a:p>
          <a:p>
            <a:r>
              <a:rPr lang="en-US" sz="2000" dirty="0" smtClean="0"/>
              <a:t>How does having IP help?</a:t>
            </a:r>
            <a:endParaRPr lang="en-US" sz="2000" dirty="0"/>
          </a:p>
        </p:txBody>
      </p:sp>
    </p:spTree>
    <p:extLst>
      <p:ext uri="{BB962C8B-B14F-4D97-AF65-F5344CB8AC3E}">
        <p14:creationId xmlns:p14="http://schemas.microsoft.com/office/powerpoint/2010/main" val="28759664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t="68262"/>
          <a:stretch/>
        </p:blipFill>
        <p:spPr>
          <a:xfrm>
            <a:off x="9096375" y="0"/>
            <a:ext cx="3095625" cy="505609"/>
          </a:xfrm>
          <a:prstGeom prst="rect">
            <a:avLst/>
          </a:prstGeom>
        </p:spPr>
      </p:pic>
      <p:pic>
        <p:nvPicPr>
          <p:cNvPr id="5" name="Picture 4"/>
          <p:cNvPicPr>
            <a:picLocks noChangeAspect="1"/>
          </p:cNvPicPr>
          <p:nvPr/>
        </p:nvPicPr>
        <p:blipFill>
          <a:blip r:embed="rId3"/>
          <a:stretch>
            <a:fillRect/>
          </a:stretch>
        </p:blipFill>
        <p:spPr>
          <a:xfrm>
            <a:off x="0" y="6349299"/>
            <a:ext cx="3097036" cy="506012"/>
          </a:xfrm>
          <a:prstGeom prst="rect">
            <a:avLst/>
          </a:prstGeom>
        </p:spPr>
      </p:pic>
      <p:sp>
        <p:nvSpPr>
          <p:cNvPr id="6" name="TextBox 5"/>
          <p:cNvSpPr txBox="1"/>
          <p:nvPr/>
        </p:nvSpPr>
        <p:spPr>
          <a:xfrm>
            <a:off x="0" y="0"/>
            <a:ext cx="9096375" cy="60242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itle 1"/>
          <p:cNvSpPr txBox="1">
            <a:spLocks/>
          </p:cNvSpPr>
          <p:nvPr/>
        </p:nvSpPr>
        <p:spPr>
          <a:xfrm>
            <a:off x="575733" y="2419148"/>
            <a:ext cx="10769600" cy="23876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6000" b="1" i="1" u="none" strike="noStrike" kern="1200" cap="none" spc="0" normalizeH="0" baseline="0" noProof="0" dirty="0" smtClean="0">
                <a:ln>
                  <a:noFill/>
                </a:ln>
                <a:solidFill>
                  <a:prstClr val="black"/>
                </a:solidFill>
                <a:effectLst/>
                <a:uLnTx/>
                <a:uFillTx/>
                <a:latin typeface="+mn-lt"/>
                <a:ea typeface="+mj-ea"/>
                <a:cs typeface="+mj-cs"/>
              </a:rPr>
              <a:t>Questions?</a:t>
            </a:r>
            <a:endParaRPr kumimoji="0" lang="en-US" sz="4800" b="1" i="1" u="none" strike="noStrike" kern="1200" cap="none" spc="0" normalizeH="0" baseline="0" noProof="0" dirty="0">
              <a:ln>
                <a:noFill/>
              </a:ln>
              <a:solidFill>
                <a:prstClr val="black"/>
              </a:solidFill>
              <a:effectLst/>
              <a:uLnTx/>
              <a:uFillTx/>
              <a:latin typeface="+mn-lt"/>
              <a:ea typeface="+mj-ea"/>
              <a:cs typeface="+mj-cs"/>
            </a:endParaRPr>
          </a:p>
        </p:txBody>
      </p:sp>
    </p:spTree>
    <p:extLst>
      <p:ext uri="{BB962C8B-B14F-4D97-AF65-F5344CB8AC3E}">
        <p14:creationId xmlns:p14="http://schemas.microsoft.com/office/powerpoint/2010/main" val="14472183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2005-2006: A Historic Year for Women in Higher Education</a:t>
            </a:r>
            <a:endParaRPr lang="en-US" b="1" dirty="0">
              <a:latin typeface="+mn-lt"/>
            </a:endParaRPr>
          </a:p>
        </p:txBody>
      </p:sp>
      <p:graphicFrame>
        <p:nvGraphicFramePr>
          <p:cNvPr id="6" name="Content Placeholder 5"/>
          <p:cNvGraphicFramePr>
            <a:graphicFrameLocks noGrp="1"/>
          </p:cNvGraphicFramePr>
          <p:nvPr>
            <p:ph idx="1"/>
            <p:extLst/>
          </p:nvPr>
        </p:nvGraphicFramePr>
        <p:xfrm>
          <a:off x="2152650" y="1825624"/>
          <a:ext cx="7886700" cy="4567469"/>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9127374" y="6581001"/>
            <a:ext cx="3227070" cy="276999"/>
          </a:xfrm>
          <a:prstGeom prst="rect">
            <a:avLst/>
          </a:prstGeom>
          <a:noFill/>
        </p:spPr>
        <p:txBody>
          <a:bodyPr wrap="square" rtlCol="0">
            <a:spAutoFit/>
          </a:bodyPr>
          <a:lstStyle/>
          <a:p>
            <a:r>
              <a:rPr lang="en-US" sz="1200" dirty="0" smtClean="0"/>
              <a:t>National Center for Education Statistics </a:t>
            </a:r>
            <a:r>
              <a:rPr lang="en-US" sz="1200" dirty="0"/>
              <a:t>(2015)</a:t>
            </a:r>
          </a:p>
        </p:txBody>
      </p:sp>
    </p:spTree>
    <p:extLst>
      <p:ext uri="{BB962C8B-B14F-4D97-AF65-F5344CB8AC3E}">
        <p14:creationId xmlns:p14="http://schemas.microsoft.com/office/powerpoint/2010/main" val="18707619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Faculty Statistics</a:t>
            </a:r>
            <a:endParaRPr lang="en-US" b="1" dirty="0">
              <a:latin typeface="+mn-lt"/>
            </a:endParaRPr>
          </a:p>
        </p:txBody>
      </p:sp>
      <p:graphicFrame>
        <p:nvGraphicFramePr>
          <p:cNvPr id="6" name="Chart 5"/>
          <p:cNvGraphicFramePr/>
          <p:nvPr>
            <p:extLst/>
          </p:nvPr>
        </p:nvGraphicFramePr>
        <p:xfrm>
          <a:off x="1699364" y="2175623"/>
          <a:ext cx="8058150" cy="383757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9125528" y="6581001"/>
            <a:ext cx="3350029" cy="276999"/>
          </a:xfrm>
          <a:prstGeom prst="rect">
            <a:avLst/>
          </a:prstGeom>
          <a:noFill/>
        </p:spPr>
        <p:txBody>
          <a:bodyPr wrap="square" rtlCol="0">
            <a:spAutoFit/>
          </a:bodyPr>
          <a:lstStyle/>
          <a:p>
            <a:r>
              <a:rPr lang="en-US" sz="1200" dirty="0"/>
              <a:t>National Center for Education Statistics (2015)</a:t>
            </a:r>
          </a:p>
        </p:txBody>
      </p:sp>
      <p:sp>
        <p:nvSpPr>
          <p:cNvPr id="3" name="TextBox 2"/>
          <p:cNvSpPr txBox="1"/>
          <p:nvPr/>
        </p:nvSpPr>
        <p:spPr>
          <a:xfrm>
            <a:off x="1288473" y="1506022"/>
            <a:ext cx="10065327" cy="1015663"/>
          </a:xfrm>
          <a:prstGeom prst="rect">
            <a:avLst/>
          </a:prstGeom>
          <a:noFill/>
        </p:spPr>
        <p:txBody>
          <a:bodyPr wrap="square" rtlCol="0">
            <a:spAutoFit/>
          </a:bodyPr>
          <a:lstStyle/>
          <a:p>
            <a:r>
              <a:rPr lang="en-US" sz="2000" dirty="0" smtClean="0"/>
              <a:t>In 2015, across public institutions, for profit institutions (e.g. DeVry), and not-for-profit (private) institutions, women represented 42.4% of full-time faculty at institutions with a tenure system, despite earning more degrees. </a:t>
            </a:r>
            <a:endParaRPr lang="en-US" sz="2000" dirty="0"/>
          </a:p>
        </p:txBody>
      </p:sp>
      <p:sp>
        <p:nvSpPr>
          <p:cNvPr id="13" name="Rectangle 12"/>
          <p:cNvSpPr/>
          <p:nvPr/>
        </p:nvSpPr>
        <p:spPr>
          <a:xfrm>
            <a:off x="4719285" y="6043807"/>
            <a:ext cx="169101" cy="162839"/>
          </a:xfrm>
          <a:prstGeom prst="rect">
            <a:avLst/>
          </a:prstGeom>
          <a:solidFill>
            <a:srgbClr val="00CC00"/>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5841174" y="6061856"/>
            <a:ext cx="169101" cy="162839"/>
          </a:xfrm>
          <a:prstGeom prst="rect">
            <a:avLst/>
          </a:prstGeom>
          <a:solidFill>
            <a:srgbClr val="993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4932841" y="5940560"/>
            <a:ext cx="1156439" cy="369332"/>
          </a:xfrm>
          <a:prstGeom prst="rect">
            <a:avLst/>
          </a:prstGeom>
          <a:noFill/>
        </p:spPr>
        <p:txBody>
          <a:bodyPr wrap="square" rtlCol="0">
            <a:spAutoFit/>
          </a:bodyPr>
          <a:lstStyle/>
          <a:p>
            <a:r>
              <a:rPr lang="en-US" dirty="0" smtClean="0"/>
              <a:t>Men</a:t>
            </a:r>
            <a:endParaRPr lang="en-US" dirty="0"/>
          </a:p>
        </p:txBody>
      </p:sp>
      <p:sp>
        <p:nvSpPr>
          <p:cNvPr id="16" name="TextBox 15"/>
          <p:cNvSpPr txBox="1"/>
          <p:nvPr/>
        </p:nvSpPr>
        <p:spPr>
          <a:xfrm>
            <a:off x="6089280" y="5940560"/>
            <a:ext cx="1156439" cy="369332"/>
          </a:xfrm>
          <a:prstGeom prst="rect">
            <a:avLst/>
          </a:prstGeom>
          <a:noFill/>
        </p:spPr>
        <p:txBody>
          <a:bodyPr wrap="square" rtlCol="0">
            <a:spAutoFit/>
          </a:bodyPr>
          <a:lstStyle/>
          <a:p>
            <a:r>
              <a:rPr lang="en-US" dirty="0" smtClean="0"/>
              <a:t>Women</a:t>
            </a:r>
            <a:endParaRPr lang="en-US" dirty="0"/>
          </a:p>
        </p:txBody>
      </p:sp>
    </p:spTree>
    <p:extLst>
      <p:ext uri="{BB962C8B-B14F-4D97-AF65-F5344CB8AC3E}">
        <p14:creationId xmlns:p14="http://schemas.microsoft.com/office/powerpoint/2010/main" val="1232761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Disparities for Women in Faculty Positions</a:t>
            </a:r>
            <a:endParaRPr lang="en-US" b="1" dirty="0">
              <a:latin typeface="+mn-lt"/>
            </a:endParaRPr>
          </a:p>
        </p:txBody>
      </p:sp>
      <p:sp>
        <p:nvSpPr>
          <p:cNvPr id="3" name="Content Placeholder 2"/>
          <p:cNvSpPr>
            <a:spLocks noGrp="1"/>
          </p:cNvSpPr>
          <p:nvPr>
            <p:ph idx="1"/>
          </p:nvPr>
        </p:nvSpPr>
        <p:spPr>
          <a:xfrm>
            <a:off x="838200" y="1825624"/>
            <a:ext cx="10515600" cy="4963103"/>
          </a:xfrm>
        </p:spPr>
        <p:txBody>
          <a:bodyPr>
            <a:normAutofit/>
          </a:bodyPr>
          <a:lstStyle/>
          <a:p>
            <a:r>
              <a:rPr lang="en-US" dirty="0" smtClean="0"/>
              <a:t>Fewer women represented at the rank of full professor</a:t>
            </a:r>
          </a:p>
          <a:p>
            <a:r>
              <a:rPr lang="en-US" dirty="0" smtClean="0"/>
              <a:t>Lower salaries</a:t>
            </a:r>
          </a:p>
          <a:p>
            <a:r>
              <a:rPr lang="en-US" dirty="0" smtClean="0"/>
              <a:t>Less compensation (e.g. start-up funds, administrative stipends)</a:t>
            </a:r>
          </a:p>
          <a:p>
            <a:r>
              <a:rPr lang="en-US" dirty="0"/>
              <a:t>Less positive teaching evaluations</a:t>
            </a:r>
          </a:p>
          <a:p>
            <a:r>
              <a:rPr lang="en-US" dirty="0" smtClean="0"/>
              <a:t>More service work</a:t>
            </a:r>
          </a:p>
          <a:p>
            <a:pPr marL="0" indent="0">
              <a:buNone/>
            </a:pPr>
            <a:endParaRPr lang="en-US" dirty="0" smtClean="0"/>
          </a:p>
          <a:p>
            <a:pPr marL="0" indent="0">
              <a:buNone/>
            </a:pPr>
            <a:endParaRPr lang="en-US" dirty="0"/>
          </a:p>
          <a:p>
            <a:pPr marL="0" indent="0">
              <a:buNone/>
            </a:pPr>
            <a:r>
              <a:rPr lang="en-US" sz="1300" dirty="0">
                <a:hlinkClick r:id="rId2"/>
              </a:rPr>
              <a:t>American Association of University Women (2016)</a:t>
            </a:r>
            <a:endParaRPr lang="en-US" sz="1300" dirty="0"/>
          </a:p>
          <a:p>
            <a:pPr marL="0" indent="0">
              <a:buNone/>
            </a:pPr>
            <a:r>
              <a:rPr lang="en-US" sz="1300" dirty="0">
                <a:hlinkClick r:id="rId3"/>
              </a:rPr>
              <a:t>https://www.insidehighered.com/news/2008/06/12/women</a:t>
            </a:r>
            <a:r>
              <a:rPr lang="en-US" sz="1300" dirty="0"/>
              <a:t> </a:t>
            </a:r>
            <a:endParaRPr lang="en-US" sz="1300" dirty="0" smtClean="0"/>
          </a:p>
          <a:p>
            <a:pPr marL="0" indent="0">
              <a:buNone/>
            </a:pPr>
            <a:r>
              <a:rPr lang="en-US" sz="1300" dirty="0" smtClean="0"/>
              <a:t>Biggs, J., Hawley, P., Biernat, M. (2017). The academic conference as a chilly climate for women: Effects of gender representation on experiences of sexism, coping responses, and career intentions. </a:t>
            </a:r>
            <a:r>
              <a:rPr lang="en-US" sz="1300" i="1" dirty="0" smtClean="0"/>
              <a:t>Sex Roles</a:t>
            </a:r>
            <a:r>
              <a:rPr lang="en-US" sz="1300" dirty="0" smtClean="0"/>
              <a:t>. DOI: </a:t>
            </a:r>
            <a:r>
              <a:rPr lang="en-US" sz="1300" dirty="0"/>
              <a:t>10.1007/s11199-017-0800-9</a:t>
            </a:r>
          </a:p>
        </p:txBody>
      </p:sp>
    </p:spTree>
    <p:extLst>
      <p:ext uri="{BB962C8B-B14F-4D97-AF65-F5344CB8AC3E}">
        <p14:creationId xmlns:p14="http://schemas.microsoft.com/office/powerpoint/2010/main" val="7469919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Disparities for Women in Executive Positions in Higher Education</a:t>
            </a:r>
            <a:endParaRPr lang="en-US" b="1" dirty="0">
              <a:latin typeface="+mn-lt"/>
            </a:endParaRPr>
          </a:p>
        </p:txBody>
      </p:sp>
      <p:sp>
        <p:nvSpPr>
          <p:cNvPr id="3" name="Content Placeholder 2"/>
          <p:cNvSpPr>
            <a:spLocks noGrp="1"/>
          </p:cNvSpPr>
          <p:nvPr>
            <p:ph idx="1"/>
          </p:nvPr>
        </p:nvSpPr>
        <p:spPr/>
        <p:txBody>
          <a:bodyPr>
            <a:normAutofit/>
          </a:bodyPr>
          <a:lstStyle/>
          <a:p>
            <a:r>
              <a:rPr lang="en-US" dirty="0" smtClean="0"/>
              <a:t>American Council on Education (2017)</a:t>
            </a:r>
          </a:p>
          <a:p>
            <a:pPr lvl="1"/>
            <a:r>
              <a:rPr lang="en-US" dirty="0"/>
              <a:t>Men outnumber women 2:1 on </a:t>
            </a:r>
            <a:r>
              <a:rPr lang="en-US" b="1" dirty="0"/>
              <a:t>governing boards </a:t>
            </a:r>
            <a:r>
              <a:rPr lang="en-US" dirty="0"/>
              <a:t>(e.g., board of trustees)</a:t>
            </a:r>
          </a:p>
          <a:p>
            <a:pPr lvl="1"/>
            <a:r>
              <a:rPr lang="en-US" dirty="0" smtClean="0"/>
              <a:t>As </a:t>
            </a:r>
            <a:r>
              <a:rPr lang="en-US" dirty="0"/>
              <a:t>of 2016, women only held 30% of </a:t>
            </a:r>
            <a:r>
              <a:rPr lang="en-US" b="1" dirty="0"/>
              <a:t>presidencies</a:t>
            </a:r>
            <a:r>
              <a:rPr lang="en-US" dirty="0"/>
              <a:t> across all institutions of higher </a:t>
            </a:r>
            <a:r>
              <a:rPr lang="en-US" dirty="0" smtClean="0"/>
              <a:t>education</a:t>
            </a:r>
            <a:endParaRPr lang="en-US" dirty="0"/>
          </a:p>
          <a:p>
            <a:pPr lvl="1"/>
            <a:r>
              <a:rPr lang="en-US" dirty="0"/>
              <a:t>From 2008 to 2013, the percentage of women serving as </a:t>
            </a:r>
            <a:r>
              <a:rPr lang="en-US" b="1" dirty="0"/>
              <a:t>provost</a:t>
            </a:r>
            <a:r>
              <a:rPr lang="en-US" dirty="0"/>
              <a:t> at doctoral granting institutions declined from 33.3% to 26.1%. </a:t>
            </a:r>
            <a:r>
              <a:rPr lang="en-US" dirty="0" smtClean="0"/>
              <a:t>Conversely, during the same time, more women became provosts at masters</a:t>
            </a:r>
            <a:r>
              <a:rPr lang="en-US" dirty="0"/>
              <a:t>, bachelors, &amp; associate granting </a:t>
            </a:r>
            <a:r>
              <a:rPr lang="en-US" dirty="0" smtClean="0"/>
              <a:t>institutions</a:t>
            </a:r>
            <a:endParaRPr lang="en-US" dirty="0"/>
          </a:p>
          <a:p>
            <a:r>
              <a:rPr lang="en-US" dirty="0" smtClean="0"/>
              <a:t>American Association of Colleges and Universities (2013)</a:t>
            </a:r>
          </a:p>
          <a:p>
            <a:pPr lvl="1"/>
            <a:r>
              <a:rPr lang="en-US" dirty="0" smtClean="0"/>
              <a:t>In </a:t>
            </a:r>
            <a:r>
              <a:rPr lang="en-US" dirty="0"/>
              <a:t>2013, roughly 39% of </a:t>
            </a:r>
            <a:r>
              <a:rPr lang="en-US" b="1" dirty="0" smtClean="0"/>
              <a:t>deans</a:t>
            </a:r>
            <a:r>
              <a:rPr lang="en-US" dirty="0" smtClean="0"/>
              <a:t> across </a:t>
            </a:r>
            <a:r>
              <a:rPr lang="en-US" dirty="0"/>
              <a:t>all </a:t>
            </a:r>
            <a:r>
              <a:rPr lang="en-US" dirty="0" smtClean="0"/>
              <a:t>institutions were women, </a:t>
            </a:r>
            <a:r>
              <a:rPr lang="en-US" dirty="0"/>
              <a:t>with </a:t>
            </a:r>
            <a:r>
              <a:rPr lang="en-US" dirty="0" smtClean="0"/>
              <a:t>20</a:t>
            </a:r>
            <a:r>
              <a:rPr lang="en-US" dirty="0"/>
              <a:t>% being represented at doctoral or research institutions </a:t>
            </a:r>
          </a:p>
          <a:p>
            <a:endParaRPr lang="en-US" dirty="0"/>
          </a:p>
        </p:txBody>
      </p:sp>
    </p:spTree>
    <p:extLst>
      <p:ext uri="{BB962C8B-B14F-4D97-AF65-F5344CB8AC3E}">
        <p14:creationId xmlns:p14="http://schemas.microsoft.com/office/powerpoint/2010/main" val="37662603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Why Does the Disparity Exist?</a:t>
            </a:r>
            <a:endParaRPr lang="en-US" b="1" dirty="0">
              <a:latin typeface="+mn-lt"/>
            </a:endParaRPr>
          </a:p>
        </p:txBody>
      </p:sp>
      <p:graphicFrame>
        <p:nvGraphicFramePr>
          <p:cNvPr id="7" name="Content Placeholder 6"/>
          <p:cNvGraphicFramePr>
            <a:graphicFrameLocks noGrp="1"/>
          </p:cNvGraphicFramePr>
          <p:nvPr>
            <p:ph idx="1"/>
            <p:extLst/>
          </p:nvPr>
        </p:nvGraphicFramePr>
        <p:xfrm>
          <a:off x="1681768" y="1774782"/>
          <a:ext cx="8828463" cy="4550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49629" y="6475615"/>
            <a:ext cx="4630189" cy="276999"/>
          </a:xfrm>
          <a:prstGeom prst="rect">
            <a:avLst/>
          </a:prstGeom>
          <a:noFill/>
        </p:spPr>
        <p:txBody>
          <a:bodyPr wrap="square" rtlCol="0">
            <a:spAutoFit/>
          </a:bodyPr>
          <a:lstStyle/>
          <a:p>
            <a:r>
              <a:rPr lang="en-US" sz="1200" dirty="0" smtClean="0"/>
              <a:t>USA Today College, Thompson &amp; Parry (2017), UC Focus Groups</a:t>
            </a:r>
            <a:endParaRPr lang="en-US" sz="1200" dirty="0"/>
          </a:p>
        </p:txBody>
      </p:sp>
    </p:spTree>
    <p:extLst>
      <p:ext uri="{BB962C8B-B14F-4D97-AF65-F5344CB8AC3E}">
        <p14:creationId xmlns:p14="http://schemas.microsoft.com/office/powerpoint/2010/main" val="33535002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latin typeface="+mn-lt"/>
              </a:rPr>
              <a:t>How Can Women Advance?</a:t>
            </a:r>
            <a:br>
              <a:rPr lang="en-US" b="1" dirty="0" smtClean="0">
                <a:latin typeface="+mn-lt"/>
              </a:rPr>
            </a:br>
            <a:r>
              <a:rPr lang="en-US" b="1" dirty="0" smtClean="0">
                <a:latin typeface="+mn-lt"/>
              </a:rPr>
              <a:t>Practical Tips </a:t>
            </a:r>
            <a:endParaRPr lang="en-US" b="1" dirty="0">
              <a:latin typeface="+mn-lt"/>
            </a:endParaRPr>
          </a:p>
        </p:txBody>
      </p:sp>
      <p:sp>
        <p:nvSpPr>
          <p:cNvPr id="3" name="Content Placeholder 2"/>
          <p:cNvSpPr>
            <a:spLocks noGrp="1"/>
          </p:cNvSpPr>
          <p:nvPr>
            <p:ph idx="1"/>
          </p:nvPr>
        </p:nvSpPr>
        <p:spPr/>
        <p:txBody>
          <a:bodyPr>
            <a:normAutofit/>
          </a:bodyPr>
          <a:lstStyle/>
          <a:p>
            <a:r>
              <a:rPr lang="en-US" dirty="0"/>
              <a:t>Create a vision &amp; conduct a self-assessment of </a:t>
            </a:r>
            <a:r>
              <a:rPr lang="en-US" dirty="0" smtClean="0"/>
              <a:t>professional strengths </a:t>
            </a:r>
            <a:r>
              <a:rPr lang="en-US" dirty="0"/>
              <a:t>&amp; weaknesses</a:t>
            </a:r>
          </a:p>
          <a:p>
            <a:pPr lvl="1"/>
            <a:r>
              <a:rPr lang="en-US" dirty="0" smtClean="0"/>
              <a:t>What is the end goal? Develop a plan.</a:t>
            </a:r>
            <a:endParaRPr lang="en-US" dirty="0"/>
          </a:p>
          <a:p>
            <a:pPr lvl="1"/>
            <a:endParaRPr lang="en-US" dirty="0"/>
          </a:p>
          <a:p>
            <a:r>
              <a:rPr lang="en-US" dirty="0" smtClean="0"/>
              <a:t>Complete objective </a:t>
            </a:r>
            <a:r>
              <a:rPr lang="en-US" dirty="0"/>
              <a:t>assessments of </a:t>
            </a:r>
            <a:r>
              <a:rPr lang="en-US" dirty="0" smtClean="0"/>
              <a:t>your personal fit for the position(s) you </a:t>
            </a:r>
            <a:r>
              <a:rPr lang="en-US" dirty="0"/>
              <a:t>wish to obtain </a:t>
            </a:r>
            <a:r>
              <a:rPr lang="en-US" dirty="0" smtClean="0"/>
              <a:t> </a:t>
            </a:r>
          </a:p>
          <a:p>
            <a:pPr lvl="1"/>
            <a:r>
              <a:rPr lang="en-US" dirty="0" smtClean="0">
                <a:hlinkClick r:id="rId3"/>
              </a:rPr>
              <a:t>Myers Briggs Type Indicator</a:t>
            </a:r>
            <a:r>
              <a:rPr lang="en-US" dirty="0" smtClean="0"/>
              <a:t> or </a:t>
            </a:r>
            <a:r>
              <a:rPr lang="en-US" dirty="0" smtClean="0">
                <a:hlinkClick r:id="rId4"/>
              </a:rPr>
              <a:t>Gallup StrengthsFinder Assessment</a:t>
            </a:r>
            <a:r>
              <a:rPr lang="en-US" dirty="0" smtClean="0"/>
              <a:t> </a:t>
            </a:r>
          </a:p>
          <a:p>
            <a:pPr lvl="1"/>
            <a:r>
              <a:rPr lang="en-US" dirty="0" smtClean="0"/>
              <a:t>Seek feedback from a colleague or mentor</a:t>
            </a:r>
            <a:endParaRPr lang="en-US" dirty="0"/>
          </a:p>
          <a:p>
            <a:endParaRPr lang="en-US" dirty="0"/>
          </a:p>
        </p:txBody>
      </p:sp>
    </p:spTree>
    <p:extLst>
      <p:ext uri="{BB962C8B-B14F-4D97-AF65-F5344CB8AC3E}">
        <p14:creationId xmlns:p14="http://schemas.microsoft.com/office/powerpoint/2010/main" val="30765805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How Can Women Advance?</a:t>
            </a:r>
            <a:br>
              <a:rPr lang="en-US" b="1" dirty="0" smtClean="0">
                <a:latin typeface="+mn-lt"/>
              </a:rPr>
            </a:br>
            <a:r>
              <a:rPr lang="en-US" b="1" dirty="0" smtClean="0">
                <a:latin typeface="+mn-lt"/>
              </a:rPr>
              <a:t>Practical Tips</a:t>
            </a:r>
            <a:endParaRPr lang="en-US" b="1" dirty="0">
              <a:latin typeface="+mn-lt"/>
            </a:endParaRPr>
          </a:p>
        </p:txBody>
      </p:sp>
      <p:sp>
        <p:nvSpPr>
          <p:cNvPr id="3" name="Content Placeholder 2"/>
          <p:cNvSpPr>
            <a:spLocks noGrp="1"/>
          </p:cNvSpPr>
          <p:nvPr>
            <p:ph idx="1"/>
          </p:nvPr>
        </p:nvSpPr>
        <p:spPr>
          <a:xfrm>
            <a:off x="838200" y="1825625"/>
            <a:ext cx="10515600" cy="4801086"/>
          </a:xfrm>
        </p:spPr>
        <p:txBody>
          <a:bodyPr>
            <a:normAutofit/>
          </a:bodyPr>
          <a:lstStyle/>
          <a:p>
            <a:r>
              <a:rPr lang="en-US" dirty="0" smtClean="0"/>
              <a:t>Find </a:t>
            </a:r>
            <a:r>
              <a:rPr lang="en-US" u="sng" dirty="0" smtClean="0"/>
              <a:t>mentors</a:t>
            </a:r>
            <a:r>
              <a:rPr lang="en-US" dirty="0" smtClean="0"/>
              <a:t> who can:</a:t>
            </a:r>
          </a:p>
          <a:p>
            <a:pPr lvl="1"/>
            <a:r>
              <a:rPr lang="en-US" dirty="0" smtClean="0"/>
              <a:t>Provide career guidance</a:t>
            </a:r>
          </a:p>
          <a:p>
            <a:pPr lvl="1"/>
            <a:r>
              <a:rPr lang="en-US" dirty="0" smtClean="0"/>
              <a:t>Assist you with negotiating barriers</a:t>
            </a:r>
          </a:p>
          <a:p>
            <a:pPr lvl="1"/>
            <a:r>
              <a:rPr lang="en-US" dirty="0" smtClean="0"/>
              <a:t>Provide emotional support</a:t>
            </a:r>
          </a:p>
          <a:p>
            <a:pPr lvl="1"/>
            <a:r>
              <a:rPr lang="en-US" dirty="0" smtClean="0"/>
              <a:t>Help </a:t>
            </a:r>
            <a:r>
              <a:rPr lang="en-US" dirty="0"/>
              <a:t>develop </a:t>
            </a:r>
            <a:r>
              <a:rPr lang="en-US" dirty="0" smtClean="0"/>
              <a:t>your administrative savviness</a:t>
            </a:r>
          </a:p>
          <a:p>
            <a:pPr marL="457200" lvl="1" indent="0">
              <a:buNone/>
            </a:pPr>
            <a:endParaRPr lang="en-US" dirty="0"/>
          </a:p>
          <a:p>
            <a:pPr marL="457200" lvl="1" indent="0">
              <a:buNone/>
            </a:pPr>
            <a:endParaRPr lang="en-US" dirty="0" smtClean="0"/>
          </a:p>
          <a:p>
            <a:pPr marL="914400" lvl="2" indent="0">
              <a:buNone/>
            </a:pPr>
            <a:endParaRPr lang="en-US" dirty="0" smtClean="0"/>
          </a:p>
          <a:p>
            <a:pPr marL="914400" lvl="2" indent="0">
              <a:buNone/>
            </a:pPr>
            <a:endParaRPr lang="en-US" dirty="0"/>
          </a:p>
          <a:p>
            <a:pPr marL="914400" lvl="2" indent="0">
              <a:buNone/>
            </a:pPr>
            <a:endParaRPr lang="en-US" sz="1400" dirty="0" smtClean="0"/>
          </a:p>
          <a:p>
            <a:pPr marL="0" indent="0">
              <a:buNone/>
            </a:pPr>
            <a:r>
              <a:rPr lang="en-US" sz="1300" dirty="0" smtClean="0"/>
              <a:t>Hill</a:t>
            </a:r>
            <a:r>
              <a:rPr lang="en-US" sz="1300" dirty="0"/>
              <a:t>, L., &amp; Wheat, C. (2017). The influence of mentorship and role models on university women leaders’ career paths to the university presidency. </a:t>
            </a:r>
            <a:r>
              <a:rPr lang="en-US" sz="1300" i="1" dirty="0"/>
              <a:t>The Qualitative Report 22</a:t>
            </a:r>
            <a:r>
              <a:rPr lang="en-US" sz="1300" dirty="0"/>
              <a:t>(8), 2090-2111. </a:t>
            </a:r>
          </a:p>
          <a:p>
            <a:pPr marL="0" indent="0">
              <a:buNone/>
            </a:pPr>
            <a:r>
              <a:rPr lang="en-US" sz="1300" dirty="0" smtClean="0"/>
              <a:t>McCrary</a:t>
            </a:r>
            <a:r>
              <a:rPr lang="en-US" sz="1300" dirty="0"/>
              <a:t>, D. (2017). Establishing effective mentoring relationships, part </a:t>
            </a:r>
            <a:r>
              <a:rPr lang="en-US" sz="1300" dirty="0" smtClean="0"/>
              <a:t>I and II. </a:t>
            </a:r>
            <a:r>
              <a:rPr lang="en-US" sz="1300" dirty="0"/>
              <a:t>In </a:t>
            </a:r>
            <a:r>
              <a:rPr lang="en-US" sz="1300" i="1" dirty="0"/>
              <a:t>Coping with Gender Inequities: Critical Conversations of Women Faculty, </a:t>
            </a:r>
            <a:r>
              <a:rPr lang="en-US" sz="1300" dirty="0"/>
              <a:t>Ed. Thompson, S. &amp; Parry, P. Rowman &amp; Littlefield, Lanham, Maryland. </a:t>
            </a:r>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27634" y="1825625"/>
            <a:ext cx="2197333" cy="3075695"/>
          </a:xfrm>
          <a:prstGeom prst="rect">
            <a:avLst/>
          </a:prstGeom>
        </p:spPr>
      </p:pic>
    </p:spTree>
    <p:extLst>
      <p:ext uri="{BB962C8B-B14F-4D97-AF65-F5344CB8AC3E}">
        <p14:creationId xmlns:p14="http://schemas.microsoft.com/office/powerpoint/2010/main" val="22559050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1_Office Theme">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615</TotalTime>
  <Words>2290</Words>
  <Application>Microsoft Office PowerPoint</Application>
  <PresentationFormat>Widescreen</PresentationFormat>
  <Paragraphs>220</Paragraphs>
  <Slides>28</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Wingdings</vt:lpstr>
      <vt:lpstr>1_Office Theme</vt:lpstr>
      <vt:lpstr>PowerPoint Presentation</vt:lpstr>
      <vt:lpstr>PowerPoint Presentation</vt:lpstr>
      <vt:lpstr>2005-2006: A Historic Year for Women in Higher Education</vt:lpstr>
      <vt:lpstr>Faculty Statistics</vt:lpstr>
      <vt:lpstr>Disparities for Women in Faculty Positions</vt:lpstr>
      <vt:lpstr>Disparities for Women in Executive Positions in Higher Education</vt:lpstr>
      <vt:lpstr>Why Does the Disparity Exist?</vt:lpstr>
      <vt:lpstr>How Can Women Advance? Practical Tips </vt:lpstr>
      <vt:lpstr>How Can Women Advance? Practical Tips</vt:lpstr>
      <vt:lpstr>How Can Women Advance? Practical Tips</vt:lpstr>
      <vt:lpstr>How Can Women Advance? Practical Tips</vt:lpstr>
      <vt:lpstr>How Can Women Advance? Practical Tips for Institutional Leaders</vt:lpstr>
      <vt:lpstr>PowerPoint Presentation</vt:lpstr>
      <vt:lpstr>Stereotypical Leadership Styles by Gender</vt:lpstr>
      <vt:lpstr>Stereotypical Leadership Styles by Gender: Examples from Kennesaw State University</vt:lpstr>
      <vt:lpstr>Discussion</vt:lpstr>
      <vt:lpstr>PowerPoint Presentation</vt:lpstr>
      <vt:lpstr>Sexual Harassment, #MeToo, and Time’s Up</vt:lpstr>
      <vt:lpstr>Sexual Harassment in Academia</vt:lpstr>
      <vt:lpstr>Sexual Harassment in Academia</vt:lpstr>
      <vt:lpstr>Sexual Harassment Statistics</vt:lpstr>
      <vt:lpstr>Sexual Harassment Research</vt:lpstr>
      <vt:lpstr>Recommendations and Best Practices </vt:lpstr>
      <vt:lpstr>PowerPoint Presentation</vt:lpstr>
      <vt:lpstr>Towards a Shared Definition</vt:lpstr>
      <vt:lpstr> Sustaining IP</vt:lpstr>
      <vt:lpstr>Discussion</vt:lpstr>
      <vt:lpstr>PowerPoint Presentation</vt:lpstr>
    </vt:vector>
  </TitlesOfParts>
  <Company>Kennesaw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Dawn Baunach</dc:creator>
  <cp:lastModifiedBy>Sheila Smith McKoy</cp:lastModifiedBy>
  <cp:revision>107</cp:revision>
  <dcterms:created xsi:type="dcterms:W3CDTF">2018-02-05T14:17:48Z</dcterms:created>
  <dcterms:modified xsi:type="dcterms:W3CDTF">2018-03-13T03:27:57Z</dcterms:modified>
</cp:coreProperties>
</file>