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57" r:id="rId4"/>
    <p:sldId id="269" r:id="rId5"/>
    <p:sldId id="268" r:id="rId6"/>
    <p:sldId id="259" r:id="rId7"/>
    <p:sldId id="272" r:id="rId8"/>
    <p:sldId id="274" r:id="rId9"/>
    <p:sldId id="288" r:id="rId10"/>
    <p:sldId id="276" r:id="rId11"/>
    <p:sldId id="287" r:id="rId12"/>
    <p:sldId id="298" r:id="rId13"/>
    <p:sldId id="300" r:id="rId14"/>
    <p:sldId id="303" r:id="rId15"/>
    <p:sldId id="299" r:id="rId16"/>
    <p:sldId id="302" r:id="rId17"/>
    <p:sldId id="291" r:id="rId18"/>
    <p:sldId id="261" r:id="rId19"/>
    <p:sldId id="266" r:id="rId20"/>
    <p:sldId id="292" r:id="rId21"/>
    <p:sldId id="282" r:id="rId22"/>
    <p:sldId id="281" r:id="rId23"/>
    <p:sldId id="293" r:id="rId24"/>
    <p:sldId id="296" r:id="rId25"/>
    <p:sldId id="267" r:id="rId26"/>
    <p:sldId id="297" r:id="rId27"/>
    <p:sldId id="275" r:id="rId28"/>
    <p:sldId id="295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7988"/>
  </p:normalViewPr>
  <p:slideViewPr>
    <p:cSldViewPr snapToGrid="0" snapToObjects="1">
      <p:cViewPr varScale="1">
        <p:scale>
          <a:sx n="115" d="100"/>
          <a:sy n="115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6FD66-CBBE-42B8-8D80-37738BC64AE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9EFA-8797-4D70-ABDC-D14DC1C5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B3CFD-DDFD-7A46-ABA2-B7A77598D7C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88A142-304F-0140-9FEE-FD5500B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Rick’s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A142-304F-0140-9FEE-FD5500B81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long were you chair?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Recall when you first became chair ---- did you experience any challenges from former chairs who were still on faculty?  If so, what were these challenges?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What strategies did you use to overcome these challenges?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What factors impacted your decision to step down as chair?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was the most difficult aspect of your transition?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What legacy did you leave to ensure that the new department chair will experience success and the department would continue to thrive?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Were there any adjustments to workloads that made your transition easier?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Are there any institutional initiatives that would have helped with your transition? 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Have your views of leadership changed since your role as chair?  If so, how?  Are you a better or worse faculty member after serving as chair?  If so, explain.   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A142-304F-0140-9FEE-FD5500B81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A142-304F-0140-9FEE-FD5500B81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A142-304F-0140-9FEE-FD5500B81D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2C62EF-2889-AC4F-A85C-E18E9B6C8A9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2BDA32-861F-1A41-9AA7-99449A4CA6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y.crutsinger@unt.edu" TargetMode="External"/><Relationship Id="rId2" Type="http://schemas.openxmlformats.org/officeDocument/2006/relationships/hyperlink" Target="mailto:Michael.mcpherson@unt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798" y="1552006"/>
            <a:ext cx="7299699" cy="1702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Move Over or Move Out: 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Collaboratively with Former Chairs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894" y="4425024"/>
            <a:ext cx="6717206" cy="126062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Christy Crutsinger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Vice Provost for Academic Affairs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McPherson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Vice Provost for Faculty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Outgoing Chair Perspective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203" y="2603417"/>
            <a:ext cx="6777317" cy="1690208"/>
          </a:xfrm>
        </p:spPr>
        <p:txBody>
          <a:bodyPr/>
          <a:lstStyle/>
          <a:p>
            <a:r>
              <a:rPr lang="en-US" dirty="0" smtClean="0"/>
              <a:t>Imagine that you have just stepped down as chair.  What do you think is the most difficult aspect of this transition?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850" y="4293625"/>
            <a:ext cx="709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At the your table discuss and identify the top two challenges.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48" y="495846"/>
            <a:ext cx="5056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Bauhaus 93" panose="04030905020B02020C02" pitchFamily="82" charset="0"/>
              </a:rPr>
              <a:t>“Discounted”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348" y="1273045"/>
            <a:ext cx="7401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“Feel unappreciated”</a:t>
            </a:r>
            <a:endParaRPr lang="en-US" sz="9600" dirty="0">
              <a:solidFill>
                <a:schemeClr val="bg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963" y="2452425"/>
            <a:ext cx="617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“I have no confidence in new chair.” 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54" y="5340089"/>
            <a:ext cx="8989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“Teaching again is tough.”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4597" y="589309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“Bitter”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37" y="3110881"/>
            <a:ext cx="8302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undoing of all my good work really hurts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.”</a:t>
            </a:r>
            <a:endParaRPr lang="en-US" sz="44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937" y="3917665"/>
            <a:ext cx="715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“Frustrating not being able to make decisions.” 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4798" y="4438577"/>
            <a:ext cx="4116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“Vindicated”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83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235811"/>
            <a:ext cx="6637468" cy="136207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Rounded MT Bold" panose="020F0704030504030204" pitchFamily="34" charset="0"/>
              </a:rPr>
              <a:t>Susan &amp; Linda </a:t>
            </a:r>
            <a:endParaRPr lang="en-US" sz="6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90" y="310692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Report Out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67478" y="1750215"/>
            <a:ext cx="6777317" cy="44646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important to Susan?  What are her problems, pains, and challenges?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important to Linda, the former chair?  What are her problems, pains, and challenges?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specific actions would you recommend for Susan?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can Linda help with the transition?</a:t>
            </a:r>
          </a:p>
        </p:txBody>
      </p:sp>
    </p:spTree>
    <p:extLst>
      <p:ext uri="{BB962C8B-B14F-4D97-AF65-F5344CB8AC3E}">
        <p14:creationId xmlns:p14="http://schemas.microsoft.com/office/powerpoint/2010/main" val="4129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235811"/>
            <a:ext cx="6637468" cy="136207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Rounded MT Bold" panose="020F0704030504030204" pitchFamily="34" charset="0"/>
              </a:rPr>
              <a:t>Jason &amp; Harold</a:t>
            </a:r>
            <a:endParaRPr lang="en-US" sz="6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11" y="240855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Report Out.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478" y="1750215"/>
            <a:ext cx="6777317" cy="44646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important to Jason, the new incoming chair?  What are his problems, pains, and challenges? 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be behind Harold’s behavior?</a:t>
            </a:r>
          </a:p>
          <a:p>
            <a:pPr marL="6858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specific actions would you advise Jason to take?</a:t>
            </a:r>
          </a:p>
        </p:txBody>
      </p:sp>
    </p:spTree>
    <p:extLst>
      <p:ext uri="{BB962C8B-B14F-4D97-AF65-F5344CB8AC3E}">
        <p14:creationId xmlns:p14="http://schemas.microsoft.com/office/powerpoint/2010/main" val="15760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235811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rial Rounded MT Bold" panose="020F0704030504030204" pitchFamily="34" charset="0"/>
              </a:rPr>
              <a:t>Seema &amp; John</a:t>
            </a:r>
            <a:endParaRPr lang="en-US" sz="6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283745"/>
            <a:ext cx="7024744" cy="1143000"/>
          </a:xfrm>
        </p:spPr>
        <p:txBody>
          <a:bodyPr/>
          <a:lstStyle/>
          <a:p>
            <a:r>
              <a:rPr lang="en-US" dirty="0" smtClean="0"/>
              <a:t>Report Out.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78" y="1750215"/>
            <a:ext cx="6777317" cy="44646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the major issues raised by this case?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can Seema do to move the unit forward at this point?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options does Seema have for her bid for promotion to full?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can the institution do to help Seema?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proactive measures should have been taken? </a:t>
            </a:r>
          </a:p>
        </p:txBody>
      </p:sp>
    </p:spTree>
    <p:extLst>
      <p:ext uri="{BB962C8B-B14F-4D97-AF65-F5344CB8AC3E}">
        <p14:creationId xmlns:p14="http://schemas.microsoft.com/office/powerpoint/2010/main" val="24088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28" y="520025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Institutional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78" y="1937159"/>
            <a:ext cx="6777317" cy="3508977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aculty development leaves, course buy-outs, or research start-up funds for outgoing chairs returning to faculty.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3354" y="3713606"/>
            <a:ext cx="6550355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Benefits</a:t>
            </a:r>
            <a:r>
              <a:rPr lang="en-US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Outgoing chair can reboot research/teaching agenda (and detox)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incoming chair the opportunity to launch new initiatives, set new direction.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37" y="30049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Institutional Initiatives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9778" y="1718971"/>
            <a:ext cx="6777317" cy="3508977"/>
          </a:xfrm>
        </p:spPr>
        <p:txBody>
          <a:bodyPr/>
          <a:lstStyle/>
          <a:p>
            <a:r>
              <a:rPr lang="en-US" b="1" dirty="0" smtClean="0"/>
              <a:t>Leadership Development</a:t>
            </a:r>
            <a:r>
              <a:rPr lang="en-US" dirty="0" smtClean="0"/>
              <a:t>. Intentional support and resources to help chairs navigate in their complex roles as academic leaders and unit managers.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1632" y="3514497"/>
            <a:ext cx="5802304" cy="20313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Benefits</a:t>
            </a:r>
            <a:r>
              <a:rPr lang="en-US" dirty="0" smtClean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Allows chairs to explore contemporary issues and practices through engagement and collaborative dialogue.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basic set of procedures to accelerate the development of UNT’s Leadership team. </a:t>
            </a:r>
          </a:p>
        </p:txBody>
      </p:sp>
    </p:spTree>
    <p:extLst>
      <p:ext uri="{BB962C8B-B14F-4D97-AF65-F5344CB8AC3E}">
        <p14:creationId xmlns:p14="http://schemas.microsoft.com/office/powerpoint/2010/main" val="39791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28" y="2370582"/>
            <a:ext cx="82681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One hard story from the road…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6379" y="2680582"/>
            <a:ext cx="7206714" cy="2970219"/>
            <a:chOff x="2200759" y="737702"/>
            <a:chExt cx="6323309" cy="27043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759" y="737702"/>
              <a:ext cx="6059837" cy="2704354"/>
            </a:xfrm>
            <a:prstGeom prst="rect">
              <a:avLst/>
            </a:prstGeom>
            <a:ln w="88900" cap="sq" cmpd="thickThin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633275" y="2293749"/>
              <a:ext cx="1890793" cy="1148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009" y="839151"/>
            <a:ext cx="1645132" cy="1210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8068" y="906158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Institutional Initiatives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25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02" b="16258"/>
          <a:stretch/>
        </p:blipFill>
        <p:spPr>
          <a:xfrm>
            <a:off x="924716" y="1948980"/>
            <a:ext cx="2964550" cy="3338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61" y="301155"/>
            <a:ext cx="7024744" cy="1143000"/>
          </a:xfrm>
        </p:spPr>
        <p:txBody>
          <a:bodyPr/>
          <a:lstStyle/>
          <a:p>
            <a:r>
              <a:rPr lang="en-US" b="1" dirty="0" smtClean="0"/>
              <a:t>Institutional Initiatives </a:t>
            </a: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51323" r="49507" b="24989"/>
          <a:stretch/>
        </p:blipFill>
        <p:spPr>
          <a:xfrm>
            <a:off x="3724218" y="1860016"/>
            <a:ext cx="3544487" cy="1152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02" t="14365" r="22071" b="11929"/>
          <a:stretch/>
        </p:blipFill>
        <p:spPr>
          <a:xfrm>
            <a:off x="5496461" y="3428272"/>
            <a:ext cx="1735810" cy="1642821"/>
          </a:xfrm>
          <a:prstGeom prst="rect">
            <a:avLst/>
          </a:prstGeom>
        </p:spPr>
      </p:pic>
      <p:sp>
        <p:nvSpPr>
          <p:cNvPr id="6" name="AutoShape 2" descr="Image result for Leadership Circle"/>
          <p:cNvSpPr>
            <a:spLocks noChangeAspect="1" noChangeArrowheads="1"/>
          </p:cNvSpPr>
          <p:nvPr/>
        </p:nvSpPr>
        <p:spPr bwMode="auto">
          <a:xfrm>
            <a:off x="63500" y="-784225"/>
            <a:ext cx="2066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27" y="218006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Crucial Conversations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04" y="1962149"/>
            <a:ext cx="7284648" cy="3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5" y="483417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Departmental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78" y="1937159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 apprenticeship for promising faculty.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a repository of resources that can be easily shared; make these documents transparent and build it into your Standard Operating Practices (SOP)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‘hall of fame’ that lists former department chairs.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698" y="3580857"/>
            <a:ext cx="73860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ideas </a:t>
            </a:r>
            <a:r>
              <a:rPr lang="en-US" dirty="0" smtClean="0"/>
              <a:t>about how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incoming chair </a:t>
            </a:r>
            <a:r>
              <a:rPr lang="en-US" dirty="0" smtClean="0"/>
              <a:t>could avoid these problems while leveraging the experience of the </a:t>
            </a:r>
            <a:r>
              <a:rPr lang="en-US" dirty="0" smtClean="0">
                <a:solidFill>
                  <a:srgbClr val="FF0000"/>
                </a:solidFill>
              </a:rPr>
              <a:t>outgoing chair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80" y="177195"/>
            <a:ext cx="8801226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What can </a:t>
            </a:r>
            <a:r>
              <a:rPr lang="en-US" sz="3200" b="1" u="sng" dirty="0" smtClean="0">
                <a:solidFill>
                  <a:srgbClr val="C00000"/>
                </a:solidFill>
              </a:rPr>
              <a:t>YOU</a:t>
            </a:r>
            <a:r>
              <a:rPr lang="en-US" sz="3200" b="1" dirty="0" smtClean="0"/>
              <a:t> do as an incoming chair?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70" y="1781212"/>
            <a:ext cx="7956468" cy="2741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Honor and respect former department </a:t>
            </a:r>
            <a:r>
              <a:rPr lang="en-US" dirty="0" smtClean="0"/>
              <a:t>chair’s </a:t>
            </a:r>
            <a:r>
              <a:rPr lang="en-US" dirty="0" smtClean="0"/>
              <a:t>work.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for their advice.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Honor their contributions in meaningful ways.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Avoid negative talk about past decisions.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699" y="292771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could an </a:t>
            </a:r>
            <a:r>
              <a:rPr lang="en-US" b="1" dirty="0" smtClean="0">
                <a:solidFill>
                  <a:srgbClr val="FF0000"/>
                </a:solidFill>
              </a:rPr>
              <a:t>outgoing chair </a:t>
            </a:r>
            <a:r>
              <a:rPr lang="en-US" b="1" dirty="0" smtClean="0"/>
              <a:t>be the most helpful to his or her department?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65" y="213995"/>
            <a:ext cx="8061555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can </a:t>
            </a:r>
            <a:r>
              <a:rPr lang="en-US" sz="3200" b="1" u="sng" dirty="0" smtClean="0">
                <a:solidFill>
                  <a:srgbClr val="C00000"/>
                </a:solidFill>
              </a:rPr>
              <a:t>YOU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do as an outgoing chair?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801" y="1406839"/>
            <a:ext cx="6777317" cy="4917010"/>
          </a:xfrm>
        </p:spPr>
        <p:txBody>
          <a:bodyPr>
            <a:normAutofit fontScale="55000" lnSpcReduction="20000"/>
          </a:bodyPr>
          <a:lstStyle/>
          <a:p>
            <a:endParaRPr lang="en-US" sz="3600" dirty="0" smtClean="0"/>
          </a:p>
          <a:p>
            <a:r>
              <a:rPr lang="en-US" sz="4400" dirty="0"/>
              <a:t>Know when it is time to step down.</a:t>
            </a:r>
            <a:endParaRPr lang="en-US" sz="4400" dirty="0" smtClean="0"/>
          </a:p>
          <a:p>
            <a:endParaRPr lang="en-US" sz="4400" dirty="0"/>
          </a:p>
          <a:p>
            <a:r>
              <a:rPr lang="en-US" sz="4400" dirty="0"/>
              <a:t>Create a welcoming </a:t>
            </a:r>
            <a:r>
              <a:rPr lang="en-US" sz="4400" dirty="0" smtClean="0"/>
              <a:t>environment (</a:t>
            </a:r>
            <a:r>
              <a:rPr lang="en-US" sz="4400" dirty="0"/>
              <a:t>e.g., clean </a:t>
            </a:r>
            <a:r>
              <a:rPr lang="en-US" sz="4400" dirty="0" smtClean="0"/>
              <a:t>the office).</a:t>
            </a:r>
          </a:p>
          <a:p>
            <a:endParaRPr lang="en-US" sz="4400" dirty="0" smtClean="0"/>
          </a:p>
          <a:p>
            <a:r>
              <a:rPr lang="en-US" sz="4400" dirty="0" smtClean="0"/>
              <a:t>Volunteer </a:t>
            </a:r>
            <a:r>
              <a:rPr lang="en-US" sz="4400" dirty="0"/>
              <a:t>to handle a difficult task (scheduling) for a specific period of </a:t>
            </a:r>
            <a:r>
              <a:rPr lang="en-US" sz="4400" dirty="0" smtClean="0"/>
              <a:t>time.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 smtClean="0"/>
          </a:p>
          <a:p>
            <a:r>
              <a:rPr lang="en-US" sz="4400" dirty="0" smtClean="0"/>
              <a:t>Develop your leadership pipeline. 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Support new leadership.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Leave an honorable legacy</a:t>
            </a:r>
            <a:r>
              <a:rPr lang="en-US" sz="2500" dirty="0" smtClean="0"/>
              <a:t>. </a:t>
            </a:r>
          </a:p>
          <a:p>
            <a:pPr marL="68580" indent="0">
              <a:buNone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335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61" y="2219791"/>
            <a:ext cx="6637468" cy="136207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Questions?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Michael.mcpherson@unt.edu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Christy.crutsinger@unt.edu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765439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Former </a:t>
            </a:r>
            <a:r>
              <a:rPr lang="en-US" dirty="0" smtClean="0"/>
              <a:t>department chairpersons are some of the </a:t>
            </a:r>
            <a:r>
              <a:rPr lang="en-US" dirty="0" smtClean="0">
                <a:solidFill>
                  <a:schemeClr val="tx1"/>
                </a:solidFill>
              </a:rPr>
              <a:t>happiest</a:t>
            </a:r>
            <a:r>
              <a:rPr lang="en-US" dirty="0" smtClean="0"/>
              <a:t> people on campus.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765439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Former </a:t>
            </a:r>
            <a:r>
              <a:rPr lang="en-US" dirty="0" smtClean="0"/>
              <a:t>department chairpersons are some of the </a:t>
            </a:r>
            <a:r>
              <a:rPr lang="en-US" strike="sngStrike" dirty="0" smtClean="0"/>
              <a:t>happiest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most miserable </a:t>
            </a:r>
            <a:r>
              <a:rPr lang="en-US" dirty="0" smtClean="0"/>
              <a:t>people on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will benefit from this session?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644285"/>
            <a:ext cx="6777317" cy="3508977"/>
          </a:xfrm>
        </p:spPr>
        <p:txBody>
          <a:bodyPr/>
          <a:lstStyle/>
          <a:p>
            <a:r>
              <a:rPr lang="en-US" dirty="0" smtClean="0"/>
              <a:t>Incoming Chairs</a:t>
            </a:r>
          </a:p>
          <a:p>
            <a:r>
              <a:rPr lang="en-US" dirty="0" smtClean="0"/>
              <a:t>Current Chairs</a:t>
            </a:r>
            <a:endParaRPr lang="en-US" dirty="0"/>
          </a:p>
          <a:p>
            <a:r>
              <a:rPr lang="en-US" dirty="0" smtClean="0"/>
              <a:t>Outgoing Chairs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6756" y="4738255"/>
            <a:ext cx="446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YOUR DEPARMTENT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630209" y="3269005"/>
            <a:ext cx="7610252" cy="19097"/>
          </a:xfrm>
          <a:prstGeom prst="straightConnector1">
            <a:avLst/>
          </a:prstGeom>
          <a:ln w="76200" cmpd="sng">
            <a:solidFill>
              <a:srgbClr val="94C600"/>
            </a:solidFill>
            <a:prstDash val="dash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2094" y="1569860"/>
            <a:ext cx="730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Incoming Chair Perspective 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390" y="4415297"/>
            <a:ext cx="7251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Outgoing Chair Perspective 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62" y="3038353"/>
            <a:ext cx="507964" cy="499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90" y="3020221"/>
            <a:ext cx="544271" cy="5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501571"/>
            <a:ext cx="7024744" cy="1143000"/>
          </a:xfrm>
        </p:spPr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5762"/>
            <a:ext cx="6777317" cy="3508977"/>
          </a:xfrm>
        </p:spPr>
        <p:txBody>
          <a:bodyPr/>
          <a:lstStyle/>
          <a:p>
            <a:r>
              <a:rPr lang="en-US" dirty="0" smtClean="0"/>
              <a:t> Conducted a focus group with former and incoming chairs.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Semi-structured questions were used to facilitate discussion.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4531"/>
            <a:ext cx="7024744" cy="1143000"/>
          </a:xfrm>
        </p:spPr>
        <p:txBody>
          <a:bodyPr/>
          <a:lstStyle/>
          <a:p>
            <a:r>
              <a:rPr lang="en-US" dirty="0" smtClean="0"/>
              <a:t>Incoming Chair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83030"/>
            <a:ext cx="6777317" cy="1690208"/>
          </a:xfrm>
        </p:spPr>
        <p:txBody>
          <a:bodyPr/>
          <a:lstStyle/>
          <a:p>
            <a:r>
              <a:rPr lang="en-US" dirty="0" smtClean="0"/>
              <a:t>What problems have you experienced as an incoming chair (or have you observed) with a former chair who has returned to faculty?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771" y="4285604"/>
            <a:ext cx="793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Discuss and identify the top two most egregious problems/challenges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792" y="4404455"/>
            <a:ext cx="6346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Bauhaus 93" panose="04030905020B02020C02" pitchFamily="82" charset="0"/>
              </a:rPr>
              <a:t>“On my own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Bauhaus 93" panose="04030905020B02020C02" pitchFamily="82" charset="0"/>
              </a:rPr>
              <a:t>.” 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792" y="-24136"/>
            <a:ext cx="62552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“unwelcomed”</a:t>
            </a:r>
            <a:endParaRPr lang="en-US" sz="11500" dirty="0">
              <a:solidFill>
                <a:schemeClr val="bg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129" y="3639538"/>
            <a:ext cx="6534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Colonna MT" panose="04020805060202030203" pitchFamily="82" charset="0"/>
                <a:cs typeface="Arabic Typesetting" panose="03020402040406030203" pitchFamily="66" charset="-78"/>
              </a:rPr>
              <a:t>“Good luck with that.”</a:t>
            </a:r>
            <a:endParaRPr lang="en-US" sz="9600" dirty="0">
              <a:solidFill>
                <a:schemeClr val="bg2">
                  <a:lumMod val="50000"/>
                </a:schemeClr>
              </a:solidFill>
              <a:latin typeface="Colonna MT" panose="04020805060202030203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792" y="2754364"/>
            <a:ext cx="7175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“I’m there for you (kind of).”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034" y="1850567"/>
            <a:ext cx="710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Colonna MT" panose="04020805060202030203" pitchFamily="82" charset="0"/>
                <a:cs typeface="Arabic Typesetting" panose="03020402040406030203" pitchFamily="66" charset="-78"/>
              </a:rPr>
              <a:t>“The former chair is ‘always’ there.” </a:t>
            </a:r>
            <a:endParaRPr lang="en-US" sz="6600" dirty="0">
              <a:solidFill>
                <a:schemeClr val="bg1">
                  <a:lumMod val="65000"/>
                </a:schemeClr>
              </a:solidFill>
              <a:latin typeface="Colonna MT" panose="04020805060202030203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5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_2018.potx" id="{A6281554-C1D6-48E8-BFA6-56107EBE4C91}" vid="{56C7C511-EA09-4BDA-B4D4-EA8D184AE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ACC_2018</Template>
  <TotalTime>106</TotalTime>
  <Words>513</Words>
  <Application>Microsoft Office PowerPoint</Application>
  <PresentationFormat>On-screen Show (4:3)</PresentationFormat>
  <Paragraphs>126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Agency FB</vt:lpstr>
      <vt:lpstr>Aharoni</vt:lpstr>
      <vt:lpstr>Arabic Typesetting</vt:lpstr>
      <vt:lpstr>Arial</vt:lpstr>
      <vt:lpstr>Arial Black</vt:lpstr>
      <vt:lpstr>Arial Narrow</vt:lpstr>
      <vt:lpstr>Arial Rounded MT Bold</vt:lpstr>
      <vt:lpstr>Bauhaus 93</vt:lpstr>
      <vt:lpstr>Browallia New</vt:lpstr>
      <vt:lpstr>Calibri</vt:lpstr>
      <vt:lpstr>Century Gothic</vt:lpstr>
      <vt:lpstr>Colonna MT</vt:lpstr>
      <vt:lpstr>Garamond</vt:lpstr>
      <vt:lpstr>Wingdings 2</vt:lpstr>
      <vt:lpstr>Austin</vt:lpstr>
      <vt:lpstr>Move Over or Move Out:   Working Collaboratively with Former Chairs</vt:lpstr>
      <vt:lpstr>One hard story from the road…</vt:lpstr>
      <vt:lpstr>Former department chairpersons are some of the happiest people on campus.</vt:lpstr>
      <vt:lpstr>Former department chairpersons are some of the happiest most miserable people on campus</vt:lpstr>
      <vt:lpstr>Who will benefit from this session? </vt:lpstr>
      <vt:lpstr>PowerPoint Presentation</vt:lpstr>
      <vt:lpstr>Setting the Stage</vt:lpstr>
      <vt:lpstr>Incoming Chair Perspective</vt:lpstr>
      <vt:lpstr>PowerPoint Presentation</vt:lpstr>
      <vt:lpstr>Outgoing Chair Perspective</vt:lpstr>
      <vt:lpstr>PowerPoint Presentation</vt:lpstr>
      <vt:lpstr>Susan &amp; Linda </vt:lpstr>
      <vt:lpstr>Report Out.</vt:lpstr>
      <vt:lpstr>Jason &amp; Harold</vt:lpstr>
      <vt:lpstr>Report Out.  </vt:lpstr>
      <vt:lpstr>Seema &amp; John</vt:lpstr>
      <vt:lpstr>Report Out. </vt:lpstr>
      <vt:lpstr>Institutional Initiatives</vt:lpstr>
      <vt:lpstr>Institutional Initiatives</vt:lpstr>
      <vt:lpstr>PowerPoint Presentation</vt:lpstr>
      <vt:lpstr>Institutional Initiatives </vt:lpstr>
      <vt:lpstr>Crucial Conversations</vt:lpstr>
      <vt:lpstr>Departmental Initiatives</vt:lpstr>
      <vt:lpstr>What are some ideas about how an incoming chair could avoid these problems while leveraging the experience of the outgoing chair?</vt:lpstr>
      <vt:lpstr>What can YOU do as an incoming chair? </vt:lpstr>
      <vt:lpstr>How could an outgoing chair be the most helpful to his or her department?</vt:lpstr>
      <vt:lpstr>What can YOU do as an outgoing chair?</vt:lpstr>
      <vt:lpstr>Questions?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Over or Move Out:   Working Collaboratively with Former Chairs</dc:title>
  <dc:creator>Crutsinger, Christy</dc:creator>
  <cp:lastModifiedBy>administrator</cp:lastModifiedBy>
  <cp:revision>10</cp:revision>
  <cp:lastPrinted>2018-02-12T02:19:18Z</cp:lastPrinted>
  <dcterms:created xsi:type="dcterms:W3CDTF">2018-02-08T21:23:15Z</dcterms:created>
  <dcterms:modified xsi:type="dcterms:W3CDTF">2018-02-12T16:15:35Z</dcterms:modified>
</cp:coreProperties>
</file>