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0"/>
  </p:notesMasterIdLst>
  <p:handoutMasterIdLst>
    <p:handoutMasterId r:id="rId31"/>
  </p:handoutMasterIdLst>
  <p:sldIdLst>
    <p:sldId id="256" r:id="rId2"/>
    <p:sldId id="270" r:id="rId3"/>
    <p:sldId id="257" r:id="rId4"/>
    <p:sldId id="269" r:id="rId5"/>
    <p:sldId id="268" r:id="rId6"/>
    <p:sldId id="259" r:id="rId7"/>
    <p:sldId id="272" r:id="rId8"/>
    <p:sldId id="274" r:id="rId9"/>
    <p:sldId id="288" r:id="rId10"/>
    <p:sldId id="276" r:id="rId11"/>
    <p:sldId id="287" r:id="rId12"/>
    <p:sldId id="298" r:id="rId13"/>
    <p:sldId id="300" r:id="rId14"/>
    <p:sldId id="303" r:id="rId15"/>
    <p:sldId id="299" r:id="rId16"/>
    <p:sldId id="302" r:id="rId17"/>
    <p:sldId id="291" r:id="rId18"/>
    <p:sldId id="261" r:id="rId19"/>
    <p:sldId id="266" r:id="rId20"/>
    <p:sldId id="292" r:id="rId21"/>
    <p:sldId id="282" r:id="rId22"/>
    <p:sldId id="281" r:id="rId23"/>
    <p:sldId id="293" r:id="rId24"/>
    <p:sldId id="296" r:id="rId25"/>
    <p:sldId id="267" r:id="rId26"/>
    <p:sldId id="297" r:id="rId27"/>
    <p:sldId id="275" r:id="rId28"/>
    <p:sldId id="295" r:id="rId29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67988"/>
  </p:normalViewPr>
  <p:slideViewPr>
    <p:cSldViewPr snapToGrid="0" snapToObjects="1">
      <p:cViewPr varScale="1">
        <p:scale>
          <a:sx n="115" d="100"/>
          <a:sy n="115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8" d="100"/>
        <a:sy n="98" d="100"/>
      </p:scale>
      <p:origin x="0" y="-211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26FD66-CBBE-42B8-8D80-37738BC64AE0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C89EFA-8797-4D70-ABDC-D14DC1C5D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1489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D7B3CFD-DDFD-7A46-ABA2-B7A77598D7C0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C88A142-304F-0140-9FEE-FD5500B81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579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Read</a:t>
            </a:r>
            <a:r>
              <a:rPr lang="en-US" baseline="0" dirty="0" smtClean="0"/>
              <a:t> Rick’s story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8A142-304F-0140-9FEE-FD5500B81D1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833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How long were you chair? </a:t>
            </a:r>
          </a:p>
          <a:p>
            <a:r>
              <a:rPr lang="en-US" dirty="0" smtClean="0"/>
              <a:t> </a:t>
            </a:r>
          </a:p>
          <a:p>
            <a:r>
              <a:rPr lang="en-US" dirty="0" smtClean="0"/>
              <a:t> </a:t>
            </a:r>
          </a:p>
          <a:p>
            <a:r>
              <a:rPr lang="en-US" dirty="0" smtClean="0"/>
              <a:t>Recall when you first became chair ---- did you experience any challenges from former chairs who were still on faculty?  If so, what were these challenges?  </a:t>
            </a:r>
          </a:p>
          <a:p>
            <a:r>
              <a:rPr lang="en-US" dirty="0" smtClean="0"/>
              <a:t> </a:t>
            </a:r>
          </a:p>
          <a:p>
            <a:r>
              <a:rPr lang="en-US" dirty="0" smtClean="0"/>
              <a:t>What strategies did you use to overcome these challenges? </a:t>
            </a:r>
          </a:p>
          <a:p>
            <a:r>
              <a:rPr lang="en-US" dirty="0" smtClean="0"/>
              <a:t> </a:t>
            </a:r>
          </a:p>
          <a:p>
            <a:r>
              <a:rPr lang="en-US" dirty="0" smtClean="0"/>
              <a:t>What factors impacted your decision to step down as chair?</a:t>
            </a:r>
          </a:p>
          <a:p>
            <a:r>
              <a:rPr lang="en-US" dirty="0" smtClean="0"/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What was the most difficult aspect of your transition?  </a:t>
            </a:r>
          </a:p>
          <a:p>
            <a:r>
              <a:rPr lang="en-US" dirty="0" smtClean="0"/>
              <a:t> </a:t>
            </a:r>
          </a:p>
          <a:p>
            <a:r>
              <a:rPr lang="en-US" dirty="0" smtClean="0"/>
              <a:t> </a:t>
            </a:r>
          </a:p>
          <a:p>
            <a:r>
              <a:rPr lang="en-US" dirty="0" smtClean="0"/>
              <a:t>What legacy did you leave to ensure that the new department chair will experience success and the department would continue to thrive?  </a:t>
            </a:r>
          </a:p>
          <a:p>
            <a:r>
              <a:rPr lang="en-US" dirty="0" smtClean="0"/>
              <a:t> </a:t>
            </a:r>
          </a:p>
          <a:p>
            <a:r>
              <a:rPr lang="en-US" dirty="0" smtClean="0"/>
              <a:t> </a:t>
            </a:r>
          </a:p>
          <a:p>
            <a:r>
              <a:rPr lang="en-US" dirty="0" smtClean="0"/>
              <a:t>Were there any adjustments to workloads that made your transition easier? </a:t>
            </a:r>
          </a:p>
          <a:p>
            <a:r>
              <a:rPr lang="en-US" dirty="0" smtClean="0"/>
              <a:t> </a:t>
            </a:r>
          </a:p>
          <a:p>
            <a:r>
              <a:rPr lang="en-US" dirty="0" smtClean="0"/>
              <a:t>Are there any institutional initiatives that would have helped with your transition?  </a:t>
            </a:r>
          </a:p>
          <a:p>
            <a:r>
              <a:rPr lang="en-US" dirty="0" smtClean="0"/>
              <a:t> </a:t>
            </a:r>
          </a:p>
          <a:p>
            <a:r>
              <a:rPr lang="en-US" dirty="0" smtClean="0"/>
              <a:t> </a:t>
            </a:r>
          </a:p>
          <a:p>
            <a:r>
              <a:rPr lang="en-US" dirty="0" smtClean="0"/>
              <a:t>Have your views of leadership changed since your role as chair?  If so, how?  Are you a better or worse faculty member after serving as chair?  If so, explain.    </a:t>
            </a:r>
          </a:p>
          <a:p>
            <a:r>
              <a:rPr lang="en-US" dirty="0" smtClean="0"/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8A142-304F-0140-9FEE-FD5500B81D1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4544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8A142-304F-0140-9FEE-FD5500B81D1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668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8A142-304F-0140-9FEE-FD5500B81D1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531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>
                <a:latin typeface="Arial Rounded MT Bold" panose="020F07040305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  <a:latin typeface="Arial Black" panose="020B0A040201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412C62EF-2889-AC4F-A85C-E18E9B6C8A96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72BDA32-861F-1A41-9AA7-99449A4CA6BD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C62EF-2889-AC4F-A85C-E18E9B6C8A96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BDA32-861F-1A41-9AA7-99449A4CA6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C62EF-2889-AC4F-A85C-E18E9B6C8A96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BDA32-861F-1A41-9AA7-99449A4CA6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Rounded MT Bold" panose="020F07040305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C62EF-2889-AC4F-A85C-E18E9B6C8A96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BDA32-861F-1A41-9AA7-99449A4CA6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C62EF-2889-AC4F-A85C-E18E9B6C8A96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BDA32-861F-1A41-9AA7-99449A4CA6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C62EF-2889-AC4F-A85C-E18E9B6C8A96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BDA32-861F-1A41-9AA7-99449A4CA6B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C62EF-2889-AC4F-A85C-E18E9B6C8A96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BDA32-861F-1A41-9AA7-99449A4CA6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C62EF-2889-AC4F-A85C-E18E9B6C8A96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BDA32-861F-1A41-9AA7-99449A4CA6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C62EF-2889-AC4F-A85C-E18E9B6C8A96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BDA32-861F-1A41-9AA7-99449A4CA6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C62EF-2889-AC4F-A85C-E18E9B6C8A96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BDA32-861F-1A41-9AA7-99449A4CA6BD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C62EF-2889-AC4F-A85C-E18E9B6C8A96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BDA32-861F-1A41-9AA7-99449A4CA6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412C62EF-2889-AC4F-A85C-E18E9B6C8A96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472BDA32-861F-1A41-9AA7-99449A4CA6B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Christy.crutsinger@unt.edu" TargetMode="External"/><Relationship Id="rId2" Type="http://schemas.openxmlformats.org/officeDocument/2006/relationships/hyperlink" Target="mailto:Michael.mcpherson@unt.edu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8798" y="1552006"/>
            <a:ext cx="7299699" cy="170216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Move Over or Move Out:  </a:t>
            </a:r>
            <a:br>
              <a:rPr lang="en-US" b="1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Collaboratively with Former Chairs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49894" y="4425024"/>
            <a:ext cx="6717206" cy="1260629"/>
          </a:xfrm>
        </p:spPr>
        <p:txBody>
          <a:bodyPr>
            <a:no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Christy Crutsinger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Vice Provost for Academic Affairs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Michael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McPherson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Associate Vice Provost for Faculty</a:t>
            </a:r>
            <a:b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32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Outgoing Chair Perspective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7203" y="2603417"/>
            <a:ext cx="6777317" cy="1690208"/>
          </a:xfrm>
        </p:spPr>
        <p:txBody>
          <a:bodyPr/>
          <a:lstStyle/>
          <a:p>
            <a:r>
              <a:rPr lang="en-US" dirty="0" smtClean="0"/>
              <a:t>Imagine that you have just stepped down as chair.  What do you think is the most difficult aspect of this transition? 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47850" y="4293625"/>
            <a:ext cx="7096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At the your table discuss and identify the top two challenges.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841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7348" y="495846"/>
            <a:ext cx="505619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chemeClr val="bg2">
                    <a:lumMod val="50000"/>
                  </a:schemeClr>
                </a:solidFill>
                <a:latin typeface="Bauhaus 93" panose="04030905020B02020C02" pitchFamily="82" charset="0"/>
              </a:rPr>
              <a:t>“Discounted”</a:t>
            </a:r>
            <a:endParaRPr lang="en-US" sz="6000" dirty="0">
              <a:solidFill>
                <a:schemeClr val="bg2">
                  <a:lumMod val="50000"/>
                </a:schemeClr>
              </a:solidFill>
              <a:latin typeface="Bauhaus 93" panose="04030905020B02020C02" pitchFamily="8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7348" y="1273045"/>
            <a:ext cx="740138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smtClean="0">
                <a:solidFill>
                  <a:schemeClr val="bg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“Feel unappreciated”</a:t>
            </a:r>
            <a:endParaRPr lang="en-US" sz="9600" dirty="0">
              <a:solidFill>
                <a:schemeClr val="bg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03963" y="2452425"/>
            <a:ext cx="61782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“I have no confidence in new chair.” </a:t>
            </a:r>
            <a:endParaRPr lang="en-US" sz="7200" dirty="0">
              <a:solidFill>
                <a:schemeClr val="bg2">
                  <a:lumMod val="50000"/>
                </a:schemeClr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8454" y="5340089"/>
            <a:ext cx="89890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“Teaching again is tough.”</a:t>
            </a:r>
            <a:endParaRPr lang="en-US" sz="6600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34597" y="589309"/>
            <a:ext cx="205376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chemeClr val="accent1">
                    <a:lumMod val="50000"/>
                  </a:schemeClr>
                </a:solidFill>
                <a:latin typeface="Agency FB" panose="020B0503020202020204" pitchFamily="34" charset="0"/>
              </a:rPr>
              <a:t>“Bitter”</a:t>
            </a:r>
            <a:endParaRPr lang="en-US" sz="6000" dirty="0">
              <a:solidFill>
                <a:schemeClr val="accent1">
                  <a:lumMod val="50000"/>
                </a:schemeClr>
              </a:solidFill>
              <a:latin typeface="Agency FB" panose="020B0503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41937" y="3110881"/>
            <a:ext cx="83020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</a:rPr>
              <a:t>“</a:t>
            </a:r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The undoing of all my good work really hurts</a:t>
            </a:r>
            <a:r>
              <a:rPr lang="en-US" sz="4400" dirty="0" smtClean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</a:rPr>
              <a:t>.”</a:t>
            </a:r>
            <a:endParaRPr lang="en-US" sz="4400" dirty="0">
              <a:solidFill>
                <a:schemeClr val="bg2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1937" y="3917665"/>
            <a:ext cx="71553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2">
                    <a:lumMod val="50000"/>
                  </a:schemeClr>
                </a:solidFill>
                <a:latin typeface="Garamond" panose="02020404030301010803" pitchFamily="18" charset="0"/>
              </a:rPr>
              <a:t>“Frustrating not being able to make decisions.” </a:t>
            </a:r>
            <a:endParaRPr lang="en-US" sz="2400" b="1" dirty="0">
              <a:solidFill>
                <a:schemeClr val="bg2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74798" y="4438577"/>
            <a:ext cx="41168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/>
              <a:t>“Vindicated”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298837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235811"/>
            <a:ext cx="6637468" cy="1362075"/>
          </a:xfrm>
        </p:spPr>
        <p:txBody>
          <a:bodyPr>
            <a:normAutofit/>
          </a:bodyPr>
          <a:lstStyle/>
          <a:p>
            <a:r>
              <a:rPr lang="en-US" sz="6600" b="1" dirty="0" smtClean="0">
                <a:latin typeface="Arial Rounded MT Bold" panose="020F0704030504030204" pitchFamily="34" charset="0"/>
              </a:rPr>
              <a:t>Susan &amp; Linda </a:t>
            </a:r>
            <a:endParaRPr lang="en-US" sz="66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10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590" y="310692"/>
            <a:ext cx="7024744" cy="1143000"/>
          </a:xfrm>
        </p:spPr>
        <p:txBody>
          <a:bodyPr/>
          <a:lstStyle/>
          <a:p>
            <a:r>
              <a:rPr lang="en-US" dirty="0" smtClean="0">
                <a:latin typeface="Arial Rounded MT Bold" panose="020F0704030504030204" pitchFamily="34" charset="0"/>
              </a:rPr>
              <a:t>Report Out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167478" y="1750215"/>
            <a:ext cx="6777317" cy="446460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What is important to Susan?  What are her problems, pains, and challenges? </a:t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What is important to Linda, the former chair?  What are her problems, pains, and challenges? </a:t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What specific actions would you recommend for Susan?</a:t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How can Linda help with the transition?</a:t>
            </a:r>
          </a:p>
        </p:txBody>
      </p:sp>
    </p:spTree>
    <p:extLst>
      <p:ext uri="{BB962C8B-B14F-4D97-AF65-F5344CB8AC3E}">
        <p14:creationId xmlns:p14="http://schemas.microsoft.com/office/powerpoint/2010/main" val="412977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235811"/>
            <a:ext cx="6637468" cy="1362075"/>
          </a:xfrm>
        </p:spPr>
        <p:txBody>
          <a:bodyPr>
            <a:normAutofit/>
          </a:bodyPr>
          <a:lstStyle/>
          <a:p>
            <a:r>
              <a:rPr lang="en-US" sz="6600" b="1" dirty="0" smtClean="0">
                <a:latin typeface="Arial Rounded MT Bold" panose="020F0704030504030204" pitchFamily="34" charset="0"/>
              </a:rPr>
              <a:t>Jason &amp; Harold</a:t>
            </a:r>
            <a:endParaRPr lang="en-US" sz="66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09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411" y="240855"/>
            <a:ext cx="7024744" cy="1143000"/>
          </a:xfrm>
        </p:spPr>
        <p:txBody>
          <a:bodyPr/>
          <a:lstStyle/>
          <a:p>
            <a:r>
              <a:rPr lang="en-US" dirty="0" smtClean="0">
                <a:latin typeface="Arial Rounded MT Bold" panose="020F0704030504030204" pitchFamily="34" charset="0"/>
              </a:rPr>
              <a:t>Report Out.  </a:t>
            </a:r>
            <a:endParaRPr lang="en-US" dirty="0">
              <a:latin typeface="Arial Rounded MT Bold" panose="020F070403050403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167478" y="1750215"/>
            <a:ext cx="6777317" cy="446460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What is important to Jason, the new incoming chair?  What are his problems, pains, and challenges?  </a:t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What might be behind Harold’s behavior?</a:t>
            </a:r>
          </a:p>
          <a:p>
            <a:pPr marL="68580" indent="0">
              <a:buNone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What specific actions would you advise Jason to take?</a:t>
            </a:r>
          </a:p>
        </p:txBody>
      </p:sp>
    </p:spTree>
    <p:extLst>
      <p:ext uri="{BB962C8B-B14F-4D97-AF65-F5344CB8AC3E}">
        <p14:creationId xmlns:p14="http://schemas.microsoft.com/office/powerpoint/2010/main" val="157603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235811"/>
            <a:ext cx="6637468" cy="1362075"/>
          </a:xfrm>
        </p:spPr>
        <p:txBody>
          <a:bodyPr>
            <a:normAutofit/>
          </a:bodyPr>
          <a:lstStyle/>
          <a:p>
            <a:pPr algn="ctr"/>
            <a:r>
              <a:rPr lang="en-US" sz="6600" b="1" dirty="0" smtClean="0">
                <a:latin typeface="Arial Rounded MT Bold" panose="020F0704030504030204" pitchFamily="34" charset="0"/>
              </a:rPr>
              <a:t>Seema &amp; John</a:t>
            </a:r>
            <a:endParaRPr lang="en-US" sz="66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24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065" y="283745"/>
            <a:ext cx="7024744" cy="1143000"/>
          </a:xfrm>
        </p:spPr>
        <p:txBody>
          <a:bodyPr/>
          <a:lstStyle/>
          <a:p>
            <a:r>
              <a:rPr lang="en-US" dirty="0" smtClean="0"/>
              <a:t>Report Out.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7478" y="1750215"/>
            <a:ext cx="6777317" cy="4464605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What are the major issues raised by this case? 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What can Seema do to move the unit forward at this point? 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What options does Seema have for her bid for promotion to full? 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What can the institution do to help Seema? 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What proactive measures should have been taken? </a:t>
            </a:r>
          </a:p>
        </p:txBody>
      </p:sp>
    </p:spTree>
    <p:extLst>
      <p:ext uri="{BB962C8B-B14F-4D97-AF65-F5344CB8AC3E}">
        <p14:creationId xmlns:p14="http://schemas.microsoft.com/office/powerpoint/2010/main" val="240886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828" y="520025"/>
            <a:ext cx="7024744" cy="1143000"/>
          </a:xfrm>
        </p:spPr>
        <p:txBody>
          <a:bodyPr/>
          <a:lstStyle/>
          <a:p>
            <a:pPr algn="ctr"/>
            <a:r>
              <a:rPr lang="en-US" b="1" dirty="0" smtClean="0"/>
              <a:t>Institutional Initiatives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9778" y="1937159"/>
            <a:ext cx="6777317" cy="3508977"/>
          </a:xfrm>
        </p:spPr>
        <p:txBody>
          <a:bodyPr/>
          <a:lstStyle/>
          <a:p>
            <a:r>
              <a:rPr lang="en-US" dirty="0"/>
              <a:t>F</a:t>
            </a:r>
            <a:r>
              <a:rPr lang="en-US" dirty="0" smtClean="0"/>
              <a:t>aculty development leaves, course buy-outs, or research start-up funds for outgoing chairs returning to faculty.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6858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613354" y="3713606"/>
            <a:ext cx="6550355" cy="1754326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Benefits</a:t>
            </a:r>
            <a:r>
              <a:rPr lang="en-US" dirty="0" smtClean="0"/>
              <a:t>: 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Outgoing chair can reboot research/teaching agenda (and detox) </a:t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Provides incoming chair the opportunity to launch new initiatives, set new direction.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407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737" y="300498"/>
            <a:ext cx="7024744" cy="1143000"/>
          </a:xfrm>
        </p:spPr>
        <p:txBody>
          <a:bodyPr/>
          <a:lstStyle/>
          <a:p>
            <a:pPr algn="ctr"/>
            <a:r>
              <a:rPr lang="en-US" b="1" dirty="0" smtClean="0"/>
              <a:t>Institutional Initiatives</a:t>
            </a:r>
            <a:endParaRPr lang="en-US" b="1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19778" y="1718971"/>
            <a:ext cx="6777317" cy="3508977"/>
          </a:xfrm>
        </p:spPr>
        <p:txBody>
          <a:bodyPr/>
          <a:lstStyle/>
          <a:p>
            <a:r>
              <a:rPr lang="en-US" b="1" dirty="0" smtClean="0"/>
              <a:t>Leadership Development</a:t>
            </a:r>
            <a:r>
              <a:rPr lang="en-US" dirty="0" smtClean="0"/>
              <a:t>. Intentional support and resources to help chairs navigate in their complex roles as academic leaders and unit managers.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01632" y="3514497"/>
            <a:ext cx="5802304" cy="203132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Benefits</a:t>
            </a:r>
            <a:r>
              <a:rPr lang="en-US" dirty="0" smtClean="0"/>
              <a:t>: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Allows chairs to explore contemporary issues and practices through engagement and collaborative dialogue. </a:t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Provide basic set of procedures to accelerate the development of UNT’s Leadership team. </a:t>
            </a:r>
          </a:p>
        </p:txBody>
      </p:sp>
    </p:spTree>
    <p:extLst>
      <p:ext uri="{BB962C8B-B14F-4D97-AF65-F5344CB8AC3E}">
        <p14:creationId xmlns:p14="http://schemas.microsoft.com/office/powerpoint/2010/main" val="3979197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5828" y="2370582"/>
            <a:ext cx="8268172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One hard story from the road…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89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876379" y="2680582"/>
            <a:ext cx="7206714" cy="2970219"/>
            <a:chOff x="2200759" y="737702"/>
            <a:chExt cx="6323309" cy="2704354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00759" y="737702"/>
              <a:ext cx="6059837" cy="2704354"/>
            </a:xfrm>
            <a:prstGeom prst="rect">
              <a:avLst/>
            </a:prstGeom>
            <a:ln w="88900" cap="sq" cmpd="thickThin">
              <a:solidFill>
                <a:schemeClr val="accent1">
                  <a:lumMod val="50000"/>
                </a:schemeClr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3" name="Rectangle 2"/>
            <p:cNvSpPr/>
            <p:nvPr/>
          </p:nvSpPr>
          <p:spPr>
            <a:xfrm>
              <a:off x="6633275" y="2293749"/>
              <a:ext cx="1890793" cy="11483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9009" y="839151"/>
            <a:ext cx="1645132" cy="1210007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758068" y="906158"/>
            <a:ext cx="7024744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 smtClean="0"/>
              <a:t>Institutional Initiatives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7259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7402" b="16258"/>
          <a:stretch/>
        </p:blipFill>
        <p:spPr>
          <a:xfrm>
            <a:off x="924716" y="1948980"/>
            <a:ext cx="2964550" cy="33385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761" y="301155"/>
            <a:ext cx="7024744" cy="1143000"/>
          </a:xfrm>
        </p:spPr>
        <p:txBody>
          <a:bodyPr/>
          <a:lstStyle/>
          <a:p>
            <a:r>
              <a:rPr lang="en-US" b="1" dirty="0" smtClean="0"/>
              <a:t>Institutional Initiatives </a:t>
            </a:r>
            <a:endParaRPr lang="en-US" b="1" dirty="0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5" t="51323" r="49507" b="24989"/>
          <a:stretch/>
        </p:blipFill>
        <p:spPr>
          <a:xfrm>
            <a:off x="3724218" y="1860016"/>
            <a:ext cx="3544487" cy="11523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1902" t="14365" r="22071" b="11929"/>
          <a:stretch/>
        </p:blipFill>
        <p:spPr>
          <a:xfrm>
            <a:off x="5496461" y="3428272"/>
            <a:ext cx="1735810" cy="1642821"/>
          </a:xfrm>
          <a:prstGeom prst="rect">
            <a:avLst/>
          </a:prstGeom>
        </p:spPr>
      </p:pic>
      <p:sp>
        <p:nvSpPr>
          <p:cNvPr id="6" name="AutoShape 2" descr="Image result for Leadership Circle"/>
          <p:cNvSpPr>
            <a:spLocks noChangeAspect="1" noChangeArrowheads="1"/>
          </p:cNvSpPr>
          <p:nvPr/>
        </p:nvSpPr>
        <p:spPr bwMode="auto">
          <a:xfrm>
            <a:off x="63500" y="-784225"/>
            <a:ext cx="2066925" cy="164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83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627" y="218006"/>
            <a:ext cx="7024744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Crucial Conversations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404" y="1962149"/>
            <a:ext cx="7284648" cy="335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865" y="483417"/>
            <a:ext cx="7024744" cy="1143000"/>
          </a:xfrm>
        </p:spPr>
        <p:txBody>
          <a:bodyPr/>
          <a:lstStyle/>
          <a:p>
            <a:pPr algn="ctr"/>
            <a:r>
              <a:rPr lang="en-US" b="1" dirty="0" smtClean="0"/>
              <a:t>Departmental Initiatives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9778" y="1937159"/>
            <a:ext cx="6777317" cy="3508977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Develop an apprenticeship for promising faculty. </a:t>
            </a:r>
            <a:b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Build a repository of resources that can be easily shared; make these documents transparent and build it into your Standard Operating Practices (SOP)</a:t>
            </a:r>
            <a:b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Create a ‘hall of fame’ that lists former department chairs.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85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6698" y="3580857"/>
            <a:ext cx="7386034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are some ideas </a:t>
            </a:r>
            <a:r>
              <a:rPr lang="en-US" dirty="0" smtClean="0"/>
              <a:t>about how </a:t>
            </a:r>
            <a:r>
              <a:rPr lang="en-US" dirty="0" smtClean="0"/>
              <a:t>an </a:t>
            </a:r>
            <a:r>
              <a:rPr lang="en-US" dirty="0" smtClean="0">
                <a:solidFill>
                  <a:srgbClr val="FF0000"/>
                </a:solidFill>
              </a:rPr>
              <a:t>incoming chair </a:t>
            </a:r>
            <a:r>
              <a:rPr lang="en-US" dirty="0" smtClean="0"/>
              <a:t>could avoid these problems while leveraging the experience of the </a:t>
            </a:r>
            <a:r>
              <a:rPr lang="en-US" dirty="0" smtClean="0">
                <a:solidFill>
                  <a:srgbClr val="FF0000"/>
                </a:solidFill>
              </a:rPr>
              <a:t>outgoing chair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19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980" y="177195"/>
            <a:ext cx="8801226" cy="1143000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/>
              <a:t>What can </a:t>
            </a:r>
            <a:r>
              <a:rPr lang="en-US" sz="3200" b="1" u="sng" dirty="0" smtClean="0">
                <a:solidFill>
                  <a:srgbClr val="C00000"/>
                </a:solidFill>
              </a:rPr>
              <a:t>YOU</a:t>
            </a:r>
            <a:r>
              <a:rPr lang="en-US" sz="3200" b="1" dirty="0" smtClean="0"/>
              <a:t> do as an incoming chair? 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6270" y="1781212"/>
            <a:ext cx="7956468" cy="274136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Honor and respect former department </a:t>
            </a:r>
            <a:r>
              <a:rPr lang="en-US" dirty="0" smtClean="0"/>
              <a:t>chair’s </a:t>
            </a:r>
            <a:r>
              <a:rPr lang="en-US" dirty="0" smtClean="0"/>
              <a:t>work.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Ask for their advice.</a:t>
            </a:r>
          </a:p>
          <a:p>
            <a:pPr marL="68580" indent="0">
              <a:buNone/>
            </a:pPr>
            <a:endParaRPr lang="en-US" dirty="0" smtClean="0"/>
          </a:p>
          <a:p>
            <a:r>
              <a:rPr lang="en-US" dirty="0" smtClean="0"/>
              <a:t>Honor their contributions in meaningful ways. 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Avoid negative talk about past decisions.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303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6699" y="2927715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How could an </a:t>
            </a:r>
            <a:r>
              <a:rPr lang="en-US" b="1" dirty="0" smtClean="0">
                <a:solidFill>
                  <a:srgbClr val="FF0000"/>
                </a:solidFill>
              </a:rPr>
              <a:t>outgoing chair </a:t>
            </a:r>
            <a:r>
              <a:rPr lang="en-US" b="1" dirty="0" smtClean="0"/>
              <a:t>be the most helpful to his or her department?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162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165" y="213995"/>
            <a:ext cx="8061555" cy="114300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What can </a:t>
            </a:r>
            <a:r>
              <a:rPr lang="en-US" sz="3200" b="1" u="sng" dirty="0" smtClean="0">
                <a:solidFill>
                  <a:srgbClr val="C00000"/>
                </a:solidFill>
              </a:rPr>
              <a:t>YOU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smtClean="0"/>
              <a:t>do as an outgoing chair?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8801" y="1406839"/>
            <a:ext cx="6777317" cy="4917010"/>
          </a:xfrm>
        </p:spPr>
        <p:txBody>
          <a:bodyPr>
            <a:normAutofit fontScale="55000" lnSpcReduction="20000"/>
          </a:bodyPr>
          <a:lstStyle/>
          <a:p>
            <a:endParaRPr lang="en-US" sz="3600" dirty="0" smtClean="0"/>
          </a:p>
          <a:p>
            <a:r>
              <a:rPr lang="en-US" sz="4400" dirty="0"/>
              <a:t>Know when it is time to step down.</a:t>
            </a:r>
            <a:endParaRPr lang="en-US" sz="4400" dirty="0" smtClean="0"/>
          </a:p>
          <a:p>
            <a:endParaRPr lang="en-US" sz="4400" dirty="0"/>
          </a:p>
          <a:p>
            <a:r>
              <a:rPr lang="en-US" sz="4400" dirty="0"/>
              <a:t>Create a welcoming </a:t>
            </a:r>
            <a:r>
              <a:rPr lang="en-US" sz="4400" dirty="0" smtClean="0"/>
              <a:t>environment (</a:t>
            </a:r>
            <a:r>
              <a:rPr lang="en-US" sz="4400" dirty="0"/>
              <a:t>e.g., clean </a:t>
            </a:r>
            <a:r>
              <a:rPr lang="en-US" sz="4400" dirty="0" smtClean="0"/>
              <a:t>the office).</a:t>
            </a:r>
          </a:p>
          <a:p>
            <a:endParaRPr lang="en-US" sz="4400" dirty="0" smtClean="0"/>
          </a:p>
          <a:p>
            <a:r>
              <a:rPr lang="en-US" sz="4400" dirty="0" smtClean="0"/>
              <a:t>Volunteer </a:t>
            </a:r>
            <a:r>
              <a:rPr lang="en-US" sz="4400" dirty="0"/>
              <a:t>to handle a difficult task (scheduling) for a specific period of </a:t>
            </a:r>
            <a:r>
              <a:rPr lang="en-US" sz="4400" dirty="0" smtClean="0"/>
              <a:t>time.</a:t>
            </a:r>
            <a:r>
              <a:rPr lang="en-US" sz="4400" dirty="0"/>
              <a:t/>
            </a:r>
            <a:br>
              <a:rPr lang="en-US" sz="4400" dirty="0"/>
            </a:br>
            <a:endParaRPr lang="en-US" sz="4400" dirty="0" smtClean="0"/>
          </a:p>
          <a:p>
            <a:r>
              <a:rPr lang="en-US" sz="4400" dirty="0" smtClean="0"/>
              <a:t>Develop your leadership pipeline. </a:t>
            </a:r>
            <a:br>
              <a:rPr lang="en-US" sz="4400" dirty="0" smtClean="0"/>
            </a:br>
            <a:endParaRPr lang="en-US" sz="4400" dirty="0" smtClean="0"/>
          </a:p>
          <a:p>
            <a:r>
              <a:rPr lang="en-US" sz="4400" dirty="0" smtClean="0"/>
              <a:t>Support new leadership.</a:t>
            </a:r>
            <a:br>
              <a:rPr lang="en-US" sz="4400" dirty="0" smtClean="0"/>
            </a:br>
            <a:endParaRPr lang="en-US" sz="4400" dirty="0" smtClean="0"/>
          </a:p>
          <a:p>
            <a:r>
              <a:rPr lang="en-US" sz="4400" dirty="0" smtClean="0"/>
              <a:t>Leave an honorable legacy</a:t>
            </a:r>
            <a:r>
              <a:rPr lang="en-US" sz="2500" dirty="0" smtClean="0"/>
              <a:t>. </a:t>
            </a:r>
          </a:p>
          <a:p>
            <a:pPr marL="68580" indent="0">
              <a:buNone/>
            </a:pPr>
            <a:endParaRPr lang="en-US" sz="2500" dirty="0" smtClean="0"/>
          </a:p>
        </p:txBody>
      </p:sp>
    </p:spTree>
    <p:extLst>
      <p:ext uri="{BB962C8B-B14F-4D97-AF65-F5344CB8AC3E}">
        <p14:creationId xmlns:p14="http://schemas.microsoft.com/office/powerpoint/2010/main" val="233515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161" y="2219791"/>
            <a:ext cx="6637468" cy="1362075"/>
          </a:xfrm>
        </p:spPr>
        <p:txBody>
          <a:bodyPr>
            <a:normAutofit/>
          </a:bodyPr>
          <a:lstStyle/>
          <a:p>
            <a:r>
              <a:rPr lang="en-US" sz="6600" b="1" dirty="0" smtClean="0"/>
              <a:t>Questions?</a:t>
            </a:r>
            <a:endParaRPr lang="en-US" sz="66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Michael.mcpherson@unt.edu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Christy.crutsinger@unt.edu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69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2765439"/>
            <a:ext cx="702474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Former </a:t>
            </a:r>
            <a:r>
              <a:rPr lang="en-US" dirty="0" smtClean="0"/>
              <a:t>department chairpersons are some of the </a:t>
            </a:r>
            <a:r>
              <a:rPr lang="en-US" dirty="0" smtClean="0">
                <a:solidFill>
                  <a:schemeClr val="tx1"/>
                </a:solidFill>
              </a:rPr>
              <a:t>happiest</a:t>
            </a:r>
            <a:r>
              <a:rPr lang="en-US" dirty="0" smtClean="0"/>
              <a:t> people on campus.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37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2765439"/>
            <a:ext cx="702474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Former </a:t>
            </a:r>
            <a:r>
              <a:rPr lang="en-US" dirty="0" smtClean="0"/>
              <a:t>department chairpersons are some of the </a:t>
            </a:r>
            <a:r>
              <a:rPr lang="en-US" strike="sngStrike" dirty="0" smtClean="0"/>
              <a:t>happiest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most miserable </a:t>
            </a:r>
            <a:r>
              <a:rPr lang="en-US" dirty="0" smtClean="0"/>
              <a:t>people on campus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708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Who will benefit from this session?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0" y="2644285"/>
            <a:ext cx="6777317" cy="3508977"/>
          </a:xfrm>
        </p:spPr>
        <p:txBody>
          <a:bodyPr/>
          <a:lstStyle/>
          <a:p>
            <a:r>
              <a:rPr lang="en-US" dirty="0" smtClean="0"/>
              <a:t>Incoming Chairs</a:t>
            </a:r>
          </a:p>
          <a:p>
            <a:r>
              <a:rPr lang="en-US" dirty="0" smtClean="0"/>
              <a:t>Current Chairs</a:t>
            </a:r>
            <a:endParaRPr lang="en-US" dirty="0"/>
          </a:p>
          <a:p>
            <a:r>
              <a:rPr lang="en-US" dirty="0" smtClean="0"/>
              <a:t>Outgoing Chairs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06756" y="4738255"/>
            <a:ext cx="44614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YOUR DEPARMTENT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42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/>
          <p:cNvCxnSpPr/>
          <p:nvPr/>
        </p:nvCxnSpPr>
        <p:spPr>
          <a:xfrm>
            <a:off x="630209" y="3269005"/>
            <a:ext cx="7610252" cy="19097"/>
          </a:xfrm>
          <a:prstGeom prst="straightConnector1">
            <a:avLst/>
          </a:prstGeom>
          <a:ln w="76200" cmpd="sng">
            <a:solidFill>
              <a:srgbClr val="94C600"/>
            </a:solidFill>
            <a:prstDash val="dashDot"/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032094" y="1569860"/>
            <a:ext cx="73024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 Black" panose="020B0A04020102020204" pitchFamily="34" charset="0"/>
              </a:rPr>
              <a:t>Incoming Chair Perspective </a:t>
            </a:r>
            <a:endParaRPr lang="en-US" sz="3600" b="1" dirty="0"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3390" y="4415297"/>
            <a:ext cx="72511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 Black" panose="020B0A04020102020204" pitchFamily="34" charset="0"/>
              </a:rPr>
              <a:t>Outgoing Chair Perspective </a:t>
            </a:r>
            <a:endParaRPr lang="en-US" sz="3600" b="1" dirty="0">
              <a:latin typeface="Arial Black" panose="020B0A040201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2162" y="3038353"/>
            <a:ext cx="507964" cy="49949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390" y="3020221"/>
            <a:ext cx="544271" cy="51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065" y="501571"/>
            <a:ext cx="7024744" cy="1143000"/>
          </a:xfrm>
        </p:spPr>
        <p:txBody>
          <a:bodyPr/>
          <a:lstStyle/>
          <a:p>
            <a:r>
              <a:rPr lang="en-US" dirty="0" smtClean="0"/>
              <a:t>Setting the Stage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135762"/>
            <a:ext cx="6777317" cy="3508977"/>
          </a:xfrm>
        </p:spPr>
        <p:txBody>
          <a:bodyPr/>
          <a:lstStyle/>
          <a:p>
            <a:r>
              <a:rPr lang="en-US" dirty="0" smtClean="0"/>
              <a:t> Conducted a focus group with former and incoming chairs.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Semi-structured questions were used to facilitate discussion.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138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54531"/>
            <a:ext cx="7024744" cy="1143000"/>
          </a:xfrm>
        </p:spPr>
        <p:txBody>
          <a:bodyPr/>
          <a:lstStyle/>
          <a:p>
            <a:r>
              <a:rPr lang="en-US" dirty="0" smtClean="0"/>
              <a:t>Incoming Chair Perspective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0" y="2383030"/>
            <a:ext cx="6777317" cy="1690208"/>
          </a:xfrm>
        </p:spPr>
        <p:txBody>
          <a:bodyPr/>
          <a:lstStyle/>
          <a:p>
            <a:r>
              <a:rPr lang="en-US" dirty="0" smtClean="0"/>
              <a:t>What problems have you experienced as an incoming chair (or have you observed) with a former chair who has returned to faculty? 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83771" y="4285604"/>
            <a:ext cx="7938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Discuss and identify the top two most egregious problems/challenges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909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6792" y="4404455"/>
            <a:ext cx="63466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solidFill>
                  <a:schemeClr val="bg2">
                    <a:lumMod val="50000"/>
                  </a:schemeClr>
                </a:solidFill>
                <a:latin typeface="Bauhaus 93" panose="04030905020B02020C02" pitchFamily="82" charset="0"/>
              </a:rPr>
              <a:t>“On my own</a:t>
            </a:r>
            <a:r>
              <a:rPr lang="en-US" sz="6000" dirty="0" smtClean="0">
                <a:solidFill>
                  <a:schemeClr val="bg2">
                    <a:lumMod val="50000"/>
                  </a:schemeClr>
                </a:solidFill>
                <a:latin typeface="Bauhaus 93" panose="04030905020B02020C02" pitchFamily="82" charset="0"/>
              </a:rPr>
              <a:t>.” </a:t>
            </a:r>
            <a:endParaRPr lang="en-US" sz="6000" dirty="0">
              <a:solidFill>
                <a:schemeClr val="bg2">
                  <a:lumMod val="50000"/>
                </a:schemeClr>
              </a:solidFill>
              <a:latin typeface="Bauhaus 93" panose="04030905020B02020C02" pitchFamily="8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96792" y="-24136"/>
            <a:ext cx="6255239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dirty="0" smtClean="0">
                <a:solidFill>
                  <a:schemeClr val="bg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“unwelcomed”</a:t>
            </a:r>
            <a:endParaRPr lang="en-US" sz="11500" dirty="0">
              <a:solidFill>
                <a:schemeClr val="bg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97129" y="3639538"/>
            <a:ext cx="65346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chemeClr val="accent1">
                    <a:lumMod val="50000"/>
                  </a:schemeClr>
                </a:solidFill>
                <a:latin typeface="Colonna MT" panose="04020805060202030203" pitchFamily="82" charset="0"/>
                <a:cs typeface="Arabic Typesetting" panose="03020402040406030203" pitchFamily="66" charset="-78"/>
              </a:rPr>
              <a:t>“Good luck with that.”</a:t>
            </a:r>
            <a:endParaRPr lang="en-US" sz="9600" dirty="0">
              <a:solidFill>
                <a:schemeClr val="bg2">
                  <a:lumMod val="50000"/>
                </a:schemeClr>
              </a:solidFill>
              <a:latin typeface="Colonna MT" panose="04020805060202030203" pitchFamily="82" charset="0"/>
              <a:cs typeface="Arabic Typesetting" panose="03020402040406030203" pitchFamily="66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6792" y="2754364"/>
            <a:ext cx="71753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“I’m there for you (kind of).”</a:t>
            </a:r>
            <a:endParaRPr lang="en-US" sz="4000" dirty="0">
              <a:solidFill>
                <a:schemeClr val="accent1">
                  <a:lumMod val="5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72034" y="1850567"/>
            <a:ext cx="71014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bg1">
                    <a:lumMod val="65000"/>
                  </a:schemeClr>
                </a:solidFill>
                <a:latin typeface="Colonna MT" panose="04020805060202030203" pitchFamily="82" charset="0"/>
                <a:cs typeface="Arabic Typesetting" panose="03020402040406030203" pitchFamily="66" charset="-78"/>
              </a:rPr>
              <a:t>“The former chair is ‘always’ there.” </a:t>
            </a:r>
            <a:endParaRPr lang="en-US" sz="6600" dirty="0">
              <a:solidFill>
                <a:schemeClr val="bg1">
                  <a:lumMod val="65000"/>
                </a:schemeClr>
              </a:solidFill>
              <a:latin typeface="Colonna MT" panose="04020805060202030203" pitchFamily="82" charset="0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50523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7" grpId="0"/>
      <p:bldP spid="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_2018.potx" id="{A6281554-C1D6-48E8-BFA6-56107EBE4C91}" vid="{56C7C511-EA09-4BDA-B4D4-EA8D184AED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ACC_2018</Template>
  <TotalTime>106</TotalTime>
  <Words>513</Words>
  <Application>Microsoft Office PowerPoint</Application>
  <PresentationFormat>On-screen Show (4:3)</PresentationFormat>
  <Paragraphs>126</Paragraphs>
  <Slides>28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3" baseType="lpstr">
      <vt:lpstr>Agency FB</vt:lpstr>
      <vt:lpstr>Aharoni</vt:lpstr>
      <vt:lpstr>Arabic Typesetting</vt:lpstr>
      <vt:lpstr>Arial</vt:lpstr>
      <vt:lpstr>Arial Black</vt:lpstr>
      <vt:lpstr>Arial Narrow</vt:lpstr>
      <vt:lpstr>Arial Rounded MT Bold</vt:lpstr>
      <vt:lpstr>Bauhaus 93</vt:lpstr>
      <vt:lpstr>Browallia New</vt:lpstr>
      <vt:lpstr>Calibri</vt:lpstr>
      <vt:lpstr>Century Gothic</vt:lpstr>
      <vt:lpstr>Colonna MT</vt:lpstr>
      <vt:lpstr>Garamond</vt:lpstr>
      <vt:lpstr>Wingdings 2</vt:lpstr>
      <vt:lpstr>Austin</vt:lpstr>
      <vt:lpstr>Move Over or Move Out:   Working Collaboratively with Former Chairs</vt:lpstr>
      <vt:lpstr>One hard story from the road…</vt:lpstr>
      <vt:lpstr>Former department chairpersons are some of the happiest people on campus.</vt:lpstr>
      <vt:lpstr>Former department chairpersons are some of the happiest most miserable people on campus</vt:lpstr>
      <vt:lpstr>Who will benefit from this session? </vt:lpstr>
      <vt:lpstr>PowerPoint Presentation</vt:lpstr>
      <vt:lpstr>Setting the Stage</vt:lpstr>
      <vt:lpstr>Incoming Chair Perspective</vt:lpstr>
      <vt:lpstr>PowerPoint Presentation</vt:lpstr>
      <vt:lpstr>Outgoing Chair Perspective</vt:lpstr>
      <vt:lpstr>PowerPoint Presentation</vt:lpstr>
      <vt:lpstr>Susan &amp; Linda </vt:lpstr>
      <vt:lpstr>Report Out.</vt:lpstr>
      <vt:lpstr>Jason &amp; Harold</vt:lpstr>
      <vt:lpstr>Report Out.  </vt:lpstr>
      <vt:lpstr>Seema &amp; John</vt:lpstr>
      <vt:lpstr>Report Out. </vt:lpstr>
      <vt:lpstr>Institutional Initiatives</vt:lpstr>
      <vt:lpstr>Institutional Initiatives</vt:lpstr>
      <vt:lpstr>PowerPoint Presentation</vt:lpstr>
      <vt:lpstr>Institutional Initiatives </vt:lpstr>
      <vt:lpstr>Crucial Conversations</vt:lpstr>
      <vt:lpstr>Departmental Initiatives</vt:lpstr>
      <vt:lpstr>What are some ideas about how an incoming chair could avoid these problems while leveraging the experience of the outgoing chair?</vt:lpstr>
      <vt:lpstr>What can YOU do as an incoming chair? </vt:lpstr>
      <vt:lpstr>How could an outgoing chair be the most helpful to his or her department?</vt:lpstr>
      <vt:lpstr>What can YOU do as an outgoing chair?</vt:lpstr>
      <vt:lpstr>Questions?</vt:lpstr>
    </vt:vector>
  </TitlesOfParts>
  <Company>University of North Texas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Move Over or Move Out:   Working Collaboratively with Former Chairs</dc:title>
  <dc:creator>Crutsinger, Christy</dc:creator>
  <cp:lastModifiedBy>administrator</cp:lastModifiedBy>
  <cp:revision>10</cp:revision>
  <cp:lastPrinted>2018-02-12T02:19:18Z</cp:lastPrinted>
  <dcterms:created xsi:type="dcterms:W3CDTF">2018-02-08T21:23:15Z</dcterms:created>
  <dcterms:modified xsi:type="dcterms:W3CDTF">2018-02-12T16:15:35Z</dcterms:modified>
</cp:coreProperties>
</file>