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77" r:id="rId2"/>
    <p:sldId id="263" r:id="rId3"/>
    <p:sldId id="279" r:id="rId4"/>
    <p:sldId id="280" r:id="rId5"/>
    <p:sldId id="281" r:id="rId6"/>
    <p:sldId id="282" r:id="rId7"/>
    <p:sldId id="268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023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68" autoAdjust="0"/>
  </p:normalViewPr>
  <p:slideViewPr>
    <p:cSldViewPr snapToGrid="0" snapToObjects="1">
      <p:cViewPr varScale="1">
        <p:scale>
          <a:sx n="86" d="100"/>
          <a:sy n="86" d="100"/>
        </p:scale>
        <p:origin x="135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33E0F14-24A8-474F-A77A-F7DE0FB746C0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3980101-A5CB-4AC8-804C-B60B260F4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010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2375CEB-9623-43DD-98B5-DE11B24B6D88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1A16AE0-6FC9-4577-81B2-597A47B6B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840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16AE0-6FC9-4577-81B2-597A47B6B99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760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16AE0-6FC9-4577-81B2-597A47B6B9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15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16AE0-6FC9-4577-81B2-597A47B6B9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03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16AE0-6FC9-4577-81B2-597A47B6B99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061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16AE0-6FC9-4577-81B2-597A47B6B9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8017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16AE0-6FC9-4577-81B2-597A47B6B9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3191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16AE0-6FC9-4577-81B2-597A47B6B9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776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5FE7-9C3E-434A-88B0-35F87366A2A2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99F6E-75B1-BF43-8D54-4FF60D4437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5FE7-9C3E-434A-88B0-35F87366A2A2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99F6E-75B1-BF43-8D54-4FF60D4437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5FE7-9C3E-434A-88B0-35F87366A2A2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99F6E-75B1-BF43-8D54-4FF60D4437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5FE7-9C3E-434A-88B0-35F87366A2A2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99F6E-75B1-BF43-8D54-4FF60D4437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5FE7-9C3E-434A-88B0-35F87366A2A2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99F6E-75B1-BF43-8D54-4FF60D4437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5FE7-9C3E-434A-88B0-35F87366A2A2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99F6E-75B1-BF43-8D54-4FF60D4437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5FE7-9C3E-434A-88B0-35F87366A2A2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99F6E-75B1-BF43-8D54-4FF60D4437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5FE7-9C3E-434A-88B0-35F87366A2A2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99F6E-75B1-BF43-8D54-4FF60D4437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5FE7-9C3E-434A-88B0-35F87366A2A2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99F6E-75B1-BF43-8D54-4FF60D4437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5FE7-9C3E-434A-88B0-35F87366A2A2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99F6E-75B1-BF43-8D54-4FF60D4437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5FE7-9C3E-434A-88B0-35F87366A2A2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99F6E-75B1-BF43-8D54-4FF60D4437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B5FE7-9C3E-434A-88B0-35F87366A2A2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99F6E-75B1-BF43-8D54-4FF60D4437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3.png"/><Relationship Id="rId7" Type="http://schemas.openxmlformats.org/officeDocument/2006/relationships/hyperlink" Target="mailto:jball@semo.edu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6" Type="http://schemas.openxmlformats.org/officeDocument/2006/relationships/hyperlink" Target="mailto:modegard@semo.edu" TargetMode="External"/><Relationship Id="rId5" Type="http://schemas.openxmlformats.org/officeDocument/2006/relationships/hyperlink" Target="mailto:vwilburn@semo.edu" TargetMode="External"/><Relationship Id="rId4" Type="http://schemas.openxmlformats.org/officeDocument/2006/relationships/hyperlink" Target="mailto:jaray@semo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475" y="918558"/>
            <a:ext cx="7994468" cy="2281086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B800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Experiential Approach to Mentoring Academic Leaders</a:t>
            </a:r>
            <a:r>
              <a:rPr lang="en-US" sz="3600" b="1" dirty="0" smtClean="0">
                <a:solidFill>
                  <a:srgbClr val="B800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 smtClean="0">
                <a:solidFill>
                  <a:srgbClr val="B800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 smtClean="0">
                <a:solidFill>
                  <a:srgbClr val="B800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B800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 smtClean="0">
                <a:solidFill>
                  <a:srgbClr val="B800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Review, Practice, Report</a:t>
            </a: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7184" y="3665156"/>
            <a:ext cx="4299249" cy="2126043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Julie Ray</a:t>
            </a:r>
          </a:p>
          <a:p>
            <a:pPr algn="l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Victor Wilburn</a:t>
            </a:r>
          </a:p>
          <a:p>
            <a:pPr algn="l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Melissa Odegard-Koester</a:t>
            </a:r>
          </a:p>
          <a:p>
            <a:pPr algn="l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Jeremy Ball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57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829512" y="1981199"/>
            <a:ext cx="6381186" cy="4466819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rial"/>
                <a:cs typeface="Arial"/>
              </a:rPr>
              <a:t>Background of program</a:t>
            </a:r>
          </a:p>
          <a:p>
            <a:r>
              <a:rPr lang="en-US" sz="3200" dirty="0" smtClean="0">
                <a:latin typeface="Arial"/>
                <a:cs typeface="Arial"/>
              </a:rPr>
              <a:t>Overview of program</a:t>
            </a:r>
          </a:p>
          <a:p>
            <a:pPr lvl="2"/>
            <a:r>
              <a:rPr lang="en-US" sz="3000" dirty="0" smtClean="0">
                <a:latin typeface="Arial"/>
                <a:cs typeface="Arial"/>
              </a:rPr>
              <a:t>Summer book study</a:t>
            </a:r>
          </a:p>
          <a:p>
            <a:pPr lvl="2"/>
            <a:r>
              <a:rPr lang="en-US" sz="3000" dirty="0" smtClean="0">
                <a:latin typeface="Arial"/>
                <a:cs typeface="Arial"/>
              </a:rPr>
              <a:t>New chairs’ orientation</a:t>
            </a:r>
          </a:p>
          <a:p>
            <a:pPr lvl="2"/>
            <a:r>
              <a:rPr lang="en-US" sz="3000" dirty="0" smtClean="0">
                <a:latin typeface="Arial"/>
                <a:cs typeface="Arial"/>
              </a:rPr>
              <a:t>Monthly mentoring sessions</a:t>
            </a:r>
          </a:p>
          <a:p>
            <a:pPr lvl="2"/>
            <a:r>
              <a:rPr lang="en-US" sz="3000" dirty="0" smtClean="0">
                <a:latin typeface="Arial"/>
                <a:cs typeface="Arial"/>
              </a:rPr>
              <a:t>Library grant</a:t>
            </a:r>
            <a:endParaRPr lang="en-US" sz="3000" dirty="0">
              <a:latin typeface="Arial"/>
              <a:cs typeface="Arial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65463" y="601995"/>
            <a:ext cx="8900160" cy="709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"/>
                <a:ea typeface="+mj-ea"/>
                <a:cs typeface="Times"/>
              </a:rPr>
              <a:t>Academic Leadership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"/>
                <a:ea typeface="+mj-ea"/>
                <a:cs typeface="Times"/>
              </a:rPr>
              <a:t>Development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"/>
                <a:ea typeface="+mj-ea"/>
                <a:cs typeface="Times"/>
              </a:rPr>
              <a:t>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"/>
                <a:ea typeface="+mj-ea"/>
                <a:cs typeface="Times"/>
              </a:rPr>
              <a:t>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725007" y="1369978"/>
            <a:ext cx="6842742" cy="5349240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>
                <a:solidFill>
                  <a:srgbClr val="B80023"/>
                </a:solidFill>
              </a:rPr>
              <a:t>Plan, do, review structure</a:t>
            </a:r>
          </a:p>
          <a:p>
            <a:pPr lvl="2"/>
            <a:r>
              <a:rPr lang="en-US" sz="2800" dirty="0"/>
              <a:t>Immediate feedback</a:t>
            </a:r>
          </a:p>
          <a:p>
            <a:pPr lvl="2"/>
            <a:r>
              <a:rPr lang="en-US" sz="2800" dirty="0"/>
              <a:t>Variety of approaches in different </a:t>
            </a:r>
            <a:r>
              <a:rPr lang="en-US" sz="2800" dirty="0" smtClean="0"/>
              <a:t>departments</a:t>
            </a:r>
            <a:endParaRPr lang="en-US" sz="2800" dirty="0"/>
          </a:p>
          <a:p>
            <a:r>
              <a:rPr lang="en-US" sz="3600" dirty="0" smtClean="0">
                <a:solidFill>
                  <a:srgbClr val="B80023"/>
                </a:solidFill>
              </a:rPr>
              <a:t>Creates collegial dynamics</a:t>
            </a:r>
          </a:p>
          <a:p>
            <a:pPr lvl="2"/>
            <a:r>
              <a:rPr lang="en-US" sz="2800" dirty="0" smtClean="0"/>
              <a:t>“you’re not alone”</a:t>
            </a:r>
          </a:p>
          <a:p>
            <a:pPr lvl="2"/>
            <a:r>
              <a:rPr lang="en-US" sz="2800" dirty="0" smtClean="0"/>
              <a:t>Help each other</a:t>
            </a:r>
          </a:p>
          <a:p>
            <a:pPr lvl="2"/>
            <a:r>
              <a:rPr lang="en-US" sz="2800" dirty="0" smtClean="0"/>
              <a:t>Outside of discipline</a:t>
            </a:r>
            <a:endParaRPr lang="en-US" sz="2800" dirty="0"/>
          </a:p>
          <a:p>
            <a:r>
              <a:rPr lang="en-US" sz="3600" dirty="0" smtClean="0">
                <a:solidFill>
                  <a:srgbClr val="B80023"/>
                </a:solidFill>
              </a:rPr>
              <a:t>Develop management skills</a:t>
            </a:r>
          </a:p>
          <a:p>
            <a:pPr lvl="2"/>
            <a:r>
              <a:rPr lang="en-US" sz="2800" dirty="0" smtClean="0"/>
              <a:t>Reports</a:t>
            </a:r>
          </a:p>
          <a:p>
            <a:pPr lvl="2"/>
            <a:r>
              <a:rPr lang="en-US" sz="2800" dirty="0" smtClean="0"/>
              <a:t>Timelines</a:t>
            </a:r>
          </a:p>
          <a:p>
            <a:pPr lvl="2"/>
            <a:r>
              <a:rPr lang="en-US" sz="2800" dirty="0"/>
              <a:t>P</a:t>
            </a:r>
            <a:r>
              <a:rPr lang="en-US" sz="2800" dirty="0" smtClean="0"/>
              <a:t>rocedures</a:t>
            </a:r>
            <a:endParaRPr lang="en-US" sz="2800" dirty="0"/>
          </a:p>
          <a:p>
            <a:r>
              <a:rPr lang="en-US" sz="3600" dirty="0" smtClean="0">
                <a:solidFill>
                  <a:srgbClr val="B80023"/>
                </a:solidFill>
              </a:rPr>
              <a:t>Develop leadership skills </a:t>
            </a:r>
          </a:p>
          <a:p>
            <a:pPr lvl="2"/>
            <a:r>
              <a:rPr lang="en-US" sz="2800" dirty="0" smtClean="0"/>
              <a:t>Communication</a:t>
            </a:r>
          </a:p>
          <a:p>
            <a:pPr lvl="2"/>
            <a:r>
              <a:rPr lang="en-US" sz="2800" dirty="0"/>
              <a:t>C</a:t>
            </a:r>
            <a:r>
              <a:rPr lang="en-US" sz="2800" dirty="0" smtClean="0"/>
              <a:t>onflict resolution</a:t>
            </a:r>
          </a:p>
          <a:p>
            <a:pPr lvl="2"/>
            <a:r>
              <a:rPr lang="en-US" sz="2800" dirty="0"/>
              <a:t>D</a:t>
            </a:r>
            <a:r>
              <a:rPr lang="en-US" sz="2800" dirty="0" smtClean="0"/>
              <a:t>ifficult faculty</a:t>
            </a:r>
          </a:p>
          <a:p>
            <a:pPr lvl="2"/>
            <a:r>
              <a:rPr lang="en-US" sz="2800" dirty="0" smtClean="0"/>
              <a:t>Creating vision</a:t>
            </a: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81167" y="601995"/>
            <a:ext cx="8305781" cy="709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"/>
                <a:ea typeface="+mj-ea"/>
                <a:cs typeface="Times"/>
              </a:rPr>
              <a:t>Mentoring Experiences</a:t>
            </a:r>
          </a:p>
        </p:txBody>
      </p:sp>
    </p:spTree>
    <p:extLst>
      <p:ext uri="{BB962C8B-B14F-4D97-AF65-F5344CB8AC3E}">
        <p14:creationId xmlns:p14="http://schemas.microsoft.com/office/powerpoint/2010/main" val="84145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838219" y="1606731"/>
            <a:ext cx="6781781" cy="475903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Timely topics</a:t>
            </a:r>
          </a:p>
          <a:p>
            <a:r>
              <a:rPr lang="en-US" sz="4000" dirty="0" smtClean="0"/>
              <a:t>Safe place for questions</a:t>
            </a:r>
          </a:p>
          <a:p>
            <a:r>
              <a:rPr lang="en-US" sz="4000" dirty="0" smtClean="0"/>
              <a:t>Support system</a:t>
            </a:r>
          </a:p>
          <a:p>
            <a:r>
              <a:rPr lang="en-US" sz="4000" dirty="0" smtClean="0"/>
              <a:t>Diverse mentors &amp; presenters</a:t>
            </a:r>
          </a:p>
          <a:p>
            <a:r>
              <a:rPr lang="en-US" sz="4000" dirty="0" smtClean="0"/>
              <a:t>Case scenarios (“hands on”)</a:t>
            </a:r>
            <a:endParaRPr lang="en-US" sz="4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81167" y="601995"/>
            <a:ext cx="8000981" cy="709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"/>
                <a:ea typeface="+mj-ea"/>
                <a:cs typeface="Times"/>
              </a:rPr>
              <a:t>Mentoring Program Details</a:t>
            </a:r>
          </a:p>
        </p:txBody>
      </p:sp>
    </p:spTree>
    <p:extLst>
      <p:ext uri="{BB962C8B-B14F-4D97-AF65-F5344CB8AC3E}">
        <p14:creationId xmlns:p14="http://schemas.microsoft.com/office/powerpoint/2010/main" val="90133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85671" y="1922417"/>
            <a:ext cx="6084482" cy="4759036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How does your institution support or mentor new department chairs?</a:t>
            </a:r>
          </a:p>
          <a:p>
            <a:endParaRPr lang="en-US" sz="3200" dirty="0" smtClean="0"/>
          </a:p>
          <a:p>
            <a:r>
              <a:rPr lang="en-US" sz="3200" dirty="0" smtClean="0"/>
              <a:t>Is </a:t>
            </a:r>
            <a:r>
              <a:rPr lang="en-US" sz="3200" dirty="0"/>
              <a:t>your institution doing any leadership development activities for department chairs?</a:t>
            </a:r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81167" y="601995"/>
            <a:ext cx="7947937" cy="709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"/>
                <a:ea typeface="+mj-ea"/>
                <a:cs typeface="Times"/>
              </a:rPr>
              <a:t>Other Examples of Leadership Programs?</a:t>
            </a:r>
          </a:p>
        </p:txBody>
      </p:sp>
    </p:spTree>
    <p:extLst>
      <p:ext uri="{BB962C8B-B14F-4D97-AF65-F5344CB8AC3E}">
        <p14:creationId xmlns:p14="http://schemas.microsoft.com/office/powerpoint/2010/main" val="389028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1282357" y="1606731"/>
            <a:ext cx="5815129" cy="47590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/>
              <a:t>What are the </a:t>
            </a:r>
            <a:r>
              <a:rPr lang="en-US" sz="4000" dirty="0" smtClean="0">
                <a:solidFill>
                  <a:srgbClr val="B80023"/>
                </a:solidFill>
              </a:rPr>
              <a:t>next steps </a:t>
            </a:r>
            <a:r>
              <a:rPr lang="en-US" sz="4000" dirty="0" smtClean="0"/>
              <a:t>needed at your institution for a </a:t>
            </a:r>
            <a:r>
              <a:rPr lang="en-US" sz="4000" u="sng" dirty="0" smtClean="0">
                <a:solidFill>
                  <a:srgbClr val="B80023"/>
                </a:solidFill>
              </a:rPr>
              <a:t>leadership development</a:t>
            </a:r>
            <a:r>
              <a:rPr lang="en-US" sz="4000" dirty="0" smtClean="0">
                <a:solidFill>
                  <a:srgbClr val="B80023"/>
                </a:solidFill>
              </a:rPr>
              <a:t> </a:t>
            </a:r>
            <a:r>
              <a:rPr lang="en-US" sz="4000" u="sng" dirty="0" smtClean="0">
                <a:solidFill>
                  <a:srgbClr val="B80023"/>
                </a:solidFill>
              </a:rPr>
              <a:t>program </a:t>
            </a:r>
            <a:r>
              <a:rPr lang="en-US" sz="4000" dirty="0" smtClean="0"/>
              <a:t>for new and veteran department chairs?</a:t>
            </a:r>
            <a:endParaRPr lang="en-US" sz="4000" dirty="0"/>
          </a:p>
          <a:p>
            <a:pPr marL="0" indent="0" algn="ctr">
              <a:buNone/>
            </a:pPr>
            <a:endParaRPr lang="en-US" sz="4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64345" y="620516"/>
            <a:ext cx="6851450" cy="709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"/>
                <a:ea typeface="+mj-ea"/>
                <a:cs typeface="Times"/>
              </a:rPr>
              <a:t>Action Plan</a:t>
            </a:r>
          </a:p>
        </p:txBody>
      </p:sp>
    </p:spTree>
    <p:extLst>
      <p:ext uri="{BB962C8B-B14F-4D97-AF65-F5344CB8AC3E}">
        <p14:creationId xmlns:p14="http://schemas.microsoft.com/office/powerpoint/2010/main" val="109344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0213" y="4527718"/>
            <a:ext cx="7968263" cy="1690202"/>
          </a:xfrm>
        </p:spPr>
        <p:txBody>
          <a:bodyPr>
            <a:norm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Arial"/>
                <a:cs typeface="Arial"/>
              </a:rPr>
              <a:t>Questions? </a:t>
            </a:r>
          </a:p>
          <a:p>
            <a:r>
              <a:rPr lang="en-US" sz="1600" dirty="0" smtClean="0">
                <a:solidFill>
                  <a:schemeClr val="bg1"/>
                </a:solidFill>
                <a:latin typeface="Arial"/>
                <a:cs typeface="Arial"/>
              </a:rPr>
              <a:t>Dr. Julie Ray				</a:t>
            </a:r>
            <a:r>
              <a:rPr lang="en-US" sz="1600" dirty="0" smtClean="0">
                <a:solidFill>
                  <a:schemeClr val="bg1"/>
                </a:solidFill>
                <a:latin typeface="Arial"/>
                <a:cs typeface="Arial"/>
                <a:hlinkClick r:id="rId4"/>
              </a:rPr>
              <a:t>jaray@semo.edu</a:t>
            </a:r>
            <a:r>
              <a:rPr lang="en-US" sz="1600" dirty="0" smtClean="0">
                <a:solidFill>
                  <a:schemeClr val="bg1"/>
                </a:solidFill>
                <a:latin typeface="Arial"/>
                <a:cs typeface="Arial"/>
              </a:rPr>
              <a:t>			</a:t>
            </a:r>
          </a:p>
          <a:p>
            <a:r>
              <a:rPr lang="en-US" sz="1600" dirty="0" smtClean="0">
                <a:solidFill>
                  <a:schemeClr val="bg1"/>
                </a:solidFill>
                <a:latin typeface="Arial"/>
                <a:cs typeface="Arial"/>
              </a:rPr>
              <a:t>Dr. Victor Wilburn			</a:t>
            </a:r>
            <a:r>
              <a:rPr lang="en-US" sz="1600" dirty="0" smtClean="0">
                <a:solidFill>
                  <a:schemeClr val="bg1"/>
                </a:solidFill>
                <a:latin typeface="Arial"/>
                <a:cs typeface="Arial"/>
                <a:hlinkClick r:id="rId5"/>
              </a:rPr>
              <a:t>vwilburn@semo.edu</a:t>
            </a:r>
            <a:endParaRPr lang="en-US" sz="16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US" sz="1600" dirty="0" smtClean="0">
                <a:solidFill>
                  <a:schemeClr val="bg1"/>
                </a:solidFill>
                <a:latin typeface="Arial"/>
                <a:cs typeface="Arial"/>
              </a:rPr>
              <a:t>Dr. Melissa Odegard-Koester	</a:t>
            </a:r>
            <a:r>
              <a:rPr lang="en-US" sz="1600" dirty="0" smtClean="0">
                <a:solidFill>
                  <a:schemeClr val="bg1"/>
                </a:solidFill>
                <a:latin typeface="Arial"/>
                <a:cs typeface="Arial"/>
                <a:hlinkClick r:id="rId6"/>
              </a:rPr>
              <a:t>modegard@semo.edu</a:t>
            </a:r>
            <a:endParaRPr lang="en-US" sz="16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US" sz="1600" dirty="0" smtClean="0">
                <a:solidFill>
                  <a:schemeClr val="bg1"/>
                </a:solidFill>
                <a:latin typeface="Arial"/>
                <a:cs typeface="Arial"/>
              </a:rPr>
              <a:t>Dr. Jeremy Ball			</a:t>
            </a:r>
            <a:r>
              <a:rPr lang="en-US" sz="1600" dirty="0" smtClean="0">
                <a:solidFill>
                  <a:schemeClr val="bg1"/>
                </a:solidFill>
                <a:latin typeface="Arial"/>
                <a:cs typeface="Arial"/>
                <a:hlinkClick r:id="rId7"/>
              </a:rPr>
              <a:t>jball@semo.edu</a:t>
            </a:r>
            <a:r>
              <a:rPr lang="en-US" sz="1600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</a:p>
          <a:p>
            <a:endParaRPr lang="en-US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59692" y="152685"/>
            <a:ext cx="5009304" cy="40637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Template_Southeast2015</Template>
  <TotalTime>1308</TotalTime>
  <Words>169</Words>
  <Application>Microsoft Office PowerPoint</Application>
  <PresentationFormat>On-screen Show (4:3)</PresentationFormat>
  <Paragraphs>54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</vt:lpstr>
      <vt:lpstr>Times New Roman</vt:lpstr>
      <vt:lpstr>Office Theme</vt:lpstr>
      <vt:lpstr>An Experiential Approach to Mentoring Academic Leaders   Review, Practice, Report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Southeast Missouri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Ray, Julie</dc:creator>
  <cp:lastModifiedBy>Julie Ray</cp:lastModifiedBy>
  <cp:revision>10</cp:revision>
  <cp:lastPrinted>2018-02-10T03:37:12Z</cp:lastPrinted>
  <dcterms:created xsi:type="dcterms:W3CDTF">2018-01-19T21:56:49Z</dcterms:created>
  <dcterms:modified xsi:type="dcterms:W3CDTF">2018-02-10T03:56:11Z</dcterms:modified>
</cp:coreProperties>
</file>