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180" r:id="rId1"/>
  </p:sldMasterIdLst>
  <p:notesMasterIdLst>
    <p:notesMasterId r:id="rId47"/>
  </p:notesMasterIdLst>
  <p:handoutMasterIdLst>
    <p:handoutMasterId r:id="rId48"/>
  </p:handoutMasterIdLst>
  <p:sldIdLst>
    <p:sldId id="1220" r:id="rId2"/>
    <p:sldId id="1258" r:id="rId3"/>
    <p:sldId id="1274" r:id="rId4"/>
    <p:sldId id="1304" r:id="rId5"/>
    <p:sldId id="1071" r:id="rId6"/>
    <p:sldId id="1340" r:id="rId7"/>
    <p:sldId id="1336" r:id="rId8"/>
    <p:sldId id="1277" r:id="rId9"/>
    <p:sldId id="1266" r:id="rId10"/>
    <p:sldId id="1307" r:id="rId11"/>
    <p:sldId id="1272" r:id="rId12"/>
    <p:sldId id="1308" r:id="rId13"/>
    <p:sldId id="1260" r:id="rId14"/>
    <p:sldId id="1343" r:id="rId15"/>
    <p:sldId id="1344" r:id="rId16"/>
    <p:sldId id="1342" r:id="rId17"/>
    <p:sldId id="1335" r:id="rId18"/>
    <p:sldId id="1302" r:id="rId19"/>
    <p:sldId id="1311" r:id="rId20"/>
    <p:sldId id="1346" r:id="rId21"/>
    <p:sldId id="1358" r:id="rId22"/>
    <p:sldId id="1363" r:id="rId23"/>
    <p:sldId id="1195" r:id="rId24"/>
    <p:sldId id="1337" r:id="rId25"/>
    <p:sldId id="1198" r:id="rId26"/>
    <p:sldId id="1357" r:id="rId27"/>
    <p:sldId id="1314" r:id="rId28"/>
    <p:sldId id="1359" r:id="rId29"/>
    <p:sldId id="1360" r:id="rId30"/>
    <p:sldId id="1317" r:id="rId31"/>
    <p:sldId id="1181" r:id="rId32"/>
    <p:sldId id="1361" r:id="rId33"/>
    <p:sldId id="1355" r:id="rId34"/>
    <p:sldId id="1356" r:id="rId35"/>
    <p:sldId id="1371" r:id="rId36"/>
    <p:sldId id="1364" r:id="rId37"/>
    <p:sldId id="1321" r:id="rId38"/>
    <p:sldId id="1362" r:id="rId39"/>
    <p:sldId id="1366" r:id="rId40"/>
    <p:sldId id="1323" r:id="rId41"/>
    <p:sldId id="1367" r:id="rId42"/>
    <p:sldId id="1352" r:id="rId43"/>
    <p:sldId id="1369" r:id="rId44"/>
    <p:sldId id="1325" r:id="rId45"/>
    <p:sldId id="1350" r:id="rId46"/>
  </p:sldIdLst>
  <p:sldSz cx="9144000" cy="6858000" type="screen4x3"/>
  <p:notesSz cx="7053263" cy="93567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7">
          <p15:clr>
            <a:srgbClr val="A4A3A4"/>
          </p15:clr>
        </p15:guide>
        <p15:guide id="2" pos="22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FC79"/>
    <a:srgbClr val="CCECFF"/>
    <a:srgbClr val="0000FF"/>
    <a:srgbClr val="B2D7FF"/>
    <a:srgbClr val="00FFFF"/>
    <a:srgbClr val="33CCFF"/>
    <a:srgbClr val="006666"/>
    <a:srgbClr val="CDC975"/>
    <a:srgbClr val="8A7E36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538" autoAdjust="0"/>
    <p:restoredTop sz="96371" autoAdjust="0"/>
  </p:normalViewPr>
  <p:slideViewPr>
    <p:cSldViewPr>
      <p:cViewPr>
        <p:scale>
          <a:sx n="100" d="100"/>
          <a:sy n="100" d="100"/>
        </p:scale>
        <p:origin x="832" y="2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5552"/>
    </p:cViewPr>
  </p:sorterViewPr>
  <p:notesViewPr>
    <p:cSldViewPr>
      <p:cViewPr varScale="1">
        <p:scale>
          <a:sx n="82" d="100"/>
          <a:sy n="82" d="100"/>
        </p:scale>
        <p:origin x="-1272" y="-78"/>
      </p:cViewPr>
      <p:guideLst>
        <p:guide orient="horz" pos="2947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56737" cy="468803"/>
          </a:xfrm>
          <a:prstGeom prst="rect">
            <a:avLst/>
          </a:prstGeom>
        </p:spPr>
        <p:txBody>
          <a:bodyPr vert="horz" lIns="93756" tIns="46877" rIns="93756" bIns="46877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Difficult Faculty Presentation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4912" y="1"/>
            <a:ext cx="3056737" cy="468803"/>
          </a:xfrm>
          <a:prstGeom prst="rect">
            <a:avLst/>
          </a:prstGeom>
        </p:spPr>
        <p:txBody>
          <a:bodyPr vert="horz" lIns="93756" tIns="46877" rIns="93756" bIns="46877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2/08/2012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86312"/>
            <a:ext cx="3056737" cy="468803"/>
          </a:xfrm>
          <a:prstGeom prst="rect">
            <a:avLst/>
          </a:prstGeom>
        </p:spPr>
        <p:txBody>
          <a:bodyPr vert="horz" lIns="93756" tIns="46877" rIns="93756" bIns="46877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Crookston - BYU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4912" y="8886312"/>
            <a:ext cx="3056737" cy="468803"/>
          </a:xfrm>
          <a:prstGeom prst="rect">
            <a:avLst/>
          </a:prstGeom>
        </p:spPr>
        <p:txBody>
          <a:bodyPr vert="horz" lIns="93756" tIns="46877" rIns="93756" bIns="46877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F802F04-856F-427E-946F-AE930D6BE9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97198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737" cy="467192"/>
          </a:xfrm>
          <a:prstGeom prst="rect">
            <a:avLst/>
          </a:prstGeom>
        </p:spPr>
        <p:txBody>
          <a:bodyPr vert="horz" lIns="92881" tIns="46441" rIns="92881" bIns="46441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Difficult Faculty Presentation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4912" y="0"/>
            <a:ext cx="3056737" cy="467192"/>
          </a:xfrm>
          <a:prstGeom prst="rect">
            <a:avLst/>
          </a:prstGeom>
        </p:spPr>
        <p:txBody>
          <a:bodyPr vert="horz" lIns="92881" tIns="46441" rIns="92881" bIns="46441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en-US"/>
              <a:t>2/08/2012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703263"/>
            <a:ext cx="4675187" cy="3508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1" tIns="46441" rIns="92881" bIns="4644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651" y="4444768"/>
            <a:ext cx="5641964" cy="4209559"/>
          </a:xfrm>
          <a:prstGeom prst="rect">
            <a:avLst/>
          </a:prstGeom>
        </p:spPr>
        <p:txBody>
          <a:bodyPr vert="horz" lIns="92881" tIns="46441" rIns="92881" bIns="4644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87924"/>
            <a:ext cx="3056737" cy="467192"/>
          </a:xfrm>
          <a:prstGeom prst="rect">
            <a:avLst/>
          </a:prstGeom>
        </p:spPr>
        <p:txBody>
          <a:bodyPr vert="horz" lIns="92881" tIns="46441" rIns="92881" bIns="46441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Crookston - BYU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4912" y="8887924"/>
            <a:ext cx="3056737" cy="467192"/>
          </a:xfrm>
          <a:prstGeom prst="rect">
            <a:avLst/>
          </a:prstGeom>
        </p:spPr>
        <p:txBody>
          <a:bodyPr vert="horz" lIns="92881" tIns="46441" rIns="92881" bIns="46441" rtlCol="0" anchor="b"/>
          <a:lstStyle>
            <a:lvl1pPr algn="r">
              <a:defRPr sz="1200"/>
            </a:lvl1pPr>
          </a:lstStyle>
          <a:p>
            <a:pPr>
              <a:defRPr/>
            </a:pPr>
            <a:fld id="{0130C932-EFFF-44F3-AD26-88259AA559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09047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13D324-FAF2-44AE-89FF-331C7056EE1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3493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Difficult Faculty Presentation</a:t>
            </a:r>
          </a:p>
        </p:txBody>
      </p:sp>
      <p:sp>
        <p:nvSpPr>
          <p:cNvPr id="63494" name="Date Placeholder 5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2/12/2014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Crookston - BYU</a:t>
            </a:r>
          </a:p>
        </p:txBody>
      </p:sp>
    </p:spTree>
    <p:extLst>
      <p:ext uri="{BB962C8B-B14F-4D97-AF65-F5344CB8AC3E}">
        <p14:creationId xmlns:p14="http://schemas.microsoft.com/office/powerpoint/2010/main" val="331417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Male &amp; female English sparrow.  Ignoring gender - which is the</a:t>
            </a:r>
            <a:r>
              <a:rPr lang="en-US" baseline="0" dirty="0"/>
              <a:t> chair? 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Difficult Faculty Presentation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2/08/2012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Crookston - BYU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30C932-EFFF-44F3-AD26-88259AA559E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857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Difficult Faculty Presentation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2/08/2012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Crookston - BYU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30C932-EFFF-44F3-AD26-88259AA559E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530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Difficult Faculty Presentation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2/08/2012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Crookston - BYU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30C932-EFFF-44F3-AD26-88259AA559E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035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Difficult Faculty Presentation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2/08/2012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Crookston - BYU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30C932-EFFF-44F3-AD26-88259AA559E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56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Difficult Faculty Presentation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2/08/2012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Crookston - BYU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30C932-EFFF-44F3-AD26-88259AA559E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403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Difficult Faculty Presentation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2/08/2012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Crookston - BYU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30C932-EFFF-44F3-AD26-88259AA559E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166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Difficult Faculty Presentation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2/12/2014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Crookston - BYU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30C932-EFFF-44F3-AD26-88259AA559E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91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Difficult Faculty Presentation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2/08/2012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Crookston - BYU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30C932-EFFF-44F3-AD26-88259AA559E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211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Difficult Faculty Presentation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2/08/2012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Crookston - BYU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30C932-EFFF-44F3-AD26-88259AA559E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438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Difficult Faculty Presentation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2/08/2012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Crookston - BYU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30C932-EFFF-44F3-AD26-88259AA559E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850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Difficult Faculty Presentation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2/08/2012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Crookston - BYU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30C932-EFFF-44F3-AD26-88259AA559E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67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9F95BD0-9139-4F7F-8572-4BB2FD88E2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67EAFC-B335-4627-B821-3419F572CE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398A87C5-0D53-47C3-83FA-9EA6D43739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C95C1055-4AB2-4D6A-9056-9FC02B5839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4E719B7-D6AE-40D9-BE75-59AB47FCA7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8C810-5291-4613-8DBC-6489AEEEF7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8B5EFFB-75FF-4E05-A795-B3B42132F7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DC5F5EA9-4486-4CC5-B82D-A3C8A76482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8A9842-4E4E-4141-A85C-90997FCAC7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C819691-5712-4388-9621-75FF3F56BC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677FA499-DBDB-4ADD-893F-EFAC39AEC2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0282469-B5E3-42C6-B334-68F8715AFF82}" type="slidenum">
              <a:rPr lang="en-US" smtClean="0">
                <a:ea typeface="ＭＳ Ｐゴシック" pitchFamily="34" charset="-128"/>
              </a:rPr>
              <a:pPr>
                <a:defRPr/>
              </a:pPr>
              <a:t>‹#›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81" r:id="rId1"/>
    <p:sldLayoutId id="2147486182" r:id="rId2"/>
    <p:sldLayoutId id="2147486183" r:id="rId3"/>
    <p:sldLayoutId id="2147486184" r:id="rId4"/>
    <p:sldLayoutId id="2147486185" r:id="rId5"/>
    <p:sldLayoutId id="2147486186" r:id="rId6"/>
    <p:sldLayoutId id="2147486187" r:id="rId7"/>
    <p:sldLayoutId id="2147486188" r:id="rId8"/>
    <p:sldLayoutId id="2147486189" r:id="rId9"/>
    <p:sldLayoutId id="2147486190" r:id="rId10"/>
    <p:sldLayoutId id="21474861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clker.com/clipart-4007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litbimg7.rightinthebox.com/images/201109/lugbfg1317186709239.jpg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81000"/>
            <a:ext cx="8153400" cy="5940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defRPr/>
            </a:pPr>
            <a:r>
              <a:rPr lang="en-US" sz="3600" b="1" dirty="0"/>
              <a:t>Succeeding with Problem Faculty: </a:t>
            </a:r>
          </a:p>
          <a:p>
            <a:pPr algn="ctr">
              <a:defRPr/>
            </a:pPr>
            <a:r>
              <a:rPr lang="en-US" sz="3600" b="1" dirty="0"/>
              <a:t>a 6-Step Guide</a:t>
            </a:r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 eaLnBrk="1" hangingPunct="1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35</a:t>
            </a:r>
            <a:r>
              <a:rPr lang="en-US" sz="3200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Annual Chairpersons Conference</a:t>
            </a:r>
          </a:p>
          <a:p>
            <a:pPr algn="ctr" eaLnBrk="1" hangingPunct="1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Orlando, FL</a:t>
            </a:r>
          </a:p>
          <a:p>
            <a:pPr algn="ctr" eaLnBrk="1" hangingPunct="1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February 14, 2018</a:t>
            </a:r>
          </a:p>
          <a:p>
            <a:pPr algn="ctr">
              <a:defRPr/>
            </a:pPr>
            <a:endParaRPr lang="en-US" b="1" dirty="0"/>
          </a:p>
          <a:p>
            <a:pPr>
              <a:defRPr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76473" y="2057400"/>
            <a:ext cx="3914853" cy="16927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2400" dirty="0"/>
              <a:t>R. Kent Crookston</a:t>
            </a:r>
          </a:p>
          <a:p>
            <a:pPr algn="ctr">
              <a:defRPr/>
            </a:pPr>
            <a:r>
              <a:rPr lang="en-US" sz="2400" dirty="0"/>
              <a:t>Professor &amp; Dean Emeritus</a:t>
            </a:r>
          </a:p>
          <a:p>
            <a:pPr algn="ctr">
              <a:defRPr/>
            </a:pPr>
            <a:r>
              <a:rPr lang="en-US" sz="2400" dirty="0"/>
              <a:t>Brigham Young University</a:t>
            </a:r>
          </a:p>
          <a:p>
            <a:pPr algn="ctr">
              <a:defRPr/>
            </a:pPr>
            <a:endParaRPr lang="en-US" sz="800" b="1" dirty="0"/>
          </a:p>
          <a:p>
            <a:pPr algn="ctr">
              <a:defRPr/>
            </a:pPr>
            <a:r>
              <a:rPr lang="en-US" sz="2000" dirty="0" err="1"/>
              <a:t>kent_crookston@byu.edu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5282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6282" y="5715000"/>
            <a:ext cx="480291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2800" dirty="0"/>
              <a:t>- Whetten &amp; Cameron (2016)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2971800" cy="405743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68689" y="3675353"/>
            <a:ext cx="4237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Mathematical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593586"/>
            <a:ext cx="7772400" cy="1295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P</a:t>
            </a:r>
            <a:r>
              <a:rPr lang="en-US" sz="3600" b="1" dirty="0">
                <a:latin typeface="Arial" pitchFamily="34" charset="0"/>
                <a:ea typeface="+mj-ea"/>
                <a:cs typeface="Arial" pitchFamily="34" charset="0"/>
              </a:rPr>
              <a:t>erformance = </a:t>
            </a:r>
            <a:r>
              <a:rPr lang="en-US" sz="36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Ex</a:t>
            </a:r>
            <a:r>
              <a:rPr lang="en-US" sz="3600" b="1" dirty="0">
                <a:latin typeface="Arial" pitchFamily="34" charset="0"/>
                <a:ea typeface="+mj-ea"/>
                <a:cs typeface="Arial" pitchFamily="34" charset="0"/>
              </a:rPr>
              <a:t>pectations </a:t>
            </a:r>
            <a:br>
              <a:rPr lang="en-US" sz="3600" b="1" dirty="0"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3600" b="1" dirty="0">
                <a:latin typeface="Arial" pitchFamily="34" charset="0"/>
                <a:ea typeface="+mj-ea"/>
                <a:cs typeface="Arial" pitchFamily="34" charset="0"/>
              </a:rPr>
              <a:t>x </a:t>
            </a:r>
            <a:r>
              <a:rPr lang="en-US" sz="36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A</a:t>
            </a:r>
            <a:r>
              <a:rPr lang="en-US" sz="3600" b="1" dirty="0">
                <a:latin typeface="Arial" pitchFamily="34" charset="0"/>
                <a:ea typeface="+mj-ea"/>
                <a:cs typeface="Arial" pitchFamily="34" charset="0"/>
              </a:rPr>
              <a:t>bility x </a:t>
            </a:r>
            <a:r>
              <a:rPr lang="en-US" sz="36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M</a:t>
            </a:r>
            <a:r>
              <a:rPr lang="en-US" sz="3600" b="1" dirty="0">
                <a:latin typeface="Arial" pitchFamily="34" charset="0"/>
                <a:ea typeface="+mj-ea"/>
                <a:cs typeface="Arial" pitchFamily="34" charset="0"/>
              </a:rPr>
              <a:t>otivation</a:t>
            </a:r>
          </a:p>
          <a:p>
            <a:pPr algn="r" eaLnBrk="0" hangingPunct="0">
              <a:defRPr/>
            </a:pPr>
            <a:endParaRPr lang="en-US" sz="20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41455" y="3027163"/>
            <a:ext cx="2292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P = </a:t>
            </a:r>
            <a:r>
              <a:rPr lang="en-US" sz="3600" b="1" dirty="0" err="1">
                <a:solidFill>
                  <a:srgbClr val="C00000"/>
                </a:solidFill>
              </a:rPr>
              <a:t>ExAM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554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04505" y="1501914"/>
            <a:ext cx="38298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Consequences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" y="2743200"/>
            <a:ext cx="7835900" cy="23082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6600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en-US" sz="800" b="1" dirty="0">
              <a:solidFill>
                <a:srgbClr val="660066"/>
              </a:solidFill>
              <a:cs typeface="Arial" charset="0"/>
            </a:endParaRPr>
          </a:p>
          <a:p>
            <a:r>
              <a:rPr lang="en-US" sz="3200" b="1" dirty="0">
                <a:cs typeface="Arial" charset="0"/>
              </a:rPr>
              <a:t>“Motivation isn’t something you do to someone.  People are motivated by the consequences they anticipate.”</a:t>
            </a:r>
          </a:p>
          <a:p>
            <a:pPr algn="ctr"/>
            <a:endParaRPr lang="en-US" sz="800" dirty="0">
              <a:cs typeface="Arial" charset="0"/>
            </a:endParaRPr>
          </a:p>
          <a:p>
            <a:pPr algn="r">
              <a:buFontTx/>
              <a:buChar char="-"/>
            </a:pPr>
            <a:r>
              <a:rPr lang="en-US" sz="2800" dirty="0">
                <a:cs typeface="Arial" charset="0"/>
              </a:rPr>
              <a:t> Patterson et al, (2013)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4400" y="593586"/>
            <a:ext cx="7772400" cy="1295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latin typeface="Arial" pitchFamily="34" charset="0"/>
                <a:ea typeface="+mj-ea"/>
                <a:cs typeface="Arial" pitchFamily="34" charset="0"/>
              </a:rPr>
              <a:t>Performance = Expectations </a:t>
            </a:r>
            <a:br>
              <a:rPr lang="en-US" sz="3600" b="1" dirty="0"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3600" b="1" dirty="0">
                <a:latin typeface="Arial" pitchFamily="34" charset="0"/>
                <a:ea typeface="+mj-ea"/>
                <a:cs typeface="Arial" pitchFamily="34" charset="0"/>
              </a:rPr>
              <a:t>x Ability x </a:t>
            </a:r>
            <a:r>
              <a:rPr lang="en-US" sz="3600" b="1" strike="sngStrike" dirty="0">
                <a:latin typeface="Arial" pitchFamily="34" charset="0"/>
                <a:ea typeface="+mj-ea"/>
                <a:cs typeface="Arial" pitchFamily="34" charset="0"/>
              </a:rPr>
              <a:t>Motivation</a:t>
            </a:r>
          </a:p>
          <a:p>
            <a:pPr algn="r" eaLnBrk="0" hangingPunct="0">
              <a:defRPr/>
            </a:pPr>
            <a:endParaRPr lang="en-US" sz="2000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528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305800" cy="58169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742950" indent="-742950" eaLnBrk="0" hangingPunct="0">
              <a:defRPr/>
            </a:pPr>
            <a:endParaRPr lang="en-US" sz="3600" b="1" dirty="0">
              <a:latin typeface="Arial" pitchFamily="34" charset="0"/>
              <a:cs typeface="Arial" pitchFamily="34" charset="0"/>
            </a:endParaRPr>
          </a:p>
          <a:p>
            <a:pPr marL="742950" indent="-742950" eaLnBrk="0" hangingPunct="0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  Dog training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marL="742950" indent="-742950" eaLnBrk="0" hangingPunct="0"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ALWAYS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reward </a:t>
            </a:r>
          </a:p>
          <a:p>
            <a:pPr marL="742950" indent="-742950" eaLnBrk="0" hangingPunct="0">
              <a:spcAft>
                <a:spcPts val="1800"/>
              </a:spcAft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	good behavior</a:t>
            </a:r>
          </a:p>
          <a:p>
            <a:pPr marL="742950" indent="-742950" eaLnBrk="0" hangingPunct="0"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NEVER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reward </a:t>
            </a:r>
          </a:p>
          <a:p>
            <a:pPr marL="742950" indent="-742950" eaLnBrk="0" hangingPunct="0"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	bad behavior</a:t>
            </a:r>
          </a:p>
          <a:p>
            <a:pPr marL="742950" indent="-742950" eaLnBrk="0" hangingPunct="0">
              <a:defRPr/>
            </a:pPr>
            <a:endParaRPr lang="en-US" sz="1000" b="1" dirty="0">
              <a:latin typeface="Arial" pitchFamily="34" charset="0"/>
              <a:cs typeface="Arial" pitchFamily="34" charset="0"/>
            </a:endParaRPr>
          </a:p>
          <a:p>
            <a:pPr marL="742950" indent="-742950" eaLnBrk="0" hangingPunct="0">
              <a:defRPr/>
            </a:pP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marL="742950" indent="-742950" eaLnBrk="0" hangingPunct="0">
              <a:defRPr/>
            </a:pP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			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“What part of never…?”</a:t>
            </a:r>
          </a:p>
          <a:p>
            <a:pPr marL="742950" indent="-742950" eaLnBrk="0" hangingPunct="0">
              <a:defRPr/>
            </a:pPr>
            <a:endParaRPr lang="en-US" sz="11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marL="742950" indent="-742950" algn="ctr" eaLnBrk="0" hangingPunct="0">
              <a:spcBef>
                <a:spcPts val="600"/>
              </a:spcBef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                                                - Gunsalus, (2006)</a:t>
            </a:r>
            <a:endParaRPr lang="en-US" sz="28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1200" dirty="0"/>
          </a:p>
        </p:txBody>
      </p:sp>
      <p:pic>
        <p:nvPicPr>
          <p:cNvPr id="4" name="Picture 3" descr="Gunsalus b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542365"/>
            <a:ext cx="2715671" cy="4114800"/>
          </a:xfrm>
          <a:prstGeom prst="rect">
            <a:avLst/>
          </a:prstGeom>
          <a:ln w="12700">
            <a:solidFill>
              <a:schemeClr val="tx1"/>
            </a:solidFill>
          </a:ln>
          <a:effectLst/>
          <a:sp3d/>
        </p:spPr>
      </p:pic>
    </p:spTree>
    <p:extLst>
      <p:ext uri="{BB962C8B-B14F-4D97-AF65-F5344CB8AC3E}">
        <p14:creationId xmlns:p14="http://schemas.microsoft.com/office/powerpoint/2010/main" val="1725075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1145" y="1524000"/>
            <a:ext cx="669125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Policy is your friend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Policy check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Be aware of “apparent authority”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Don’t let policy exception be yours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Jots &amp; tittles – for good reason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“You didn’t follow policy; were you</a:t>
            </a:r>
          </a:p>
          <a:p>
            <a:r>
              <a:rPr lang="en-US" sz="3200" dirty="0"/>
              <a:t>   sloppy or discriminatory?”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Never paraphrase or summarize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How about exceptions?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0" y="569294"/>
            <a:ext cx="6019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>
                <a:solidFill>
                  <a:srgbClr val="C00000"/>
                </a:solidFill>
                <a:latin typeface="Arial Rounded MT Bold" pitchFamily="34" charset="0"/>
              </a:rPr>
              <a:t>Step 2  </a:t>
            </a:r>
            <a:r>
              <a:rPr lang="en-US" sz="4000" b="1">
                <a:latin typeface="Arial" pitchFamily="34" charset="0"/>
                <a:ea typeface="Times New Roman" pitchFamily="18" charset="0"/>
                <a:cs typeface="Arial" pitchFamily="34" charset="0"/>
              </a:rPr>
              <a:t>Follow </a:t>
            </a:r>
            <a:r>
              <a:rPr lang="en-US" sz="4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Policy</a:t>
            </a:r>
            <a:endParaRPr lang="en-US" sz="40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850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914400" y="1524000"/>
            <a:ext cx="7239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457200" indent="-457200" eaLnBrk="1" hangingPunct="1">
              <a:spcBef>
                <a:spcPct val="0"/>
              </a:spcBef>
              <a:defRPr/>
            </a:pPr>
            <a:r>
              <a:rPr lang="en-US" altLang="en-US" dirty="0">
                <a:latin typeface="Arial" pitchFamily="34" charset="0"/>
                <a:cs typeface="Arial" pitchFamily="34" charset="0"/>
              </a:rPr>
              <a:t>“Civility &amp; tolerance are hallmarks of educated men and women... serious breaches of civility should be condemned” 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- AAUP</a:t>
            </a:r>
          </a:p>
          <a:p>
            <a:pPr marL="457200" indent="-457200" eaLnBrk="1" hangingPunct="1">
              <a:spcBef>
                <a:spcPct val="0"/>
              </a:spcBef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spcBef>
                <a:spcPct val="0"/>
              </a:spcBef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dirty="0">
                <a:latin typeface="Arial" pitchFamily="34" charset="0"/>
                <a:cs typeface="Arial" pitchFamily="34" charset="0"/>
              </a:rPr>
              <a:t>But, drafting of standards can encourage incivility.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38800" y="5562600"/>
            <a:ext cx="3185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- Crookston </a:t>
            </a:r>
            <a:r>
              <a:rPr lang="en-US" altLang="en-US" sz="2800">
                <a:latin typeface="Arial" pitchFamily="34" charset="0"/>
                <a:cs typeface="Arial" pitchFamily="34" charset="0"/>
              </a:rPr>
              <a:t>(2017)</a:t>
            </a:r>
            <a:endParaRPr lang="en-US" alt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04800"/>
            <a:ext cx="8153400" cy="8206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Civility policy: a two-edged sword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108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304800"/>
            <a:ext cx="8153400" cy="8206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Civility </a:t>
            </a:r>
            <a:r>
              <a:rPr lang="en-US" sz="3600" b="1" strike="sngStrike" dirty="0">
                <a:latin typeface="Arial" pitchFamily="34" charset="0"/>
                <a:cs typeface="Arial" pitchFamily="34" charset="0"/>
              </a:rPr>
              <a:t>policy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expectations</a:t>
            </a:r>
            <a:endParaRPr lang="en-US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81100" y="1371600"/>
            <a:ext cx="72009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dirty="0">
                <a:latin typeface="Arial" pitchFamily="34" charset="0"/>
                <a:cs typeface="Arial" pitchFamily="34" charset="0"/>
              </a:rPr>
              <a:t>“Target” and “Unacceptable” behaviors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dirty="0">
                <a:latin typeface="Arial" pitchFamily="34" charset="0"/>
                <a:cs typeface="Arial" pitchFamily="34" charset="0"/>
              </a:rPr>
              <a:t>Chair discuss the “gap”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dirty="0">
                <a:latin typeface="Arial" pitchFamily="34" charset="0"/>
                <a:cs typeface="Arial" pitchFamily="34" charset="0"/>
              </a:rPr>
              <a:t>Focus on patterns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dirty="0">
                <a:latin typeface="Arial" pitchFamily="34" charset="0"/>
                <a:cs typeface="Arial" pitchFamily="34" charset="0"/>
              </a:rPr>
              <a:t>Persistence and patience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3094" y="1371600"/>
            <a:ext cx="52610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/>
              <a:t>1.</a:t>
            </a:r>
          </a:p>
          <a:p>
            <a:pPr>
              <a:lnSpc>
                <a:spcPct val="150000"/>
              </a:lnSpc>
            </a:pPr>
            <a:r>
              <a:rPr lang="en-US" sz="3200" b="1" dirty="0"/>
              <a:t>2.</a:t>
            </a:r>
          </a:p>
          <a:p>
            <a:pPr>
              <a:lnSpc>
                <a:spcPct val="150000"/>
              </a:lnSpc>
            </a:pPr>
            <a:r>
              <a:rPr lang="en-US" sz="3200" b="1" dirty="0"/>
              <a:t>3.</a:t>
            </a:r>
          </a:p>
          <a:p>
            <a:pPr>
              <a:lnSpc>
                <a:spcPct val="150000"/>
              </a:lnSpc>
            </a:pPr>
            <a:r>
              <a:rPr lang="en-US" sz="3200" b="1" dirty="0"/>
              <a:t>4.</a:t>
            </a:r>
          </a:p>
          <a:p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76400" y="4624776"/>
            <a:ext cx="5791200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Don’t dismiss the odd ball, </a:t>
            </a:r>
          </a:p>
          <a:p>
            <a:pPr algn="ctr">
              <a:spcAft>
                <a:spcPts val="300"/>
              </a:spcAft>
            </a:pPr>
            <a:r>
              <a:rPr lang="en-US" sz="3200" dirty="0"/>
              <a:t>the provocative, the outspoken</a:t>
            </a:r>
          </a:p>
        </p:txBody>
      </p:sp>
    </p:spTree>
    <p:extLst>
      <p:ext uri="{BB962C8B-B14F-4D97-AF65-F5344CB8AC3E}">
        <p14:creationId xmlns:p14="http://schemas.microsoft.com/office/powerpoint/2010/main" val="823564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73162"/>
            <a:ext cx="2514600" cy="3722838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66727" y="3230631"/>
            <a:ext cx="39294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Dysfunction #1: </a:t>
            </a:r>
          </a:p>
          <a:p>
            <a:pPr algn="ctr"/>
            <a:r>
              <a:rPr lang="en-US" sz="3600" b="1" dirty="0"/>
              <a:t>Absence of Trust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5875671" y="5648980"/>
            <a:ext cx="28873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- Lencioni (2002)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14400" y="396784"/>
            <a:ext cx="73914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Arial Rounded MT Bold" pitchFamily="34" charset="0"/>
              </a:rPr>
              <a:t>Step 3  </a:t>
            </a:r>
            <a:r>
              <a:rPr lang="en-US" sz="4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Build Trust </a:t>
            </a:r>
          </a:p>
          <a:p>
            <a:pPr algn="ctr" eaLnBrk="0" hangingPunct="0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4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with Colleagues</a:t>
            </a:r>
            <a:endParaRPr lang="en-US" sz="40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96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2340091" y="350966"/>
            <a:ext cx="590063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 algn="just" eaLnBrk="0" hangingPunct="0"/>
            <a:r>
              <a:rPr lang="en-US" sz="3600" b="1" dirty="0">
                <a:ea typeface="Times New Roman" pitchFamily="18" charset="0"/>
                <a:cs typeface="Arial" charset="0"/>
              </a:rPr>
              <a:t> Values &amp; Expectations</a:t>
            </a:r>
          </a:p>
          <a:p>
            <a:pPr marL="742950" indent="-742950" algn="ctr" eaLnBrk="0" hangingPunct="0"/>
            <a:endParaRPr lang="en-US" sz="800" dirty="0">
              <a:ea typeface="Times New Roman" pitchFamily="18" charset="0"/>
              <a:cs typeface="Arial" charset="0"/>
            </a:endParaRPr>
          </a:p>
          <a:p>
            <a:pPr marL="742950" indent="-742950" eaLnBrk="0" hangingPunct="0"/>
            <a:r>
              <a:rPr lang="en-US" sz="3200" dirty="0">
                <a:ea typeface="Times New Roman" pitchFamily="18" charset="0"/>
                <a:cs typeface="Arial" charset="0"/>
              </a:rPr>
              <a:t>		</a:t>
            </a:r>
            <a:r>
              <a:rPr lang="en-US" sz="3600" b="1" dirty="0">
                <a:ea typeface="Times New Roman" pitchFamily="18" charset="0"/>
                <a:cs typeface="Arial" charset="0"/>
              </a:rPr>
              <a:t>= TRUST</a:t>
            </a:r>
            <a:endParaRPr lang="en-US" sz="3600" b="1" dirty="0">
              <a:solidFill>
                <a:srgbClr val="FF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350966"/>
            <a:ext cx="177484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Uphold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2222" y="2590800"/>
            <a:ext cx="70485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Don't confuse </a:t>
            </a:r>
            <a:r>
              <a:rPr lang="en-US" sz="3600" b="1" u="sng" dirty="0"/>
              <a:t>YOUR</a:t>
            </a:r>
            <a:r>
              <a:rPr lang="en-US" sz="3600" dirty="0"/>
              <a:t> expectations with agreed-upon expectations.  </a:t>
            </a:r>
          </a:p>
          <a:p>
            <a:endParaRPr lang="en-US" sz="2400" dirty="0"/>
          </a:p>
          <a:p>
            <a:r>
              <a:rPr lang="en-US" sz="3600" dirty="0"/>
              <a:t>Your own expectations can be resentments waiting to happen.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922657"/>
            <a:ext cx="2092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Caution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700570E6-1099-AC43-A5FA-CFA1A3B89410}"/>
              </a:ext>
            </a:extLst>
          </p:cNvPr>
          <p:cNvSpPr txBox="1">
            <a:spLocks noChangeArrowheads="1"/>
          </p:cNvSpPr>
          <p:nvPr/>
        </p:nvSpPr>
        <p:spPr bwMode="auto">
          <a:xfrm rot="1068364">
            <a:off x="5653940" y="1415549"/>
            <a:ext cx="3025187" cy="156966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More</a:t>
            </a:r>
          </a:p>
          <a:p>
            <a:pPr algn="ctr"/>
            <a:r>
              <a:rPr lang="en-US" sz="4800" b="1" dirty="0"/>
              <a:t>important</a:t>
            </a:r>
          </a:p>
        </p:txBody>
      </p:sp>
    </p:spTree>
    <p:extLst>
      <p:ext uri="{BB962C8B-B14F-4D97-AF65-F5344CB8AC3E}">
        <p14:creationId xmlns:p14="http://schemas.microsoft.com/office/powerpoint/2010/main" val="1440025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600200"/>
            <a:ext cx="6934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altLang="en-US" sz="3600" dirty="0">
                <a:latin typeface="Arial" pitchFamily="34" charset="0"/>
                <a:cs typeface="Arial" pitchFamily="34" charset="0"/>
              </a:rPr>
              <a:t>Be vulnerable and transparent</a:t>
            </a:r>
          </a:p>
          <a:p>
            <a:pPr marL="285750" indent="-285750"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altLang="en-US" sz="3600" dirty="0">
                <a:latin typeface="Arial" pitchFamily="34" charset="0"/>
                <a:cs typeface="Arial" pitchFamily="34" charset="0"/>
              </a:rPr>
              <a:t>Give and accept apologies</a:t>
            </a:r>
          </a:p>
          <a:p>
            <a:pPr marL="285750" indent="-285750"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altLang="en-US" sz="3600" dirty="0">
                <a:latin typeface="Arial" pitchFamily="34" charset="0"/>
                <a:cs typeface="Arial" pitchFamily="34" charset="0"/>
              </a:rPr>
              <a:t>No put downs</a:t>
            </a:r>
          </a:p>
          <a:p>
            <a:pPr marL="285750" indent="-285750"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altLang="en-US" sz="3600" dirty="0">
                <a:latin typeface="Arial" pitchFamily="34" charset="0"/>
                <a:cs typeface="Arial" pitchFamily="34" charset="0"/>
              </a:rPr>
              <a:t>No end runs</a:t>
            </a:r>
          </a:p>
          <a:p>
            <a:pPr marL="285750" indent="-285750"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altLang="en-US" sz="3600" dirty="0">
                <a:latin typeface="Arial" pitchFamily="34" charset="0"/>
                <a:cs typeface="Arial" pitchFamily="34" charset="0"/>
              </a:rPr>
              <a:t>Keep confidences</a:t>
            </a:r>
          </a:p>
          <a:p>
            <a:pPr marL="285750" indent="-285750"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altLang="en-US" sz="3600" dirty="0">
                <a:latin typeface="Arial" pitchFamily="34" charset="0"/>
                <a:cs typeface="Arial" pitchFamily="34" charset="0"/>
              </a:rPr>
              <a:t>Make humble decisions</a:t>
            </a:r>
          </a:p>
          <a:p>
            <a:pPr marL="285750" indent="-285750"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altLang="en-US" sz="3600" dirty="0">
                <a:latin typeface="Arial" pitchFamily="34" charset="0"/>
                <a:cs typeface="Arial" pitchFamily="34" charset="0"/>
              </a:rPr>
              <a:t>Extend trust to others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367605"/>
            <a:ext cx="79248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</a:rPr>
              <a:t>David Bednar – President BYU Idaho</a:t>
            </a:r>
          </a:p>
          <a:p>
            <a:pPr>
              <a:defRPr/>
            </a:pPr>
            <a:r>
              <a:rPr lang="en-US" sz="3600" b="1" dirty="0"/>
              <a:t>Earn Personal Trust:</a:t>
            </a:r>
            <a:endParaRPr lang="en-US" sz="1600" b="1" i="1" dirty="0">
              <a:solidFill>
                <a:schemeClr val="accent4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1600" b="1" i="1" dirty="0">
              <a:solidFill>
                <a:schemeClr val="accent4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042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1020763"/>
            <a:ext cx="7391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Who are the </a:t>
            </a:r>
            <a:r>
              <a:rPr lang="en-US" sz="36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key</a:t>
            </a:r>
            <a:r>
              <a:rPr lang="en-US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colleagues </a:t>
            </a:r>
            <a:br>
              <a:rPr lang="en-US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 whom to build trust?</a:t>
            </a:r>
          </a:p>
        </p:txBody>
      </p:sp>
      <p:pic>
        <p:nvPicPr>
          <p:cNvPr id="3" name="Picture 2" descr="Orange Clip Ar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743200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87661" y="4717092"/>
            <a:ext cx="4700057" cy="76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07" tIns="45654" rIns="91307" bIns="45654">
            <a:spAutoFit/>
          </a:bodyPr>
          <a:lstStyle/>
          <a:p>
            <a:pPr>
              <a:defRPr/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  <a:solidFill>
                  <a:srgbClr val="FF6600"/>
                </a:solidFill>
                <a:latin typeface="Arial" pitchFamily="34" charset="0"/>
                <a:ea typeface="MS PGothic" charset="0"/>
                <a:cs typeface="Arial" pitchFamily="34" charset="0"/>
              </a:rPr>
              <a:t>Extend trust first</a:t>
            </a:r>
          </a:p>
        </p:txBody>
      </p:sp>
    </p:spTree>
    <p:extLst>
      <p:ext uri="{BB962C8B-B14F-4D97-AF65-F5344CB8AC3E}">
        <p14:creationId xmlns:p14="http://schemas.microsoft.com/office/powerpoint/2010/main" val="827326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0850" y="533400"/>
            <a:ext cx="82296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Who are the “</a:t>
            </a:r>
            <a:r>
              <a:rPr lang="en-US" altLang="ja-JP" sz="3600" b="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Problem Faculty?</a:t>
            </a:r>
            <a:r>
              <a:rPr lang="ja-JP" altLang="en-US" sz="3600" b="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en-US" altLang="en-US" sz="3600" b="1" dirty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609600" y="1371600"/>
            <a:ext cx="4038600" cy="4189413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Underperformer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Procrastinator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Prima donna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Complainer </a:t>
            </a:r>
          </a:p>
          <a:p>
            <a:pPr marL="0" indent="0" eaLnBrk="1" hangingPunct="1">
              <a:buNone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Lone wolf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Bully</a:t>
            </a:r>
          </a:p>
          <a:p>
            <a:pPr marL="0" indent="0" eaLnBrk="1" hangingPunct="1">
              <a:buFont typeface="Arial" charset="0"/>
              <a:buNone/>
            </a:pPr>
            <a:endParaRPr lang="en-US" dirty="0"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dirty="0">
              <a:cs typeface="Arial" charset="0"/>
            </a:endParaRP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4495800" y="1371600"/>
            <a:ext cx="4038600" cy="4187825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eaLnBrk="1" hangingPunct="1">
              <a:buFont typeface="Arial" charset="0"/>
              <a:buNone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Passive-aggressive</a:t>
            </a:r>
          </a:p>
          <a:p>
            <a:pPr marL="0" indent="0" algn="r" eaLnBrk="1" hangingPunct="1">
              <a:buFont typeface="Arial" charset="0"/>
              <a:buNone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Already retired </a:t>
            </a:r>
          </a:p>
          <a:p>
            <a:pPr marL="0" indent="0" algn="r" eaLnBrk="1" hangingPunct="1">
              <a:buFont typeface="Arial" charset="0"/>
              <a:buNone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Poor teacher </a:t>
            </a:r>
          </a:p>
          <a:p>
            <a:pPr marL="0" indent="0" algn="r" eaLnBrk="1" hangingPunct="1">
              <a:buFont typeface="Arial" charset="0"/>
              <a:buNone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End runner</a:t>
            </a:r>
          </a:p>
          <a:p>
            <a:pPr marL="0" indent="0" algn="r" eaLnBrk="1" hangingPunct="1">
              <a:buFont typeface="Arial" charset="0"/>
              <a:buNone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Know-it-all </a:t>
            </a:r>
          </a:p>
          <a:p>
            <a:pPr marL="0" indent="0" algn="r" eaLnBrk="1" hangingPunct="1">
              <a:buFont typeface="Arial" charset="0"/>
              <a:buNone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Uncivil</a:t>
            </a:r>
          </a:p>
        </p:txBody>
      </p:sp>
      <p:sp>
        <p:nvSpPr>
          <p:cNvPr id="6" name="Isosceles Triangle 5"/>
          <p:cNvSpPr>
            <a:spLocks noChangeArrowheads="1"/>
          </p:cNvSpPr>
          <p:nvPr/>
        </p:nvSpPr>
        <p:spPr bwMode="auto">
          <a:xfrm>
            <a:off x="2667000" y="2124075"/>
            <a:ext cx="3624263" cy="31242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b"/>
          <a:lstStyle/>
          <a:p>
            <a:pPr algn="ctr">
              <a:defRPr/>
            </a:pPr>
            <a:endParaRPr lang="en-US" sz="180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429000" y="2971800"/>
            <a:ext cx="2133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latin typeface="Arial" pitchFamily="34" charset="0"/>
                <a:cs typeface="Arial" pitchFamily="34" charset="0"/>
              </a:rPr>
              <a:t>The 10:90 rule</a:t>
            </a:r>
          </a:p>
        </p:txBody>
      </p:sp>
    </p:spTree>
    <p:extLst>
      <p:ext uri="{BB962C8B-B14F-4D97-AF65-F5344CB8AC3E}">
        <p14:creationId xmlns:p14="http://schemas.microsoft.com/office/powerpoint/2010/main" val="1050320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624078"/>
            <a:ext cx="82296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“The other guy’s a jerk!  </a:t>
            </a:r>
          </a:p>
          <a:p>
            <a:pPr>
              <a:defRPr/>
            </a:pP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“But… I actually need him to keep being a jerk – so that I’ll remain justified in blaming him for being a jerk.”</a:t>
            </a:r>
            <a:r>
              <a:rPr lang="en-US" sz="3200" dirty="0">
                <a:latin typeface="Arial" pitchFamily="34" charset="0"/>
              </a:rPr>
              <a:t>            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124200" y="762000"/>
            <a:ext cx="54102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9pPr>
          </a:lstStyle>
          <a:p>
            <a:pPr algn="l" eaLnBrk="1" hangingPunct="1"/>
            <a:r>
              <a:rPr lang="en-US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Evaluate yourself </a:t>
            </a:r>
          </a:p>
          <a:p>
            <a:pPr algn="l" eaLnBrk="1" hangingPunct="1"/>
            <a:r>
              <a:rPr lang="en-US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your perceptions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19600" y="5572780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800" dirty="0"/>
              <a:t>- </a:t>
            </a:r>
            <a:r>
              <a:rPr lang="en-US" sz="2800" dirty="0" err="1"/>
              <a:t>Arbinger</a:t>
            </a:r>
            <a:r>
              <a:rPr lang="en-US" sz="2800" dirty="0"/>
              <a:t> Group (2000)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0" y="905470"/>
            <a:ext cx="23124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Arial Rounded MT Bold" pitchFamily="34" charset="0"/>
              </a:rPr>
              <a:t>Step 4</a:t>
            </a:r>
          </a:p>
        </p:txBody>
      </p:sp>
    </p:spTree>
    <p:extLst>
      <p:ext uri="{BB962C8B-B14F-4D97-AF65-F5344CB8AC3E}">
        <p14:creationId xmlns:p14="http://schemas.microsoft.com/office/powerpoint/2010/main" val="143542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838200" y="1447800"/>
            <a:ext cx="42672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 algn="r" eaLnBrk="0" hangingPunct="0"/>
            <a:r>
              <a:rPr lang="en-US" sz="4000" dirty="0"/>
              <a:t>“Anytime we think</a:t>
            </a:r>
          </a:p>
          <a:p>
            <a:pPr marL="742950" indent="-742950" algn="r" eaLnBrk="0" hangingPunct="0"/>
            <a:r>
              <a:rPr lang="en-US" sz="4000" dirty="0"/>
              <a:t> the problem is</a:t>
            </a:r>
          </a:p>
          <a:p>
            <a:pPr marL="742950" indent="-742950" algn="r" eaLnBrk="0" hangingPunct="0"/>
            <a:r>
              <a:rPr lang="en-US" sz="4000" b="1" dirty="0"/>
              <a:t> ‘out there,’ </a:t>
            </a:r>
          </a:p>
          <a:p>
            <a:pPr marL="742950" indent="-742950" algn="r" eaLnBrk="0" hangingPunct="0"/>
            <a:r>
              <a:rPr lang="en-US" sz="4000" dirty="0"/>
              <a:t>that thought </a:t>
            </a:r>
          </a:p>
          <a:p>
            <a:pPr marL="742950" indent="-742950" algn="r" eaLnBrk="0" hangingPunct="0"/>
            <a:r>
              <a:rPr lang="en-US" sz="4000" dirty="0"/>
              <a:t>is the problem.”</a:t>
            </a:r>
          </a:p>
        </p:txBody>
      </p:sp>
      <p:pic>
        <p:nvPicPr>
          <p:cNvPr id="6" name="Picture 5" descr="7 Habi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533400"/>
            <a:ext cx="3065883" cy="4647957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125034" y="5572780"/>
            <a:ext cx="2637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- Covey, (1989)</a:t>
            </a:r>
          </a:p>
        </p:txBody>
      </p:sp>
    </p:spTree>
    <p:extLst>
      <p:ext uri="{BB962C8B-B14F-4D97-AF65-F5344CB8AC3E}">
        <p14:creationId xmlns:p14="http://schemas.microsoft.com/office/powerpoint/2010/main" val="999502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438400"/>
            <a:ext cx="8229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“The other guy’s a jerk!  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7200" y="762000"/>
            <a:ext cx="7239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9pPr>
          </a:lstStyle>
          <a:p>
            <a:pPr marL="571500" indent="-571500" algn="l" eaLnBrk="1" hangingPunct="1">
              <a:buFont typeface="Arial" charset="0"/>
              <a:buChar char="•"/>
            </a:pPr>
            <a:r>
              <a:rPr lang="en-US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Evaluate yourself and your perceptions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3505200"/>
            <a:ext cx="6553200" cy="18056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3600" dirty="0">
                <a:latin typeface="Arial" pitchFamily="34" charset="0"/>
                <a:cs typeface="Arial" pitchFamily="34" charset="0"/>
              </a:rPr>
              <a:t>What changes can we make</a:t>
            </a:r>
          </a:p>
          <a:p>
            <a:pPr algn="ctr">
              <a:spcAft>
                <a:spcPts val="400"/>
              </a:spcAft>
              <a:defRPr/>
            </a:pPr>
            <a:r>
              <a:rPr lang="en-US" altLang="en-US" sz="36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within ourselves</a:t>
            </a:r>
            <a:r>
              <a:rPr lang="en-US" alt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altLang="en-US" sz="3600" dirty="0">
                <a:latin typeface="Arial" pitchFamily="34" charset="0"/>
                <a:cs typeface="Arial" pitchFamily="34" charset="0"/>
              </a:rPr>
              <a:t>to improve our interactions? </a:t>
            </a:r>
          </a:p>
        </p:txBody>
      </p:sp>
    </p:spTree>
    <p:extLst>
      <p:ext uri="{BB962C8B-B14F-4D97-AF65-F5344CB8AC3E}">
        <p14:creationId xmlns:p14="http://schemas.microsoft.com/office/powerpoint/2010/main" val="259462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1524000" y="685800"/>
            <a:ext cx="6172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algn="ctr" eaLnBrk="0" hangingPunct="0"/>
            <a:r>
              <a:rPr lang="en-US" sz="3600" b="1" dirty="0"/>
              <a:t>What are their…</a:t>
            </a:r>
            <a:endParaRPr lang="en-US" sz="3200" dirty="0">
              <a:cs typeface="Arial" charset="0"/>
            </a:endParaRP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4477871" y="1676400"/>
            <a:ext cx="2895600" cy="18240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eaLnBrk="0" hangingPunct="0">
              <a:lnSpc>
                <a:spcPts val="4500"/>
              </a:lnSpc>
              <a:buFont typeface="Arial" charset="0"/>
              <a:buChar char="►"/>
            </a:pPr>
            <a:r>
              <a:rPr lang="en-US" sz="3600" dirty="0">
                <a:solidFill>
                  <a:srgbClr val="C00000"/>
                </a:solidFill>
                <a:cs typeface="Arial" charset="0"/>
              </a:rPr>
              <a:t>Trials</a:t>
            </a:r>
          </a:p>
          <a:p>
            <a:pPr marL="742950" indent="-742950" eaLnBrk="0" hangingPunct="0">
              <a:lnSpc>
                <a:spcPts val="4500"/>
              </a:lnSpc>
              <a:buFont typeface="Arial" charset="0"/>
              <a:buChar char="►"/>
            </a:pPr>
            <a:r>
              <a:rPr lang="en-US" sz="3600" dirty="0">
                <a:solidFill>
                  <a:srgbClr val="C00000"/>
                </a:solidFill>
                <a:cs typeface="Arial" charset="0"/>
              </a:rPr>
              <a:t>Burdens</a:t>
            </a:r>
          </a:p>
          <a:p>
            <a:pPr marL="742950" indent="-742950" eaLnBrk="0" hangingPunct="0">
              <a:lnSpc>
                <a:spcPts val="4500"/>
              </a:lnSpc>
              <a:buFont typeface="Arial" charset="0"/>
              <a:buChar char="►"/>
            </a:pPr>
            <a:r>
              <a:rPr lang="en-US" sz="3600" dirty="0">
                <a:solidFill>
                  <a:srgbClr val="C00000"/>
                </a:solidFill>
                <a:cs typeface="Arial" charset="0"/>
              </a:rPr>
              <a:t>Pains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79525" y="3836075"/>
            <a:ext cx="6853158" cy="2031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742950" indent="-742950" eaLnBrk="0" hangingPunct="0">
              <a:lnSpc>
                <a:spcPct val="150000"/>
              </a:lnSpc>
              <a:defRPr/>
            </a:pPr>
            <a:r>
              <a:rPr lang="en-US" sz="3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Neglect or mistreatment?</a:t>
            </a:r>
          </a:p>
          <a:p>
            <a:pPr marL="742950" indent="-742950" eaLnBrk="0" hangingPunct="0">
              <a:lnSpc>
                <a:spcPct val="150000"/>
              </a:lnSpc>
              <a:defRPr/>
            </a:pPr>
            <a:r>
              <a:rPr lang="en-US" sz="3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What am I feeling I should do?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47800" y="1676400"/>
            <a:ext cx="2590800" cy="240065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eaLnBrk="0" hangingPunct="0">
              <a:lnSpc>
                <a:spcPts val="4500"/>
              </a:lnSpc>
              <a:buFont typeface="Arial" charset="0"/>
              <a:buChar char="►"/>
            </a:pPr>
            <a:r>
              <a:rPr lang="en-US" sz="3600" dirty="0">
                <a:cs typeface="Arial" charset="0"/>
              </a:rPr>
              <a:t>Hopes</a:t>
            </a:r>
          </a:p>
          <a:p>
            <a:pPr marL="742950" indent="-742950" eaLnBrk="0" hangingPunct="0">
              <a:lnSpc>
                <a:spcPts val="4500"/>
              </a:lnSpc>
              <a:buFont typeface="Arial" charset="0"/>
              <a:buChar char="►"/>
            </a:pPr>
            <a:r>
              <a:rPr lang="en-US" sz="3600" dirty="0">
                <a:cs typeface="Arial" charset="0"/>
              </a:rPr>
              <a:t>Goals</a:t>
            </a:r>
          </a:p>
          <a:p>
            <a:pPr marL="742950" indent="-742950" eaLnBrk="0" hangingPunct="0">
              <a:lnSpc>
                <a:spcPts val="4500"/>
              </a:lnSpc>
              <a:buFont typeface="Arial" charset="0"/>
              <a:buChar char="►"/>
            </a:pPr>
            <a:r>
              <a:rPr lang="en-US" sz="3600" dirty="0">
                <a:cs typeface="Arial" charset="0"/>
              </a:rPr>
              <a:t>Needs</a:t>
            </a:r>
          </a:p>
          <a:p>
            <a:pPr marL="742950" indent="-742950" eaLnBrk="0" hangingPunct="0">
              <a:lnSpc>
                <a:spcPts val="4500"/>
              </a:lnSpc>
              <a:buFont typeface="Arial" charset="0"/>
              <a:buChar char="►"/>
            </a:pPr>
            <a:endParaRPr lang="en-US" sz="36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298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5025" y="2895600"/>
            <a:ext cx="1454150" cy="164623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1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8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55</a:t>
            </a:r>
          </a:p>
          <a:p>
            <a:pPr>
              <a:spcAft>
                <a:spcPts val="600"/>
              </a:spcAft>
              <a:defRPr/>
            </a:pPr>
            <a:endParaRPr lang="en-US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7924800" cy="26161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bg1"/>
                </a:solidFill>
              </a:rPr>
              <a:t>	   </a:t>
            </a:r>
            <a:r>
              <a:rPr lang="en-US" sz="3600" b="1" dirty="0"/>
              <a:t>Be Quick to Observe</a:t>
            </a:r>
          </a:p>
          <a:p>
            <a:pPr algn="ctr">
              <a:defRPr/>
            </a:pPr>
            <a:endParaRPr lang="en-US" sz="1000" b="1" dirty="0"/>
          </a:p>
          <a:p>
            <a:pPr>
              <a:defRPr/>
            </a:pPr>
            <a:r>
              <a:rPr lang="en-US" sz="3600" dirty="0">
                <a:solidFill>
                  <a:srgbClr val="003399"/>
                </a:solidFill>
              </a:rPr>
              <a:t>	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1.  to see or notice</a:t>
            </a:r>
          </a:p>
          <a:p>
            <a:pPr>
              <a:defRPr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	2.  to act upon or obey</a:t>
            </a:r>
          </a:p>
          <a:p>
            <a:pPr>
              <a:defRPr/>
            </a:pPr>
            <a:endParaRPr lang="en-US" sz="14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1600" b="1" i="1" dirty="0">
              <a:solidFill>
                <a:schemeClr val="accent4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1600" b="1" i="1" dirty="0">
              <a:solidFill>
                <a:schemeClr val="accent4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2584609"/>
            <a:ext cx="5715000" cy="22159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742950" indent="-742950">
              <a:buFont typeface="+mj-lt"/>
              <a:buAutoNum type="arabicPeriod"/>
              <a:defRPr/>
            </a:pPr>
            <a:r>
              <a:rPr lang="en-US" sz="3200" dirty="0">
                <a:latin typeface="Arial" pitchFamily="34" charset="0"/>
                <a:ea typeface="MS PGothic" charset="0"/>
                <a:cs typeface="Arial" pitchFamily="34" charset="0"/>
              </a:rPr>
              <a:t>Be watching for signs of problems or troubles.</a:t>
            </a:r>
          </a:p>
          <a:p>
            <a:pPr marL="742950" indent="-742950">
              <a:buFont typeface="+mj-lt"/>
              <a:buAutoNum type="arabicPeriod"/>
              <a:defRPr/>
            </a:pPr>
            <a:endParaRPr lang="en-US" sz="1000" dirty="0">
              <a:latin typeface="Arial" pitchFamily="34" charset="0"/>
              <a:ea typeface="MS PGothic" charset="0"/>
              <a:cs typeface="Arial" pitchFamily="34" charset="0"/>
            </a:endParaRPr>
          </a:p>
          <a:p>
            <a:pPr marL="742950" indent="-742950">
              <a:buFont typeface="+mj-lt"/>
              <a:buAutoNum type="arabicPeriod"/>
              <a:defRPr/>
            </a:pPr>
            <a:r>
              <a:rPr lang="en-US" sz="3200" dirty="0">
                <a:latin typeface="Arial" pitchFamily="34" charset="0"/>
                <a:ea typeface="MS PGothic" charset="0"/>
                <a:cs typeface="Arial" pitchFamily="34" charset="0"/>
              </a:rPr>
              <a:t>Act on what you feel you should do.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33600" y="5159514"/>
            <a:ext cx="52565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Chair: ideal position</a:t>
            </a:r>
          </a:p>
        </p:txBody>
      </p:sp>
    </p:spTree>
    <p:extLst>
      <p:ext uri="{BB962C8B-B14F-4D97-AF65-F5344CB8AC3E}">
        <p14:creationId xmlns:p14="http://schemas.microsoft.com/office/powerpoint/2010/main" val="803986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9248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</a:rPr>
              <a:t>David Bednar – President BYU Idaho</a:t>
            </a:r>
          </a:p>
          <a:p>
            <a:pPr>
              <a:defRPr/>
            </a:pPr>
            <a:r>
              <a:rPr lang="en-US" sz="3600" b="1" dirty="0"/>
              <a:t>          Be Quick to Observe</a:t>
            </a:r>
            <a:endParaRPr lang="en-US" sz="1600" b="1" i="1" dirty="0">
              <a:solidFill>
                <a:schemeClr val="accent4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1600" b="1" i="1" dirty="0">
              <a:solidFill>
                <a:schemeClr val="accent4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981200"/>
            <a:ext cx="8077200" cy="34163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Example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:</a:t>
            </a:r>
          </a:p>
          <a:p>
            <a:pPr lvl="1">
              <a:defRPr/>
            </a:pP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A faculty member seems to be disengaging and isolating herself.  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What are the consequences of your </a:t>
            </a:r>
            <a:r>
              <a:rPr lang="en-US" sz="3600" u="sng" dirty="0">
                <a:latin typeface="Arial" pitchFamily="34" charset="0"/>
                <a:cs typeface="Arial" pitchFamily="34" charset="0"/>
              </a:rPr>
              <a:t>ignoring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her?</a:t>
            </a:r>
          </a:p>
          <a:p>
            <a:pPr lvl="1"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082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4724400" y="2057400"/>
            <a:ext cx="2971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cs typeface="Arial" charset="0"/>
              </a:rPr>
              <a:t>“Porcupines</a:t>
            </a:r>
          </a:p>
          <a:p>
            <a:pPr algn="ctr"/>
            <a:r>
              <a:rPr lang="en-US" sz="3600" b="1" dirty="0">
                <a:cs typeface="Arial" charset="0"/>
              </a:rPr>
              <a:t>with </a:t>
            </a:r>
          </a:p>
          <a:p>
            <a:pPr algn="ctr"/>
            <a:r>
              <a:rPr lang="en-US" sz="3600" b="1" dirty="0">
                <a:cs typeface="Arial" charset="0"/>
              </a:rPr>
              <a:t>hearts </a:t>
            </a:r>
          </a:p>
          <a:p>
            <a:pPr algn="ctr"/>
            <a:r>
              <a:rPr lang="en-US" sz="3600" b="1" dirty="0">
                <a:cs typeface="Arial" charset="0"/>
              </a:rPr>
              <a:t>of gold”</a:t>
            </a:r>
            <a:endParaRPr lang="en-US" b="1" dirty="0"/>
          </a:p>
        </p:txBody>
      </p:sp>
      <p:pic>
        <p:nvPicPr>
          <p:cNvPr id="24581" name="Picture 5" descr="C:\Documents and Settings\rkc26\Desktop\No AH Book c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34" y="381000"/>
            <a:ext cx="4038665" cy="578102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0" y="5638800"/>
            <a:ext cx="27831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ea typeface="Times New Roman" pitchFamily="18" charset="0"/>
                <a:cs typeface="Arial" charset="0"/>
              </a:rPr>
              <a:t>- Sutton, (2007) </a:t>
            </a:r>
          </a:p>
        </p:txBody>
      </p:sp>
    </p:spTree>
    <p:extLst>
      <p:ext uri="{BB962C8B-B14F-4D97-AF65-F5344CB8AC3E}">
        <p14:creationId xmlns:p14="http://schemas.microsoft.com/office/powerpoint/2010/main" val="1461387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2910" y="0"/>
            <a:ext cx="97726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3400" y="457200"/>
            <a:ext cx="6705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D5FC79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Step 5: Listen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16541" y="4554628"/>
            <a:ext cx="7046259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Have you </a:t>
            </a:r>
            <a:r>
              <a:rPr lang="en-US" sz="3200" b="1" u="sng" dirty="0"/>
              <a:t>earned</a:t>
            </a:r>
            <a:r>
              <a:rPr lang="en-US" sz="3200" b="1" dirty="0"/>
              <a:t> the </a:t>
            </a:r>
            <a:r>
              <a:rPr lang="en-US" sz="3200" b="1" u="sng" dirty="0"/>
              <a:t>right</a:t>
            </a:r>
            <a:r>
              <a:rPr lang="en-US" sz="3200" b="1" dirty="0"/>
              <a:t> to ask someone if you can listen to them?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560294" y="5943600"/>
            <a:ext cx="4150659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/>
              <a:t>Hypocrisy </a:t>
            </a:r>
            <a:r>
              <a:rPr lang="en-US" sz="3200" b="1" dirty="0"/>
              <a:t>detectors</a:t>
            </a:r>
          </a:p>
        </p:txBody>
      </p:sp>
      <p:sp>
        <p:nvSpPr>
          <p:cNvPr id="6" name="5-Point Star 5"/>
          <p:cNvSpPr/>
          <p:nvPr/>
        </p:nvSpPr>
        <p:spPr>
          <a:xfrm rot="20669043">
            <a:off x="45259" y="5432291"/>
            <a:ext cx="828294" cy="685800"/>
          </a:xfrm>
          <a:prstGeom prst="star5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252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609600" y="1090613"/>
            <a:ext cx="8001000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eaLnBrk="0" hangingPunct="0"/>
            <a:endParaRPr lang="en-US" sz="6000" b="1">
              <a:ea typeface="Times New Roman" pitchFamily="18" charset="0"/>
              <a:cs typeface="Arial" charset="0"/>
            </a:endParaRPr>
          </a:p>
          <a:p>
            <a:pPr marL="742950" indent="-742950" eaLnBrk="0" hangingPunct="0"/>
            <a:r>
              <a:rPr lang="en-US" sz="3200" b="1">
                <a:solidFill>
                  <a:srgbClr val="003399"/>
                </a:solidFill>
                <a:ea typeface="Times New Roman" pitchFamily="18" charset="0"/>
                <a:cs typeface="Arial" charset="0"/>
              </a:rPr>
              <a:t>  </a:t>
            </a:r>
          </a:p>
          <a:p>
            <a:pPr marL="742950" indent="-742950" eaLnBrk="0" hangingPunct="0"/>
            <a:endParaRPr lang="en-US" sz="3200" b="1">
              <a:solidFill>
                <a:srgbClr val="003399"/>
              </a:solidFill>
              <a:ea typeface="Times New Roman" pitchFamily="18" charset="0"/>
              <a:cs typeface="Arial" charset="0"/>
            </a:endParaRPr>
          </a:p>
          <a:p>
            <a:pPr marL="742950" indent="-742950" eaLnBrk="0" hangingPunct="0"/>
            <a:endParaRPr lang="en-US" sz="3200" b="1">
              <a:solidFill>
                <a:srgbClr val="003399"/>
              </a:solidFill>
              <a:ea typeface="Times New Roman" pitchFamily="18" charset="0"/>
              <a:cs typeface="Arial" charset="0"/>
            </a:endParaRPr>
          </a:p>
          <a:p>
            <a:pPr marL="742950" indent="-742950" eaLnBrk="0" hangingPunct="0"/>
            <a:endParaRPr lang="en-US" sz="1000">
              <a:solidFill>
                <a:srgbClr val="003399"/>
              </a:solidFill>
              <a:ea typeface="Times New Roman" pitchFamily="18" charset="0"/>
              <a:cs typeface="Arial" charset="0"/>
            </a:endParaRPr>
          </a:p>
        </p:txBody>
      </p:sp>
      <p:pic>
        <p:nvPicPr>
          <p:cNvPr id="4" name="Picture 3" descr="Leam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4025" y="914400"/>
            <a:ext cx="2976575" cy="4495800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23863" y="1898650"/>
            <a:ext cx="491013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3600" dirty="0">
                <a:latin typeface="Arial" charset="0"/>
              </a:rPr>
              <a:t>“When we listen to complaints, we are tempted to engage in conversation.”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81000" y="5648980"/>
            <a:ext cx="31261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ea typeface="Times New Roman" pitchFamily="18" charset="0"/>
                <a:cs typeface="Arial" charset="0"/>
              </a:rPr>
              <a:t>- Leaming, (2007) </a:t>
            </a:r>
          </a:p>
        </p:txBody>
      </p:sp>
    </p:spTree>
    <p:extLst>
      <p:ext uri="{BB962C8B-B14F-4D97-AF65-F5344CB8AC3E}">
        <p14:creationId xmlns:p14="http://schemas.microsoft.com/office/powerpoint/2010/main" val="1475681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723324" y="769856"/>
            <a:ext cx="434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Verbal Persuasion</a:t>
            </a:r>
          </a:p>
        </p:txBody>
      </p:sp>
      <p:pic>
        <p:nvPicPr>
          <p:cNvPr id="34819" name="Picture 3" descr="Influencer 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175" y="1219200"/>
            <a:ext cx="3037525" cy="45844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BottomLeft"/>
            <a:lightRig rig="threePt" dir="t"/>
          </a:scene3d>
        </p:spPr>
      </p:pic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3886200" y="1642695"/>
            <a:ext cx="4333806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200" dirty="0">
                <a:cs typeface="Arial" charset="0"/>
              </a:rPr>
              <a:t>  They need you to </a:t>
            </a:r>
          </a:p>
          <a:p>
            <a:r>
              <a:rPr lang="en-US" sz="3200" dirty="0">
                <a:cs typeface="Arial" charset="0"/>
              </a:rPr>
              <a:t>    be wrong</a:t>
            </a:r>
          </a:p>
          <a:p>
            <a:endParaRPr lang="en-US" sz="1400" dirty="0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3600" dirty="0">
                <a:cs typeface="Arial" charset="0"/>
              </a:rPr>
              <a:t>  </a:t>
            </a:r>
            <a:r>
              <a:rPr lang="en-US" sz="3200" dirty="0">
                <a:cs typeface="Arial" charset="0"/>
              </a:rPr>
              <a:t>Final judge in</a:t>
            </a:r>
          </a:p>
          <a:p>
            <a:r>
              <a:rPr lang="en-US" sz="3200" dirty="0">
                <a:cs typeface="Arial" charset="0"/>
              </a:rPr>
              <a:t>    their own head</a:t>
            </a:r>
          </a:p>
          <a:p>
            <a:endParaRPr lang="en-US" sz="1200" dirty="0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3600" dirty="0">
                <a:cs typeface="Arial" charset="0"/>
              </a:rPr>
              <a:t>  </a:t>
            </a:r>
            <a:r>
              <a:rPr lang="en-US" sz="3200" dirty="0">
                <a:cs typeface="Arial" charset="0"/>
              </a:rPr>
              <a:t>You lose every time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52456" y="5648980"/>
            <a:ext cx="3962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ea typeface="Times New Roman" pitchFamily="18" charset="0"/>
                <a:cs typeface="Arial" charset="0"/>
              </a:rPr>
              <a:t>- Patterson et al, (2008)</a:t>
            </a:r>
          </a:p>
        </p:txBody>
      </p:sp>
    </p:spTree>
    <p:extLst>
      <p:ext uri="{BB962C8B-B14F-4D97-AF65-F5344CB8AC3E}">
        <p14:creationId xmlns:p14="http://schemas.microsoft.com/office/powerpoint/2010/main" val="1050039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8163" y="1077913"/>
            <a:ext cx="8072437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Which Describes </a:t>
            </a:r>
            <a:r>
              <a:rPr lang="en-US" altLang="en-US" sz="3600" b="1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Your Department?</a:t>
            </a:r>
            <a:br>
              <a:rPr lang="en-US" altLang="en-US" sz="3600" dirty="0">
                <a:ea typeface="ＭＳ Ｐゴシック" charset="-128"/>
              </a:rPr>
            </a:br>
            <a:br>
              <a:rPr lang="en-US" sz="36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</a:br>
            <a:endParaRPr lang="en-US" sz="3600" dirty="0">
              <a:solidFill>
                <a:schemeClr val="tx1"/>
              </a:solidFill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524000" y="2465294"/>
            <a:ext cx="6096000" cy="235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07" tIns="45654" rIns="91307" bIns="45654">
            <a:spAutoFit/>
          </a:bodyPr>
          <a:lstStyle>
            <a:lvl1pPr marL="571500" indent="-5715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Aft>
                <a:spcPts val="1800"/>
              </a:spcAft>
              <a:buFont typeface="Wingdings" pitchFamily="2" charset="2"/>
              <a:buChar char="q"/>
            </a:pPr>
            <a:r>
              <a:rPr lang="en-US" altLang="en-US" sz="4400" dirty="0">
                <a:solidFill>
                  <a:srgbClr val="000000"/>
                </a:solidFill>
              </a:rPr>
              <a:t>“We’re okay; he’s not.”</a:t>
            </a: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q"/>
            </a:pPr>
            <a:r>
              <a:rPr lang="en-US" altLang="en-US" sz="4400" dirty="0">
                <a:solidFill>
                  <a:srgbClr val="000000"/>
                </a:solidFill>
              </a:rPr>
              <a:t>“We’re dysfunctional;     he’s symptomatic.”</a:t>
            </a:r>
          </a:p>
        </p:txBody>
      </p:sp>
    </p:spTree>
    <p:extLst>
      <p:ext uri="{BB962C8B-B14F-4D97-AF65-F5344CB8AC3E}">
        <p14:creationId xmlns:p14="http://schemas.microsoft.com/office/powerpoint/2010/main" val="14170887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http://sitb-images.amazon.com/Qffs+v35leqPEpq2oMU2Y8hrBwaa0y7JyW0QVhbaQ+Hvf3rxuH9ryRaKtpqAG2zPbosWpgrY4JY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91794"/>
            <a:ext cx="2743200" cy="43296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3607078" y="2438400"/>
            <a:ext cx="469872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/>
              <a:t>“They’d rather be</a:t>
            </a:r>
          </a:p>
          <a:p>
            <a:r>
              <a:rPr lang="en-US" sz="3600" dirty="0"/>
              <a:t>heard and understood</a:t>
            </a:r>
          </a:p>
          <a:p>
            <a:r>
              <a:rPr lang="en-US" sz="3600" dirty="0"/>
              <a:t>than agreed with”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47489" y="892499"/>
            <a:ext cx="45191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Handling </a:t>
            </a:r>
            <a:r>
              <a:rPr lang="en-US" sz="3600" b="1"/>
              <a:t>conflict </a:t>
            </a:r>
          </a:p>
          <a:p>
            <a:pPr algn="ctr"/>
            <a:r>
              <a:rPr lang="en-US" sz="3600" b="1" dirty="0"/>
              <a:t>with difficult faculty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6096000" y="5725180"/>
            <a:ext cx="327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 eaLnBrk="0" hangingPunct="0"/>
            <a:r>
              <a:rPr lang="en-US" sz="2800" dirty="0">
                <a:ea typeface="Times New Roman" pitchFamily="18" charset="0"/>
                <a:cs typeface="Arial" charset="0"/>
              </a:rPr>
              <a:t> - Bissell, (2003)</a:t>
            </a:r>
          </a:p>
        </p:txBody>
      </p:sp>
    </p:spTree>
    <p:extLst>
      <p:ext uri="{BB962C8B-B14F-4D97-AF65-F5344CB8AC3E}">
        <p14:creationId xmlns:p14="http://schemas.microsoft.com/office/powerpoint/2010/main" val="5697321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7086" y="838200"/>
            <a:ext cx="48622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Arial" pitchFamily="34" charset="0"/>
                <a:cs typeface="Arial" pitchFamily="34" charset="0"/>
              </a:rPr>
              <a:t>How do I know </a:t>
            </a:r>
          </a:p>
          <a:p>
            <a:pPr algn="ctr"/>
            <a:r>
              <a:rPr lang="en-US" sz="4000" dirty="0">
                <a:latin typeface="Arial" pitchFamily="34" charset="0"/>
                <a:cs typeface="Arial" pitchFamily="34" charset="0"/>
              </a:rPr>
              <a:t>when I am listening?</a:t>
            </a:r>
          </a:p>
        </p:txBody>
      </p:sp>
    </p:spTree>
    <p:extLst>
      <p:ext uri="{BB962C8B-B14F-4D97-AF65-F5344CB8AC3E}">
        <p14:creationId xmlns:p14="http://schemas.microsoft.com/office/powerpoint/2010/main" val="2735839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http://sitb-images.amazon.com/Qffs+v35leossNpkltZo6Lr8L/hJu3zaBKARLI5CVPDyg721P4yc+lpyBv5jKUIwLYlfPEV4nW0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3048000" cy="437896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733800" y="2685871"/>
            <a:ext cx="4557851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600" dirty="0">
                <a:ln w="12700">
                  <a:noFill/>
                </a:ln>
              </a:rPr>
              <a:t> Very willing to talk</a:t>
            </a:r>
          </a:p>
          <a:p>
            <a:pPr>
              <a:defRPr/>
            </a:pPr>
            <a:endParaRPr lang="en-US" sz="1200" dirty="0">
              <a:ln w="12700">
                <a:noFill/>
              </a:ln>
            </a:endParaRP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600" dirty="0">
                <a:ln w="12700">
                  <a:noFill/>
                </a:ln>
              </a:rPr>
              <a:t> Felt isolated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85682" y="533400"/>
            <a:ext cx="6781800" cy="12954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pitchFamily="34" charset="0"/>
              <a:buNone/>
              <a:defRPr/>
            </a:pPr>
            <a:r>
              <a:rPr lang="en-US" altLang="en-US" sz="3600" b="1" dirty="0">
                <a:latin typeface="Arial" pitchFamily="34" charset="0"/>
                <a:ea typeface="ＭＳ Ｐゴシック" charset="-128"/>
                <a:cs typeface="Arial" pitchFamily="34" charset="0"/>
              </a:rPr>
              <a:t>Lucas interviewed 100 chairs and 25 difficult colleagues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altLang="en-US" dirty="0">
              <a:solidFill>
                <a:srgbClr val="595959"/>
              </a:solidFill>
              <a:ea typeface="ＭＳ Ｐゴシック" charset="-128"/>
            </a:endParaRPr>
          </a:p>
          <a:p>
            <a:pPr marL="0" indent="0" algn="r" eaLnBrk="1" hangingPunct="1">
              <a:buFont typeface="Arial" pitchFamily="34" charset="0"/>
              <a:buNone/>
              <a:defRPr/>
            </a:pPr>
            <a:endParaRPr lang="en-US" altLang="en-US" dirty="0">
              <a:solidFill>
                <a:srgbClr val="595959"/>
              </a:solidFill>
              <a:ea typeface="ＭＳ Ｐゴシック" charset="-128"/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altLang="en-US" dirty="0">
              <a:solidFill>
                <a:srgbClr val="595959"/>
              </a:solidFill>
              <a:ea typeface="ＭＳ Ｐゴシック" charset="-128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6210813" y="5725180"/>
            <a:ext cx="27045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- Lucas, (1994) </a:t>
            </a:r>
          </a:p>
        </p:txBody>
      </p:sp>
    </p:spTree>
    <p:extLst>
      <p:ext uri="{BB962C8B-B14F-4D97-AF65-F5344CB8AC3E}">
        <p14:creationId xmlns:p14="http://schemas.microsoft.com/office/powerpoint/2010/main" val="5965351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7 Habi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98307"/>
            <a:ext cx="1598870" cy="242393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>
            <a:bevelT/>
          </a:sp3d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84586" y="2720876"/>
            <a:ext cx="5105400" cy="230832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 algn="ctr" eaLnBrk="0" hangingPunct="0"/>
            <a:r>
              <a:rPr lang="en-US" sz="3600" dirty="0"/>
              <a:t>“Empathy is the kindling</a:t>
            </a:r>
          </a:p>
          <a:p>
            <a:pPr marL="742950" indent="-742950" algn="ctr" eaLnBrk="0" hangingPunct="0"/>
            <a:r>
              <a:rPr lang="en-US" sz="3600" dirty="0"/>
              <a:t>that fires compassion,</a:t>
            </a:r>
          </a:p>
          <a:p>
            <a:pPr marL="742950" indent="-742950" algn="ctr" eaLnBrk="0" hangingPunct="0"/>
            <a:r>
              <a:rPr lang="en-US" sz="3600" dirty="0"/>
              <a:t>impelling us </a:t>
            </a:r>
          </a:p>
          <a:p>
            <a:pPr marL="742950" indent="-742950" algn="ctr" eaLnBrk="0" hangingPunct="0"/>
            <a:r>
              <a:rPr lang="en-US" sz="3600" dirty="0"/>
              <a:t>to help others” 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447800" y="5218093"/>
            <a:ext cx="4267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Bhattacharjee</a:t>
            </a:r>
            <a:endParaRPr lang="en-US" altLang="en-US" sz="2800" dirty="0">
              <a:latin typeface="Arial" pitchFamily="34" charset="0"/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buNone/>
              <a:defRPr/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     National Geographic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50906" y="5648980"/>
            <a:ext cx="2654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January 2018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t="-454" r="-1288" b="11591"/>
          <a:stretch/>
        </p:blipFill>
        <p:spPr>
          <a:xfrm>
            <a:off x="5678308" y="248453"/>
            <a:ext cx="3254161" cy="4700111"/>
          </a:xfrm>
          <a:prstGeom prst="rect">
            <a:avLst/>
          </a:prstGeom>
        </p:spPr>
      </p:pic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1828800" y="697021"/>
            <a:ext cx="4126179" cy="1754326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 algn="ctr" eaLnBrk="0" hangingPunct="0"/>
            <a:r>
              <a:rPr lang="en-US" sz="5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D4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charset="0"/>
                <a:ea typeface="Arial Rounded MT Bold" charset="0"/>
                <a:cs typeface="Arial Rounded MT Bold" charset="0"/>
              </a:rPr>
              <a:t>Empathic</a:t>
            </a:r>
          </a:p>
          <a:p>
            <a:pPr marL="742950" indent="-742950" algn="ctr" eaLnBrk="0" hangingPunct="0"/>
            <a:r>
              <a:rPr lang="en-US" sz="5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D4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charset="0"/>
                <a:ea typeface="Arial Rounded MT Bold" charset="0"/>
                <a:cs typeface="Arial Rounded MT Bold" charset="0"/>
              </a:rPr>
              <a:t>listening</a:t>
            </a:r>
          </a:p>
        </p:txBody>
      </p:sp>
    </p:spTree>
    <p:extLst>
      <p:ext uri="{BB962C8B-B14F-4D97-AF65-F5344CB8AC3E}">
        <p14:creationId xmlns:p14="http://schemas.microsoft.com/office/powerpoint/2010/main" val="19818065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58153" y="-1662953"/>
            <a:ext cx="6884895" cy="1021080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85800" y="609600"/>
            <a:ext cx="7543800" cy="4495800"/>
          </a:xfrm>
          <a:prstGeom prst="ellipse">
            <a:avLst/>
          </a:prstGeom>
          <a:solidFill>
            <a:schemeClr val="tx1">
              <a:lumMod val="75000"/>
              <a:lumOff val="25000"/>
              <a:alpha val="73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D4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“Our social brain </a:t>
            </a:r>
          </a:p>
          <a:p>
            <a:pPr algn="ctr"/>
            <a:r>
              <a:rPr lang="en-US" sz="3600" dirty="0">
                <a:solidFill>
                  <a:srgbClr val="FFD4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 is plastic, even in    adulthood, and we can </a:t>
            </a:r>
          </a:p>
          <a:p>
            <a:pPr algn="ctr"/>
            <a:r>
              <a:rPr lang="en-US" sz="3600" dirty="0">
                <a:solidFill>
                  <a:srgbClr val="FFD4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be trained to be more kind and generous”</a:t>
            </a:r>
          </a:p>
        </p:txBody>
      </p:sp>
      <p:pic>
        <p:nvPicPr>
          <p:cNvPr id="4" name="Picture 4" descr="Jack's lizar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165861"/>
            <a:ext cx="4123764" cy="269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24600" y="4114800"/>
            <a:ext cx="281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3600" b="1" dirty="0">
                <a:solidFill>
                  <a:srgbClr val="663300"/>
                </a:solidFill>
                <a:latin typeface="Jokerman" pitchFamily="82" charset="0"/>
              </a:rPr>
              <a:t>Lizard Brain</a:t>
            </a:r>
          </a:p>
        </p:txBody>
      </p:sp>
    </p:spTree>
    <p:extLst>
      <p:ext uri="{BB962C8B-B14F-4D97-AF65-F5344CB8AC3E}">
        <p14:creationId xmlns:p14="http://schemas.microsoft.com/office/powerpoint/2010/main" val="1296136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90600" y="1132375"/>
            <a:ext cx="6407150" cy="48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4" tIns="45687" rIns="91374" bIns="45687">
            <a:spAutoFit/>
          </a:bodyPr>
          <a:lstStyle>
            <a:lvl1pPr marL="455613" indent="-45561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defRPr/>
            </a:pPr>
            <a:r>
              <a:rPr lang="en-US" altLang="en-US" sz="3600" dirty="0">
                <a:latin typeface="Arial" pitchFamily="34" charset="0"/>
                <a:cs typeface="Arial" pitchFamily="34" charset="0"/>
              </a:rPr>
              <a:t>Act quickly (dog training)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C00000"/>
              </a:buClr>
              <a:defRPr/>
            </a:pPr>
            <a:r>
              <a:rPr lang="en-US" altLang="en-US" sz="3600" dirty="0">
                <a:latin typeface="Arial" pitchFamily="34" charset="0"/>
                <a:cs typeface="Arial" pitchFamily="34" charset="0"/>
              </a:rPr>
              <a:t>Follow policy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C00000"/>
              </a:buClr>
              <a:defRPr/>
            </a:pPr>
            <a:r>
              <a:rPr lang="en-US" altLang="en-US" sz="3600" dirty="0">
                <a:latin typeface="Arial" pitchFamily="34" charset="0"/>
                <a:cs typeface="Arial" pitchFamily="34" charset="0"/>
              </a:rPr>
              <a:t>Confront with confidence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n-US" altLang="en-US" sz="3600" dirty="0">
                <a:latin typeface="Arial" pitchFamily="34" charset="0"/>
                <a:cs typeface="Arial" pitchFamily="34" charset="0"/>
              </a:rPr>
              <a:t>	</a:t>
            </a:r>
            <a:r>
              <a:rPr lang="en-US" altLang="en-US" sz="36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600" i="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in private 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n-US" altLang="en-US" sz="3600" i="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	- show respect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n-US" altLang="en-US" sz="36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altLang="en-US" sz="3600" i="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describe the gap 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C00000"/>
              </a:buClr>
              <a:defRPr/>
            </a:pPr>
            <a:r>
              <a:rPr lang="en-US" altLang="en-US" sz="3600" dirty="0">
                <a:latin typeface="Arial" pitchFamily="34" charset="0"/>
                <a:cs typeface="Arial" pitchFamily="34" charset="0"/>
              </a:rPr>
              <a:t>Assemble a solid case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C00000"/>
              </a:buClr>
              <a:defRPr/>
            </a:pPr>
            <a:r>
              <a:rPr lang="en-US" altLang="en-US" sz="3600" dirty="0">
                <a:latin typeface="Arial" pitchFamily="34" charset="0"/>
                <a:cs typeface="Arial" pitchFamily="34" charset="0"/>
              </a:rPr>
              <a:t>Be patient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C00000"/>
              </a:buClr>
              <a:defRPr/>
            </a:pPr>
            <a:r>
              <a:rPr lang="en-US" altLang="en-US" sz="3600" dirty="0">
                <a:latin typeface="Arial" pitchFamily="34" charset="0"/>
                <a:cs typeface="Arial" pitchFamily="34" charset="0"/>
              </a:rPr>
              <a:t>Apologize</a:t>
            </a:r>
          </a:p>
        </p:txBody>
      </p:sp>
      <p:sp>
        <p:nvSpPr>
          <p:cNvPr id="3" name="5-Point Star 2"/>
          <p:cNvSpPr/>
          <p:nvPr/>
        </p:nvSpPr>
        <p:spPr>
          <a:xfrm>
            <a:off x="5638800" y="3576087"/>
            <a:ext cx="599694" cy="533400"/>
          </a:xfrm>
          <a:prstGeom prst="star5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583639" y="457200"/>
            <a:ext cx="5476687" cy="64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4" tIns="45687" rIns="91374" bIns="45687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>
                <a:latin typeface="Arial" pitchFamily="34" charset="0"/>
                <a:cs typeface="Arial" pitchFamily="34" charset="0"/>
              </a:rPr>
              <a:t>Take Appropriate Action</a:t>
            </a:r>
          </a:p>
        </p:txBody>
      </p:sp>
      <p:pic>
        <p:nvPicPr>
          <p:cNvPr id="6" name="Picture 5" descr="Gunsalus b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304799"/>
            <a:ext cx="2133600" cy="3232843"/>
          </a:xfrm>
          <a:prstGeom prst="rect">
            <a:avLst/>
          </a:prstGeom>
          <a:ln w="12700">
            <a:solidFill>
              <a:schemeClr val="tx1"/>
            </a:solidFill>
          </a:ln>
          <a:effectLst/>
          <a:sp3d/>
        </p:spPr>
      </p:pic>
      <p:sp>
        <p:nvSpPr>
          <p:cNvPr id="9" name="Freeform 8"/>
          <p:cNvSpPr/>
          <p:nvPr/>
        </p:nvSpPr>
        <p:spPr>
          <a:xfrm>
            <a:off x="3657600" y="5410200"/>
            <a:ext cx="1294296" cy="459414"/>
          </a:xfrm>
          <a:custGeom>
            <a:avLst/>
            <a:gdLst>
              <a:gd name="connsiteX0" fmla="*/ 0 w 1294296"/>
              <a:gd name="connsiteY0" fmla="*/ 446162 h 459414"/>
              <a:gd name="connsiteX1" fmla="*/ 371061 w 1294296"/>
              <a:gd name="connsiteY1" fmla="*/ 331310 h 459414"/>
              <a:gd name="connsiteX2" fmla="*/ 649357 w 1294296"/>
              <a:gd name="connsiteY2" fmla="*/ 6 h 459414"/>
              <a:gd name="connsiteX3" fmla="*/ 914400 w 1294296"/>
              <a:gd name="connsiteY3" fmla="*/ 322475 h 459414"/>
              <a:gd name="connsiteX4" fmla="*/ 1294296 w 1294296"/>
              <a:gd name="connsiteY4" fmla="*/ 459414 h 45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4296" h="459414">
                <a:moveTo>
                  <a:pt x="0" y="446162"/>
                </a:moveTo>
                <a:cubicBezTo>
                  <a:pt x="131417" y="425915"/>
                  <a:pt x="262835" y="405669"/>
                  <a:pt x="371061" y="331310"/>
                </a:cubicBezTo>
                <a:cubicBezTo>
                  <a:pt x="479287" y="256951"/>
                  <a:pt x="558801" y="1478"/>
                  <a:pt x="649357" y="6"/>
                </a:cubicBezTo>
                <a:cubicBezTo>
                  <a:pt x="739914" y="-1467"/>
                  <a:pt x="806910" y="245907"/>
                  <a:pt x="914400" y="322475"/>
                </a:cubicBezTo>
                <a:cubicBezTo>
                  <a:pt x="1021890" y="399043"/>
                  <a:pt x="1231716" y="437327"/>
                  <a:pt x="1294296" y="459414"/>
                </a:cubicBezTo>
              </a:path>
            </a:pathLst>
          </a:custGeom>
          <a:solidFill>
            <a:srgbClr val="0000FF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 flipH="1">
            <a:off x="4290983" y="5225386"/>
            <a:ext cx="1706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effective</a:t>
            </a:r>
          </a:p>
        </p:txBody>
      </p:sp>
      <p:sp>
        <p:nvSpPr>
          <p:cNvPr id="7" name="Up Arrow 6"/>
          <p:cNvSpPr/>
          <p:nvPr/>
        </p:nvSpPr>
        <p:spPr>
          <a:xfrm>
            <a:off x="4799496" y="5261610"/>
            <a:ext cx="152400" cy="297180"/>
          </a:xfrm>
          <a:prstGeom prst="upArrow">
            <a:avLst/>
          </a:prstGeom>
          <a:solidFill>
            <a:srgbClr val="0000FF"/>
          </a:solidFill>
          <a:ln w="28575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4ECEDF-87F8-C141-9DDC-901503B1E4B3}"/>
              </a:ext>
            </a:extLst>
          </p:cNvPr>
          <p:cNvSpPr txBox="1"/>
          <p:nvPr/>
        </p:nvSpPr>
        <p:spPr>
          <a:xfrm flipH="1">
            <a:off x="4168617" y="5819745"/>
            <a:ext cx="784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time</a:t>
            </a:r>
          </a:p>
        </p:txBody>
      </p:sp>
      <p:sp>
        <p:nvSpPr>
          <p:cNvPr id="11" name="Up Arrow 10">
            <a:extLst>
              <a:ext uri="{FF2B5EF4-FFF2-40B4-BE49-F238E27FC236}">
                <a16:creationId xmlns:a16="http://schemas.microsoft.com/office/drawing/2014/main" id="{2BE98EBD-4CE8-B643-B745-9675EED75C35}"/>
              </a:ext>
            </a:extLst>
          </p:cNvPr>
          <p:cNvSpPr/>
          <p:nvPr/>
        </p:nvSpPr>
        <p:spPr>
          <a:xfrm rot="5400000">
            <a:off x="3931127" y="5869614"/>
            <a:ext cx="152400" cy="297180"/>
          </a:xfrm>
          <a:prstGeom prst="upArrow">
            <a:avLst/>
          </a:prstGeom>
          <a:solidFill>
            <a:srgbClr val="0000FF"/>
          </a:solidFill>
          <a:ln w="28575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3418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20700"/>
            <a:ext cx="7848600" cy="9015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en-US" sz="4000" b="1" dirty="0">
                <a:latin typeface="Arial" pitchFamily="34" charset="0"/>
                <a:cs typeface="Arial" pitchFamily="34" charset="0"/>
              </a:rPr>
              <a:t>Assemble a Solid Case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4173" y="1371600"/>
            <a:ext cx="757542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Don’t wait until the last straw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Keep your dean informed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Hold annual performance appraisals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Take fair and accurate notes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Document everything </a:t>
            </a:r>
            <a:r>
              <a:rPr lang="mr-IN" sz="3200" dirty="0"/>
              <a:t>–</a:t>
            </a:r>
            <a:r>
              <a:rPr lang="en-US" sz="3200" dirty="0"/>
              <a:t> especially your good-faith efforts!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Policy jots &amp; tittles – for good reason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No surprises</a:t>
            </a:r>
          </a:p>
        </p:txBody>
      </p:sp>
    </p:spTree>
    <p:extLst>
      <p:ext uri="{BB962C8B-B14F-4D97-AF65-F5344CB8AC3E}">
        <p14:creationId xmlns:p14="http://schemas.microsoft.com/office/powerpoint/2010/main" val="9411211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43000" y="2362200"/>
            <a:ext cx="6400800" cy="9144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endParaRPr lang="en-US" sz="3600" dirty="0">
              <a:solidFill>
                <a:srgbClr val="003399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26472"/>
            <a:ext cx="3017837" cy="2269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 rot="731421">
            <a:off x="6197143" y="1510914"/>
            <a:ext cx="1388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Judge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24814"/>
            <a:ext cx="3005300" cy="227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 rot="21176085">
            <a:off x="1862824" y="1507547"/>
            <a:ext cx="150805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3600" b="1" dirty="0">
                <a:solidFill>
                  <a:srgbClr val="006666"/>
                </a:solidFill>
                <a:latin typeface="Aharoni" pitchFamily="2" charset="-79"/>
                <a:cs typeface="Aharoni" pitchFamily="2" charset="-79"/>
              </a:rPr>
              <a:t>Coach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38200" y="2971800"/>
            <a:ext cx="7467600" cy="19050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endParaRPr lang="en-US" sz="3400" b="1" dirty="0">
              <a:latin typeface="Arial" pitchFamily="34" charset="0"/>
              <a:ea typeface="+mj-ea"/>
              <a:cs typeface="Arial" pitchFamily="34" charset="0"/>
            </a:endParaRPr>
          </a:p>
          <a:p>
            <a:pPr algn="r" eaLnBrk="0" hangingPunct="0">
              <a:defRPr/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Anson,     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“This place owes me”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3000" y="3505200"/>
            <a:ext cx="213391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/>
              <a:t>Clarence</a:t>
            </a:r>
          </a:p>
        </p:txBody>
      </p:sp>
    </p:spTree>
    <p:extLst>
      <p:ext uri="{BB962C8B-B14F-4D97-AF65-F5344CB8AC3E}">
        <p14:creationId xmlns:p14="http://schemas.microsoft.com/office/powerpoint/2010/main" val="10339100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Influencer 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3352800" cy="506024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3810000" y="2698790"/>
            <a:ext cx="50292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006666"/>
                </a:solidFill>
              </a:rPr>
              <a:t>Olympic hopefuls</a:t>
            </a:r>
          </a:p>
          <a:p>
            <a:pPr eaLnBrk="1" hangingPunct="1"/>
            <a:endParaRPr lang="en-US" sz="2000" b="1" dirty="0">
              <a:solidFill>
                <a:srgbClr val="006666"/>
              </a:solidFill>
            </a:endParaRPr>
          </a:p>
          <a:p>
            <a:pPr eaLnBrk="1" hangingPunct="1"/>
            <a:r>
              <a:rPr lang="en-US" sz="3600" b="1" dirty="0">
                <a:solidFill>
                  <a:srgbClr val="006666"/>
                </a:solidFill>
              </a:rPr>
              <a:t>Club Skaters</a:t>
            </a:r>
          </a:p>
          <a:p>
            <a:pPr eaLnBrk="1" hangingPunct="1"/>
            <a:endParaRPr lang="en-US" sz="2000" b="1" dirty="0">
              <a:solidFill>
                <a:srgbClr val="006666"/>
              </a:solidFill>
            </a:endParaRPr>
          </a:p>
          <a:p>
            <a:pPr eaLnBrk="1" hangingPunct="1"/>
            <a:r>
              <a:rPr lang="en-US" sz="3600" b="1" dirty="0">
                <a:solidFill>
                  <a:srgbClr val="006666"/>
                </a:solidFill>
              </a:rPr>
              <a:t>Amateurs</a:t>
            </a:r>
          </a:p>
          <a:p>
            <a:pPr eaLnBrk="1" hangingPunct="1"/>
            <a:endParaRPr lang="en-US" sz="4000" b="1" dirty="0">
              <a:solidFill>
                <a:srgbClr val="006666"/>
              </a:solidFill>
            </a:endParaRPr>
          </a:p>
          <a:p>
            <a:pPr algn="r" eaLnBrk="1" hangingPunct="1"/>
            <a:r>
              <a:rPr lang="en-US" sz="2800" dirty="0"/>
              <a:t>- Patterson et al. (2008)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4659312" y="1760537"/>
            <a:ext cx="2579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4800" b="1" dirty="0">
                <a:cs typeface="Arial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0045104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33400" y="754273"/>
            <a:ext cx="8153400" cy="448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07" tIns="45654" rIns="91307" bIns="45654" anchor="ctr">
            <a:spAutoFit/>
          </a:bodyPr>
          <a:lstStyle/>
          <a:p>
            <a:pPr marL="742950" indent="-742950" eaLnBrk="0" hangingPunct="0">
              <a:buFont typeface="+mj-lt"/>
              <a:buAutoNum type="alphaUcPeriod"/>
              <a:defRPr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Bullies</a:t>
            </a:r>
          </a:p>
          <a:p>
            <a:pPr algn="r" eaLnBrk="0" hangingPunct="0">
              <a:defRPr/>
            </a:pPr>
            <a:endParaRPr lang="en-US" sz="20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741866" indent="-741866" algn="just" eaLnBrk="0" hangingPunct="0">
              <a:lnSpc>
                <a:spcPct val="80000"/>
              </a:lnSpc>
              <a:spcAft>
                <a:spcPts val="1000"/>
              </a:spcAft>
              <a:buFont typeface="+mj-lt"/>
              <a:buAutoNum type="arabicPeriod"/>
              <a:defRPr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Clarify values and expectations</a:t>
            </a:r>
          </a:p>
          <a:p>
            <a:pPr marL="2113466" lvl="3" indent="-741866" algn="just" eaLnBrk="0" hangingPunct="0">
              <a:lnSpc>
                <a:spcPct val="80000"/>
              </a:lnSpc>
              <a:spcAft>
                <a:spcPts val="1000"/>
              </a:spcAft>
              <a:buFont typeface="Arial" charset="0"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MS PGothic" charset="0"/>
                <a:cs typeface="Arial" pitchFamily="34" charset="0"/>
              </a:rPr>
              <a:t>.</a:t>
            </a:r>
          </a:p>
          <a:p>
            <a:pPr marL="741866" indent="-741866" algn="just" eaLnBrk="0" hangingPunct="0">
              <a:lnSpc>
                <a:spcPct val="80000"/>
              </a:lnSpc>
              <a:spcAft>
                <a:spcPts val="1000"/>
              </a:spcAft>
              <a:buFont typeface="+mj-lt"/>
              <a:buAutoNum type="arabicPeriod"/>
              <a:defRPr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Follow policy</a:t>
            </a:r>
            <a:endParaRPr lang="en-US" sz="3200" dirty="0">
              <a:solidFill>
                <a:srgbClr val="000000"/>
              </a:solidFill>
              <a:latin typeface="Arial" pitchFamily="34" charset="0"/>
              <a:ea typeface="MS PGothic" charset="0"/>
              <a:cs typeface="Arial" pitchFamily="34" charset="0"/>
            </a:endParaRPr>
          </a:p>
          <a:p>
            <a:pPr marL="741866" indent="-741866" algn="just" eaLnBrk="0" hangingPunct="0">
              <a:lnSpc>
                <a:spcPct val="80000"/>
              </a:lnSpc>
              <a:spcAft>
                <a:spcPts val="1000"/>
              </a:spcAft>
              <a:buFont typeface="+mj-lt"/>
              <a:buAutoNum type="arabicPeriod"/>
              <a:defRPr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Build trust with colleagues </a:t>
            </a:r>
            <a:endParaRPr lang="en-US" sz="3200" dirty="0">
              <a:solidFill>
                <a:srgbClr val="000000"/>
              </a:solidFill>
              <a:latin typeface="Arial" pitchFamily="34" charset="0"/>
              <a:ea typeface="MS PGothic" charset="0"/>
              <a:cs typeface="Arial" pitchFamily="34" charset="0"/>
            </a:endParaRPr>
          </a:p>
          <a:p>
            <a:pPr marL="741866" indent="-741866" algn="just" eaLnBrk="0" hangingPunct="0">
              <a:lnSpc>
                <a:spcPct val="80000"/>
              </a:lnSpc>
              <a:spcAft>
                <a:spcPts val="1000"/>
              </a:spcAft>
              <a:buFont typeface="+mj-lt"/>
              <a:buAutoNum type="arabicPeriod"/>
              <a:defRPr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Evaluate yourself and your perceptions</a:t>
            </a:r>
            <a:endParaRPr lang="en-US" sz="3200" dirty="0">
              <a:solidFill>
                <a:srgbClr val="000000"/>
              </a:solidFill>
              <a:latin typeface="Arial" pitchFamily="34" charset="0"/>
              <a:ea typeface="MS PGothic" charset="0"/>
              <a:cs typeface="Arial" pitchFamily="34" charset="0"/>
            </a:endParaRPr>
          </a:p>
          <a:p>
            <a:pPr marL="741866" indent="-741866" algn="just" eaLnBrk="0" hangingPunct="0">
              <a:lnSpc>
                <a:spcPct val="80000"/>
              </a:lnSpc>
              <a:spcAft>
                <a:spcPts val="1000"/>
              </a:spcAft>
              <a:buFont typeface="+mj-lt"/>
              <a:buAutoNum type="arabicPeriod"/>
              <a:defRPr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Listen </a:t>
            </a:r>
            <a:endParaRPr lang="en-US" sz="3200" dirty="0">
              <a:solidFill>
                <a:srgbClr val="000000"/>
              </a:solidFill>
              <a:latin typeface="Arial" pitchFamily="34" charset="0"/>
              <a:ea typeface="MS PGothic" charset="0"/>
              <a:cs typeface="Arial" pitchFamily="34" charset="0"/>
            </a:endParaRPr>
          </a:p>
          <a:p>
            <a:pPr marL="741866" indent="-741866" algn="just" eaLnBrk="0" hangingPunct="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Take appropriate action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9800" y="2057400"/>
            <a:ext cx="3429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Uphold them</a:t>
            </a:r>
            <a:endParaRPr lang="en-US" sz="3200" dirty="0">
              <a:solidFill>
                <a:srgbClr val="000000"/>
              </a:solidFill>
              <a:latin typeface="Arial" pitchFamily="34" charset="0"/>
              <a:ea typeface="MS PGothic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751489">
            <a:off x="6382204" y="767615"/>
            <a:ext cx="2424460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Reconsider </a:t>
            </a:r>
          </a:p>
          <a:p>
            <a:pPr algn="ctr"/>
            <a:r>
              <a:rPr lang="en-US" sz="3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everything </a:t>
            </a:r>
          </a:p>
        </p:txBody>
      </p:sp>
    </p:spTree>
    <p:extLst>
      <p:ext uri="{BB962C8B-B14F-4D97-AF65-F5344CB8AC3E}">
        <p14:creationId xmlns:p14="http://schemas.microsoft.com/office/powerpoint/2010/main" val="143927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 descr=" -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04800"/>
            <a:ext cx="6313715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5029200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sz="3200" b="1" dirty="0">
                <a:latin typeface="Arial" pitchFamily="34" charset="0"/>
                <a:ea typeface="MS PGothic" charset="0"/>
                <a:cs typeface="Arial" pitchFamily="34" charset="0"/>
              </a:rPr>
              <a:t>Solving the Bear Problem: </a:t>
            </a:r>
          </a:p>
          <a:p>
            <a:pPr algn="ctr">
              <a:buFont typeface="Arial" charset="0"/>
              <a:buNone/>
              <a:defRPr/>
            </a:pPr>
            <a:r>
              <a:rPr lang="en-US" sz="3200" b="1" dirty="0">
                <a:latin typeface="Arial" pitchFamily="34" charset="0"/>
                <a:ea typeface="MS PGothic" charset="0"/>
                <a:cs typeface="Arial" pitchFamily="34" charset="0"/>
              </a:rPr>
              <a:t>What Did They Do?</a:t>
            </a:r>
          </a:p>
        </p:txBody>
      </p:sp>
    </p:spTree>
    <p:extLst>
      <p:ext uri="{BB962C8B-B14F-4D97-AF65-F5344CB8AC3E}">
        <p14:creationId xmlns:p14="http://schemas.microsoft.com/office/powerpoint/2010/main" val="10554618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 descr=" -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"/>
            <a:ext cx="6313715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5029200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sz="3600" b="1" dirty="0">
                <a:latin typeface="Arial" pitchFamily="34" charset="0"/>
                <a:ea typeface="MS PGothic" charset="0"/>
                <a:cs typeface="Arial" pitchFamily="34" charset="0"/>
              </a:rPr>
              <a:t>Toxic culture remains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482495" y="5725180"/>
            <a:ext cx="43567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- Twale &amp; De Luca, (2008)</a:t>
            </a:r>
          </a:p>
        </p:txBody>
      </p:sp>
    </p:spTree>
    <p:extLst>
      <p:ext uri="{BB962C8B-B14F-4D97-AF65-F5344CB8AC3E}">
        <p14:creationId xmlns:p14="http://schemas.microsoft.com/office/powerpoint/2010/main" val="5860995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93950" y="629584"/>
            <a:ext cx="8445250" cy="50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362" tIns="45681" rIns="91362" bIns="45681" anchor="ctr">
            <a:spAutoFit/>
          </a:bodyPr>
          <a:lstStyle/>
          <a:p>
            <a:pPr eaLnBrk="0" hangingPunct="0">
              <a:defRPr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B.  Passive-Aggressive</a:t>
            </a:r>
          </a:p>
          <a:p>
            <a:pPr eaLnBrk="0" hangingPunct="0">
              <a:defRPr/>
            </a:pPr>
            <a:endParaRPr lang="en-US" sz="3600" b="1" dirty="0">
              <a:solidFill>
                <a:srgbClr val="0033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defRPr/>
            </a:pPr>
            <a:endParaRPr lang="en-US" sz="3600" b="1" dirty="0">
              <a:solidFill>
                <a:srgbClr val="0033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742309" indent="-742309" algn="just" eaLnBrk="0" hangingPunct="0">
              <a:lnSpc>
                <a:spcPct val="80000"/>
              </a:lnSpc>
              <a:spcAft>
                <a:spcPts val="1000"/>
              </a:spcAft>
              <a:buFont typeface="+mj-lt"/>
              <a:buAutoNum type="arabicPeriod"/>
              <a:defRPr/>
            </a:pPr>
            <a:r>
              <a:rPr lang="en-US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Never ignore  [shine a light]</a:t>
            </a:r>
          </a:p>
          <a:p>
            <a:pPr marL="742309" indent="-742309" algn="just" eaLnBrk="0" hangingPunct="0">
              <a:lnSpc>
                <a:spcPct val="80000"/>
              </a:lnSpc>
              <a:spcAft>
                <a:spcPts val="1000"/>
              </a:spcAft>
              <a:buFont typeface="+mj-lt"/>
              <a:buAutoNum type="arabicPeriod"/>
              <a:defRPr/>
            </a:pPr>
            <a:r>
              <a:rPr lang="en-US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Be persistent [regular, over time]</a:t>
            </a:r>
            <a:endParaRPr lang="en-US" sz="3600" dirty="0">
              <a:latin typeface="Arial" pitchFamily="34" charset="0"/>
              <a:ea typeface="MS PGothic" charset="0"/>
              <a:cs typeface="Arial" pitchFamily="34" charset="0"/>
            </a:endParaRPr>
          </a:p>
          <a:p>
            <a:pPr marL="742309" indent="-742309" algn="just" eaLnBrk="0" hangingPunct="0">
              <a:lnSpc>
                <a:spcPct val="80000"/>
              </a:lnSpc>
              <a:spcAft>
                <a:spcPts val="1000"/>
              </a:spcAft>
              <a:buFont typeface="+mj-lt"/>
              <a:buAutoNum type="arabicPeriod"/>
              <a:defRPr/>
            </a:pPr>
            <a:r>
              <a:rPr lang="en-US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No power struggles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742309" indent="-742309" algn="just" eaLnBrk="0" hangingPunct="0">
              <a:lnSpc>
                <a:spcPct val="80000"/>
              </a:lnSpc>
              <a:spcAft>
                <a:spcPts val="1000"/>
              </a:spcAft>
              <a:buFont typeface="+mj-lt"/>
              <a:buAutoNum type="arabicPeriod"/>
              <a:defRPr/>
            </a:pPr>
            <a:r>
              <a:rPr lang="en-US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Avoid diversions     </a:t>
            </a:r>
            <a:endParaRPr lang="en-US" sz="3600" dirty="0">
              <a:latin typeface="Arial" pitchFamily="34" charset="0"/>
              <a:ea typeface="MS PGothic" charset="0"/>
              <a:cs typeface="Arial" pitchFamily="34" charset="0"/>
            </a:endParaRPr>
          </a:p>
          <a:p>
            <a:pPr marL="742309" indent="-742309" algn="just" eaLnBrk="0" hangingPunct="0">
              <a:lnSpc>
                <a:spcPct val="80000"/>
              </a:lnSpc>
              <a:spcAft>
                <a:spcPts val="1000"/>
              </a:spcAft>
              <a:buFont typeface="+mj-lt"/>
              <a:buAutoNum type="arabicPeriod"/>
              <a:defRPr/>
            </a:pPr>
            <a:r>
              <a:rPr lang="en-US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No excuses  [“Let’s make a plan”] </a:t>
            </a:r>
            <a:endParaRPr lang="en-US" sz="3600" strike="sngStrike" dirty="0">
              <a:latin typeface="Arial" pitchFamily="34" charset="0"/>
              <a:ea typeface="MS PGothic" charset="0"/>
              <a:cs typeface="Arial" pitchFamily="34" charset="0"/>
            </a:endParaRPr>
          </a:p>
          <a:p>
            <a:pPr marL="742309" indent="-742309" algn="just" eaLnBrk="0" hangingPunct="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3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Secure professional help</a:t>
            </a:r>
          </a:p>
        </p:txBody>
      </p:sp>
      <p:sp>
        <p:nvSpPr>
          <p:cNvPr id="3" name="TextBox 2"/>
          <p:cNvSpPr txBox="1"/>
          <p:nvPr/>
        </p:nvSpPr>
        <p:spPr>
          <a:xfrm rot="21159863">
            <a:off x="3310166" y="1348403"/>
            <a:ext cx="471315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Good news – bad news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8077200" y="3124200"/>
            <a:ext cx="599694" cy="533400"/>
          </a:xfrm>
          <a:prstGeom prst="star5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5181600" y="3505200"/>
            <a:ext cx="304800" cy="914400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75280" y="3581400"/>
            <a:ext cx="3280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gaps &amp; patterns</a:t>
            </a:r>
            <a:endParaRPr lang="en-US" sz="3200" b="1" dirty="0">
              <a:solidFill>
                <a:srgbClr val="C00000"/>
              </a:solidFill>
              <a:latin typeface="Arial" pitchFamily="34" charset="0"/>
              <a:ea typeface="MS PGothic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6840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extBox 5"/>
          <p:cNvSpPr txBox="1">
            <a:spLocks noChangeArrowheads="1"/>
          </p:cNvSpPr>
          <p:nvPr/>
        </p:nvSpPr>
        <p:spPr bwMode="auto">
          <a:xfrm>
            <a:off x="1676400" y="3764340"/>
            <a:ext cx="5715000" cy="156966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/>
              <a:t>20 - 25% of us affected</a:t>
            </a:r>
          </a:p>
          <a:p>
            <a:pPr algn="ctr">
              <a:defRPr/>
            </a:pPr>
            <a:r>
              <a:rPr lang="en-US" sz="3200" dirty="0"/>
              <a:t>Impacts Functioning 5 -10% </a:t>
            </a:r>
          </a:p>
          <a:p>
            <a:pPr algn="ctr">
              <a:defRPr/>
            </a:pPr>
            <a:r>
              <a:rPr lang="en-US" sz="3200" dirty="0"/>
              <a:t>Higher Ed. </a:t>
            </a:r>
            <a:r>
              <a:rPr lang="en-US" sz="3200" b="1" dirty="0"/>
              <a:t>2X</a:t>
            </a:r>
            <a:r>
              <a:rPr lang="en-US" sz="3200" dirty="0"/>
              <a:t> </a:t>
            </a:r>
          </a:p>
        </p:txBody>
      </p:sp>
      <p:sp>
        <p:nvSpPr>
          <p:cNvPr id="58372" name="TextBox 6"/>
          <p:cNvSpPr txBox="1">
            <a:spLocks noChangeArrowheads="1"/>
          </p:cNvSpPr>
          <p:nvPr/>
        </p:nvSpPr>
        <p:spPr bwMode="auto">
          <a:xfrm>
            <a:off x="1676400" y="1783140"/>
            <a:ext cx="5715000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Withdrawal,  Cynicism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Lowered productivity,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Anger,  Arrogance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971800" y="5661581"/>
            <a:ext cx="59218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- Oxenford &amp; Kuhlenschmidt, (2012)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57201" y="662516"/>
            <a:ext cx="64007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 algn="ctr" eaLnBrk="0" hangingPunct="0"/>
            <a:r>
              <a:rPr lang="en-US" sz="3600" b="1" dirty="0">
                <a:cs typeface="Arial" charset="0"/>
              </a:rPr>
              <a:t>C.  Psychologically Impaired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477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4"/>
          <p:cNvSpPr txBox="1">
            <a:spLocks noChangeArrowheads="1"/>
          </p:cNvSpPr>
          <p:nvPr/>
        </p:nvSpPr>
        <p:spPr bwMode="auto">
          <a:xfrm>
            <a:off x="457201" y="662516"/>
            <a:ext cx="64007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 algn="ctr" eaLnBrk="0" hangingPunct="0"/>
            <a:r>
              <a:rPr lang="en-US" sz="3600" b="1" dirty="0">
                <a:cs typeface="Arial" charset="0"/>
              </a:rPr>
              <a:t>C.  Psychologically Impaired</a:t>
            </a:r>
            <a:endParaRPr lang="en-US" dirty="0"/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971800" y="5661581"/>
            <a:ext cx="59218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- Oxenford &amp; Kuhlenschmidt, (2012)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800" y="1295400"/>
            <a:ext cx="7924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23913" indent="-742950">
              <a:lnSpc>
                <a:spcPct val="150000"/>
              </a:lnSpc>
              <a:buFont typeface="Georgia" pitchFamily="18" charset="0"/>
              <a:buAutoNum type="arabicPeriod"/>
            </a:pPr>
            <a:r>
              <a:rPr lang="en-US" sz="3600" dirty="0"/>
              <a:t>Recognize what you’re seeing</a:t>
            </a:r>
          </a:p>
          <a:p>
            <a:pPr marL="823913" indent="-742950">
              <a:lnSpc>
                <a:spcPct val="150000"/>
              </a:lnSpc>
              <a:buFont typeface="Georgia" pitchFamily="18" charset="0"/>
              <a:buAutoNum type="arabicPeriod"/>
            </a:pPr>
            <a:r>
              <a:rPr lang="en-US" sz="3600" dirty="0"/>
              <a:t>Follow the 6 steps</a:t>
            </a:r>
            <a:endParaRPr lang="en-US" sz="3200" dirty="0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 rot="20815494">
            <a:off x="1256283" y="3619310"/>
            <a:ext cx="3883609" cy="14465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rgbClr val="002060"/>
                </a:solidFill>
                <a:latin typeface="Chiller" pitchFamily="82" charset="0"/>
              </a:rPr>
              <a:t>Change</a:t>
            </a:r>
          </a:p>
        </p:txBody>
      </p:sp>
      <p:pic>
        <p:nvPicPr>
          <p:cNvPr id="8" name="Picture 7" descr="http://litbimg7.rightinthebox.com/images/384x384/201109/lugbfg1317186709239.jpg">
            <a:hlinkClick r:id="rId2" tgtFrame="&quot;_blank&quot;" tooltip="&quot; Hand-painted Oil Painting The Scream Abstract Portrait Edvard Munch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2288">
            <a:off x="5689765" y="2375225"/>
            <a:ext cx="2933024" cy="2793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15570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bell curve red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313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560388" y="4953000"/>
            <a:ext cx="979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400" b="1">
                <a:latin typeface="Arial" charset="0"/>
              </a:rPr>
              <a:t>&lt; 2% </a:t>
            </a:r>
          </a:p>
        </p:txBody>
      </p:sp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166688" y="3513138"/>
            <a:ext cx="12811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x-none" sz="2400" b="1">
                <a:latin typeface="Arial" charset="0"/>
              </a:rPr>
              <a:t>Trail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x-none" sz="2400" b="1">
                <a:latin typeface="Arial" charset="0"/>
              </a:rPr>
              <a:t>Blazers</a:t>
            </a:r>
          </a:p>
        </p:txBody>
      </p:sp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1143000" y="2890838"/>
            <a:ext cx="1484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x-none" sz="2400" b="1">
                <a:latin typeface="Arial" charset="0"/>
              </a:rPr>
              <a:t>Pioneers</a:t>
            </a:r>
          </a:p>
        </p:txBody>
      </p:sp>
      <p:sp>
        <p:nvSpPr>
          <p:cNvPr id="44038" name="TextBox 5"/>
          <p:cNvSpPr txBox="1">
            <a:spLocks noChangeArrowheads="1"/>
          </p:cNvSpPr>
          <p:nvPr/>
        </p:nvSpPr>
        <p:spPr bwMode="auto">
          <a:xfrm>
            <a:off x="3181350" y="2743200"/>
            <a:ext cx="1314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Early </a:t>
            </a:r>
          </a:p>
          <a:p>
            <a:pPr algn="r" eaLnBrk="1" hangingPunct="1">
              <a:defRPr/>
            </a:pPr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Settlers</a:t>
            </a:r>
          </a:p>
          <a:p>
            <a:pPr algn="ctr" eaLnBrk="1" hangingPunct="1">
              <a:defRPr/>
            </a:pPr>
            <a:endParaRPr lang="en-US" sz="2400" b="1" i="1" dirty="0">
              <a:solidFill>
                <a:schemeClr val="bg1">
                  <a:lumMod val="65000"/>
                </a:schemeClr>
              </a:solidFill>
              <a:ea typeface="+mn-ea"/>
            </a:endParaRPr>
          </a:p>
        </p:txBody>
      </p:sp>
      <p:sp>
        <p:nvSpPr>
          <p:cNvPr id="44039" name="TextBox 6"/>
          <p:cNvSpPr txBox="1">
            <a:spLocks noChangeArrowheads="1"/>
          </p:cNvSpPr>
          <p:nvPr/>
        </p:nvSpPr>
        <p:spPr bwMode="auto">
          <a:xfrm>
            <a:off x="4800600" y="2743200"/>
            <a:ext cx="1314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Late</a:t>
            </a:r>
          </a:p>
          <a:p>
            <a:pPr eaLnBrk="1" hangingPunct="1">
              <a:defRPr/>
            </a:pPr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Settlers</a:t>
            </a:r>
          </a:p>
          <a:p>
            <a:pPr algn="ctr" eaLnBrk="1" hangingPunct="1">
              <a:defRPr/>
            </a:pPr>
            <a:endParaRPr lang="en-US" sz="2400" b="1" i="1" dirty="0">
              <a:solidFill>
                <a:schemeClr val="bg1">
                  <a:lumMod val="65000"/>
                </a:schemeClr>
              </a:solidFill>
              <a:ea typeface="+mn-ea"/>
            </a:endParaRPr>
          </a:p>
        </p:txBody>
      </p:sp>
      <p:sp>
        <p:nvSpPr>
          <p:cNvPr id="37895" name="TextBox 7"/>
          <p:cNvSpPr txBox="1">
            <a:spLocks noChangeArrowheads="1"/>
          </p:cNvSpPr>
          <p:nvPr/>
        </p:nvSpPr>
        <p:spPr bwMode="auto">
          <a:xfrm>
            <a:off x="6711950" y="2667000"/>
            <a:ext cx="1212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x-none" sz="2400" b="1">
                <a:latin typeface="Arial" charset="0"/>
              </a:rPr>
              <a:t>Stay at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x-none" sz="2400" b="1">
                <a:latin typeface="Arial" charset="0"/>
              </a:rPr>
              <a:t>Homes</a:t>
            </a:r>
          </a:p>
        </p:txBody>
      </p:sp>
      <p:sp>
        <p:nvSpPr>
          <p:cNvPr id="37896" name="TextBox 13"/>
          <p:cNvSpPr txBox="1">
            <a:spLocks noChangeArrowheads="1"/>
          </p:cNvSpPr>
          <p:nvPr/>
        </p:nvSpPr>
        <p:spPr bwMode="auto">
          <a:xfrm>
            <a:off x="7378700" y="3505200"/>
            <a:ext cx="1689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x-none" sz="2400" b="1">
                <a:solidFill>
                  <a:schemeClr val="bg1"/>
                </a:solidFill>
                <a:latin typeface="Arial" charset="0"/>
              </a:rPr>
              <a:t>Trail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x-none" sz="2400" b="1">
                <a:latin typeface="Arial" charset="0"/>
              </a:rPr>
              <a:t>Saboteurs</a:t>
            </a:r>
          </a:p>
        </p:txBody>
      </p:sp>
      <p:sp>
        <p:nvSpPr>
          <p:cNvPr id="37897" name="TextBox 15"/>
          <p:cNvSpPr txBox="1">
            <a:spLocks noChangeArrowheads="1"/>
          </p:cNvSpPr>
          <p:nvPr/>
        </p:nvSpPr>
        <p:spPr bwMode="auto">
          <a:xfrm>
            <a:off x="762000" y="4114800"/>
            <a:ext cx="412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>
                <a:latin typeface="Wingdings 3" charset="2"/>
              </a:rPr>
              <a:t>$</a:t>
            </a:r>
          </a:p>
        </p:txBody>
      </p:sp>
      <p:sp>
        <p:nvSpPr>
          <p:cNvPr id="37898" name="TextBox 16"/>
          <p:cNvSpPr txBox="1">
            <a:spLocks noChangeArrowheads="1"/>
          </p:cNvSpPr>
          <p:nvPr/>
        </p:nvSpPr>
        <p:spPr bwMode="auto">
          <a:xfrm>
            <a:off x="8077200" y="4114800"/>
            <a:ext cx="412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>
                <a:latin typeface="Wingdings 3" charset="2"/>
              </a:rPr>
              <a:t>$</a:t>
            </a:r>
          </a:p>
        </p:txBody>
      </p:sp>
      <p:sp>
        <p:nvSpPr>
          <p:cNvPr id="37899" name="TextBox 8"/>
          <p:cNvSpPr txBox="1">
            <a:spLocks noChangeArrowheads="1"/>
          </p:cNvSpPr>
          <p:nvPr/>
        </p:nvSpPr>
        <p:spPr bwMode="auto">
          <a:xfrm>
            <a:off x="4019550" y="1371600"/>
            <a:ext cx="1314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x-none" sz="2400" b="1">
                <a:latin typeface="Arial" charset="0"/>
              </a:rPr>
              <a:t>Settlers</a:t>
            </a:r>
          </a:p>
        </p:txBody>
      </p:sp>
      <p:sp>
        <p:nvSpPr>
          <p:cNvPr id="37900" name="TextBox 19"/>
          <p:cNvSpPr txBox="1">
            <a:spLocks noChangeArrowheads="1"/>
          </p:cNvSpPr>
          <p:nvPr/>
        </p:nvSpPr>
        <p:spPr bwMode="auto">
          <a:xfrm>
            <a:off x="1811338" y="3124200"/>
            <a:ext cx="5095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3600">
                <a:latin typeface="Wingdings 3" charset="2"/>
              </a:rPr>
              <a:t>(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05613" y="3351213"/>
            <a:ext cx="738187" cy="417512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 eaLnBrk="1" hangingPunct="1">
              <a:defRPr/>
            </a:pPr>
            <a:r>
              <a:rPr lang="en-US" sz="3600" dirty="0">
                <a:latin typeface="Wingdings 3" pitchFamily="18" charset="2"/>
                <a:ea typeface="+mn-ea"/>
              </a:rPr>
              <a:t>(</a:t>
            </a:r>
          </a:p>
        </p:txBody>
      </p:sp>
      <p:sp>
        <p:nvSpPr>
          <p:cNvPr id="37902" name="TextBox 2"/>
          <p:cNvSpPr txBox="1">
            <a:spLocks noChangeArrowheads="1"/>
          </p:cNvSpPr>
          <p:nvPr/>
        </p:nvSpPr>
        <p:spPr bwMode="auto">
          <a:xfrm>
            <a:off x="6324600" y="4953000"/>
            <a:ext cx="2722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400" b="1">
                <a:latin typeface="Arial" charset="0"/>
              </a:rPr>
              <a:t>I------  ~16% ------I</a:t>
            </a:r>
          </a:p>
        </p:txBody>
      </p:sp>
      <p:sp>
        <p:nvSpPr>
          <p:cNvPr id="37903" name="TextBox 4"/>
          <p:cNvSpPr txBox="1">
            <a:spLocks noChangeArrowheads="1"/>
          </p:cNvSpPr>
          <p:nvPr/>
        </p:nvSpPr>
        <p:spPr bwMode="auto">
          <a:xfrm>
            <a:off x="3276600" y="5715000"/>
            <a:ext cx="5372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800">
                <a:latin typeface="Arial" charset="0"/>
              </a:rPr>
              <a:t>- Schlechty, Rogers &amp; Crookston</a:t>
            </a:r>
          </a:p>
        </p:txBody>
      </p:sp>
      <p:sp>
        <p:nvSpPr>
          <p:cNvPr id="37904" name="TextBox 2"/>
          <p:cNvSpPr txBox="1">
            <a:spLocks noChangeArrowheads="1"/>
          </p:cNvSpPr>
          <p:nvPr/>
        </p:nvSpPr>
        <p:spPr bwMode="auto">
          <a:xfrm>
            <a:off x="138673" y="343507"/>
            <a:ext cx="6248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4000" b="1">
                <a:latin typeface="Arial" charset="0"/>
              </a:rPr>
              <a:t>Change Characters</a:t>
            </a:r>
          </a:p>
        </p:txBody>
      </p:sp>
    </p:spTree>
    <p:extLst>
      <p:ext uri="{BB962C8B-B14F-4D97-AF65-F5344CB8AC3E}">
        <p14:creationId xmlns:p14="http://schemas.microsoft.com/office/powerpoint/2010/main" val="9747810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676400"/>
            <a:ext cx="419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extBox 2"/>
          <p:cNvSpPr txBox="1">
            <a:spLocks noChangeArrowheads="1"/>
          </p:cNvSpPr>
          <p:nvPr/>
        </p:nvSpPr>
        <p:spPr bwMode="auto">
          <a:xfrm>
            <a:off x="3733800" y="1016000"/>
            <a:ext cx="33766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6666"/>
                </a:solidFill>
                <a:latin typeface="Arial Rounded MT Bold" pitchFamily="34" charset="0"/>
                <a:cs typeface="Arial" pitchFamily="34" charset="0"/>
              </a:rPr>
              <a:t>True</a:t>
            </a:r>
            <a:r>
              <a:rPr lang="en-US" sz="3200" dirty="0">
                <a:solidFill>
                  <a:srgbClr val="006666"/>
                </a:solidFill>
                <a:latin typeface="Arial Rounded MT Bold" pitchFamily="34" charset="0"/>
              </a:rPr>
              <a:t>            </a:t>
            </a:r>
            <a:r>
              <a:rPr lang="en-US" sz="3200" b="1" dirty="0">
                <a:solidFill>
                  <a:srgbClr val="006666"/>
                </a:solidFill>
                <a:latin typeface="Arial Rounded MT Bold" pitchFamily="34" charset="0"/>
                <a:cs typeface="Arial" pitchFamily="34" charset="0"/>
              </a:rPr>
              <a:t>False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5400" y="2209800"/>
            <a:ext cx="1931234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dirty="0">
                <a:solidFill>
                  <a:srgbClr val="006666"/>
                </a:solidFill>
                <a:latin typeface="Arial Rounded MT Bold" pitchFamily="34" charset="0"/>
              </a:rPr>
              <a:t>Peace</a:t>
            </a:r>
          </a:p>
          <a:p>
            <a:pPr algn="r"/>
            <a:endParaRPr lang="en-US" sz="3600" dirty="0">
              <a:solidFill>
                <a:srgbClr val="006666"/>
              </a:solidFill>
              <a:latin typeface="Arial Rounded MT Bold" pitchFamily="34" charset="0"/>
            </a:endParaRPr>
          </a:p>
          <a:p>
            <a:pPr algn="r"/>
            <a:endParaRPr lang="en-US" sz="3600" dirty="0">
              <a:solidFill>
                <a:srgbClr val="006666"/>
              </a:solidFill>
              <a:latin typeface="Arial Rounded MT Bold" pitchFamily="34" charset="0"/>
            </a:endParaRPr>
          </a:p>
          <a:p>
            <a:pPr algn="r"/>
            <a:endParaRPr lang="en-US" sz="2800" dirty="0">
              <a:solidFill>
                <a:srgbClr val="006666"/>
              </a:solidFill>
              <a:latin typeface="Arial Rounded MT Bold" pitchFamily="34" charset="0"/>
            </a:endParaRPr>
          </a:p>
          <a:p>
            <a:pPr algn="r"/>
            <a:r>
              <a:rPr lang="en-US" sz="3600" dirty="0">
                <a:solidFill>
                  <a:srgbClr val="006666"/>
                </a:solidFill>
                <a:latin typeface="Arial Rounded MT Bold" pitchFamily="34" charset="0"/>
              </a:rPr>
              <a:t>Conflict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38673" y="343507"/>
            <a:ext cx="366684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4000" b="1" dirty="0">
                <a:latin typeface="Arial" charset="0"/>
              </a:rPr>
              <a:t>D.  Conflicts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876801" y="2819400"/>
            <a:ext cx="1066799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4037807" y="3809207"/>
            <a:ext cx="609600" cy="158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953000" y="3505200"/>
            <a:ext cx="914400" cy="6096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181600" y="2590800"/>
            <a:ext cx="533400" cy="533400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263545" y="2661865"/>
            <a:ext cx="377170" cy="37717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860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33400" y="533400"/>
            <a:ext cx="8229600" cy="510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en-US" sz="3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			Six Steps</a:t>
            </a:r>
          </a:p>
          <a:p>
            <a:pPr algn="ctr" eaLnBrk="0" hangingPunct="0">
              <a:defRPr/>
            </a:pPr>
            <a:endParaRPr lang="en-US" sz="9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742950" indent="-742950" algn="just" eaLnBrk="0" hangingPunct="0">
              <a:lnSpc>
                <a:spcPts val="4500"/>
              </a:lnSpc>
              <a:buFont typeface="+mj-lt"/>
              <a:buAutoNum type="arabicPeriod"/>
              <a:defRPr/>
            </a:pPr>
            <a:r>
              <a:rPr lang="en-US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Clarify Values &amp; Expectations</a:t>
            </a:r>
            <a:endParaRPr lang="en-US" sz="3200" dirty="0">
              <a:latin typeface="Arial" pitchFamily="34" charset="0"/>
            </a:endParaRPr>
          </a:p>
          <a:p>
            <a:pPr marL="742950" indent="-742950" algn="just" eaLnBrk="0" hangingPunct="0">
              <a:lnSpc>
                <a:spcPts val="4500"/>
              </a:lnSpc>
              <a:buFont typeface="+mj-lt"/>
              <a:buAutoNum type="arabicPeriod"/>
              <a:defRPr/>
            </a:pPr>
            <a:r>
              <a:rPr lang="en-US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Follow Policy</a:t>
            </a:r>
            <a:endParaRPr lang="en-US" sz="3200" dirty="0">
              <a:latin typeface="Arial" pitchFamily="34" charset="0"/>
            </a:endParaRPr>
          </a:p>
          <a:p>
            <a:pPr marL="742950" indent="-742950" algn="just" eaLnBrk="0" hangingPunct="0">
              <a:lnSpc>
                <a:spcPts val="4500"/>
              </a:lnSpc>
              <a:buFont typeface="+mj-lt"/>
              <a:buAutoNum type="arabicPeriod"/>
              <a:defRPr/>
            </a:pPr>
            <a:r>
              <a:rPr lang="en-US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Build Trust with Colleagues</a:t>
            </a:r>
            <a:endParaRPr lang="en-US" sz="3200" dirty="0">
              <a:latin typeface="Arial" pitchFamily="34" charset="0"/>
            </a:endParaRPr>
          </a:p>
          <a:p>
            <a:pPr marL="742950" indent="-742950" algn="just" eaLnBrk="0" hangingPunct="0">
              <a:lnSpc>
                <a:spcPts val="4500"/>
              </a:lnSpc>
              <a:buFont typeface="+mj-lt"/>
              <a:buAutoNum type="arabicPeriod"/>
              <a:defRPr/>
            </a:pPr>
            <a:r>
              <a:rPr lang="en-US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Evaluate Yourself &amp; Your Perceptions</a:t>
            </a:r>
            <a:endParaRPr lang="en-US" sz="3200" dirty="0">
              <a:latin typeface="Arial" pitchFamily="34" charset="0"/>
            </a:endParaRPr>
          </a:p>
          <a:p>
            <a:pPr marL="742950" indent="-742950" algn="just" eaLnBrk="0" hangingPunct="0">
              <a:lnSpc>
                <a:spcPts val="4500"/>
              </a:lnSpc>
              <a:buFont typeface="+mj-lt"/>
              <a:buAutoNum type="arabicPeriod"/>
              <a:defRPr/>
            </a:pPr>
            <a:r>
              <a:rPr lang="en-US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Listen</a:t>
            </a:r>
            <a:endParaRPr lang="en-US" sz="3200" dirty="0">
              <a:latin typeface="Arial" pitchFamily="34" charset="0"/>
            </a:endParaRPr>
          </a:p>
          <a:p>
            <a:pPr marL="742950" indent="-742950" algn="just" eaLnBrk="0" hangingPunct="0">
              <a:lnSpc>
                <a:spcPts val="4500"/>
              </a:lnSpc>
              <a:buFont typeface="+mj-lt"/>
              <a:buAutoNum type="arabicPeriod"/>
              <a:defRPr/>
            </a:pPr>
            <a:r>
              <a:rPr lang="en-US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Take Appropriate Action</a:t>
            </a:r>
          </a:p>
          <a:p>
            <a:pPr marL="742950" indent="-742950" algn="ctr" eaLnBrk="0" hangingPunct="0">
              <a:lnSpc>
                <a:spcPts val="4500"/>
              </a:lnSpc>
              <a:defRPr/>
            </a:pPr>
            <a:endParaRPr lang="en-US" b="1" i="1" dirty="0">
              <a:solidFill>
                <a:schemeClr val="accent4">
                  <a:lumMod val="60000"/>
                  <a:lumOff val="40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unsalus b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057264"/>
            <a:ext cx="2514600" cy="3810136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601707" y="2209800"/>
            <a:ext cx="4145687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 eaLnBrk="0" hangingPunct="0"/>
            <a:r>
              <a:rPr lang="en-US" sz="3200" dirty="0">
                <a:ea typeface="Times New Roman" pitchFamily="18" charset="0"/>
                <a:cs typeface="Arial" charset="0"/>
              </a:rPr>
              <a:t>Someone frustrate or </a:t>
            </a:r>
          </a:p>
          <a:p>
            <a:pPr marL="742950" indent="-742950" eaLnBrk="0" hangingPunct="0"/>
            <a:r>
              <a:rPr lang="en-US" sz="3200" dirty="0">
                <a:ea typeface="Times New Roman" pitchFamily="18" charset="0"/>
                <a:cs typeface="Arial" charset="0"/>
              </a:rPr>
              <a:t>disappoint you?</a:t>
            </a:r>
          </a:p>
          <a:p>
            <a:pPr marL="742950" indent="-742950" eaLnBrk="0" hangingPunct="0"/>
            <a:endParaRPr lang="en-US" sz="3200" dirty="0">
              <a:ea typeface="Times New Roman" pitchFamily="18" charset="0"/>
              <a:cs typeface="Arial" charset="0"/>
            </a:endParaRPr>
          </a:p>
          <a:p>
            <a:pPr marL="742950" indent="-742950" eaLnBrk="0" hangingPunct="0"/>
            <a:r>
              <a:rPr lang="en-US" sz="3200" dirty="0">
                <a:ea typeface="Times New Roman" pitchFamily="18" charset="0"/>
                <a:cs typeface="Arial" charset="0"/>
              </a:rPr>
              <a:t>Ever let them know, </a:t>
            </a:r>
          </a:p>
          <a:p>
            <a:pPr marL="742950" indent="-742950" eaLnBrk="0" hangingPunct="0"/>
            <a:r>
              <a:rPr lang="en-US" sz="3200" dirty="0">
                <a:ea typeface="Times New Roman" pitchFamily="18" charset="0"/>
                <a:cs typeface="Arial" charset="0"/>
              </a:rPr>
              <a:t>in a positive way, </a:t>
            </a:r>
          </a:p>
          <a:p>
            <a:pPr marL="742950" indent="-742950" eaLnBrk="0" hangingPunct="0"/>
            <a:r>
              <a:rPr lang="en-US" sz="3200" dirty="0">
                <a:ea typeface="Times New Roman" pitchFamily="18" charset="0"/>
                <a:cs typeface="Arial" charset="0"/>
              </a:rPr>
              <a:t>what you expect?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38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74551" y="5648980"/>
            <a:ext cx="3164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- Gunsalus, (2006)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33400" y="212973"/>
            <a:ext cx="8056563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Arial Rounded MT Bold" pitchFamily="34" charset="0"/>
              </a:rPr>
              <a:t>Step 1</a:t>
            </a:r>
            <a:endParaRPr lang="en-US" sz="2800" dirty="0">
              <a:latin typeface="Arial Rounded MT Bold" pitchFamily="34" charset="0"/>
            </a:endParaRPr>
          </a:p>
          <a:p>
            <a:pPr algn="ctr" eaLnBrk="0" hangingPunct="0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4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Clarify Values &amp; Expectations</a:t>
            </a:r>
            <a:endParaRPr lang="en-US" sz="40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746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2340091" y="350966"/>
            <a:ext cx="59006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 algn="just" eaLnBrk="0" hangingPunct="0"/>
            <a:r>
              <a:rPr lang="en-US" sz="3600" b="1" dirty="0">
                <a:ea typeface="Times New Roman" pitchFamily="18" charset="0"/>
                <a:cs typeface="Arial" charset="0"/>
              </a:rPr>
              <a:t> Values &amp; Expectations</a:t>
            </a:r>
          </a:p>
          <a:p>
            <a:pPr marL="742950" indent="-742950" algn="ctr" eaLnBrk="0" hangingPunct="0"/>
            <a:endParaRPr lang="en-US" sz="800" dirty="0">
              <a:ea typeface="Times New Roman" pitchFamily="18" charset="0"/>
              <a:cs typeface="Arial" charset="0"/>
            </a:endParaRP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 rot="1068364">
            <a:off x="5646472" y="1415549"/>
            <a:ext cx="3025187" cy="156966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800" b="1"/>
              <a:t>Very</a:t>
            </a:r>
          </a:p>
          <a:p>
            <a:pPr algn="ctr"/>
            <a:r>
              <a:rPr lang="en-US" sz="4800" b="1" dirty="0"/>
              <a:t>important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3643" y="344269"/>
            <a:ext cx="162095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Clarify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4640" y="976729"/>
            <a:ext cx="755636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 algn="ctr" eaLnBrk="0" hangingPunct="0"/>
            <a:endParaRPr lang="en-US" sz="2000" dirty="0">
              <a:ea typeface="Times New Roman" pitchFamily="18" charset="0"/>
              <a:cs typeface="Arial" charset="0"/>
            </a:endParaRPr>
          </a:p>
          <a:p>
            <a:pPr marL="742950" indent="-742950" eaLnBrk="0" hangingPunct="0"/>
            <a:r>
              <a:rPr lang="en-US" sz="3200" dirty="0">
                <a:ea typeface="Times New Roman" pitchFamily="18" charset="0"/>
                <a:cs typeface="Arial" charset="0"/>
              </a:rPr>
              <a:t>	Why do we exist?</a:t>
            </a:r>
          </a:p>
          <a:p>
            <a:pPr marL="742950" indent="-742950" eaLnBrk="0" hangingPunct="0"/>
            <a:r>
              <a:rPr lang="en-US" sz="3200" dirty="0">
                <a:ea typeface="Times New Roman" pitchFamily="18" charset="0"/>
                <a:cs typeface="Arial" charset="0"/>
              </a:rPr>
              <a:t>	Whom do we serve?</a:t>
            </a:r>
          </a:p>
          <a:p>
            <a:pPr marL="742950" indent="-742950" eaLnBrk="0" hangingPunct="0"/>
            <a:r>
              <a:rPr lang="en-US" sz="3200" dirty="0">
                <a:ea typeface="Times New Roman" pitchFamily="18" charset="0"/>
                <a:cs typeface="Arial" charset="0"/>
              </a:rPr>
              <a:t>	What do we strive for?</a:t>
            </a:r>
          </a:p>
          <a:p>
            <a:pPr marL="742950" indent="-742950" eaLnBrk="0" hangingPunct="0"/>
            <a:endParaRPr lang="en-US" sz="3200" dirty="0">
              <a:ea typeface="Times New Roman" pitchFamily="18" charset="0"/>
              <a:cs typeface="Arial" charset="0"/>
            </a:endParaRPr>
          </a:p>
          <a:p>
            <a:pPr marL="742950" indent="-742950" eaLnBrk="0" hangingPunct="0"/>
            <a:r>
              <a:rPr lang="en-US" sz="3200" dirty="0">
                <a:ea typeface="Times New Roman" pitchFamily="18" charset="0"/>
                <a:cs typeface="Arial" charset="0"/>
              </a:rPr>
              <a:t>	What do we prioritize - value?</a:t>
            </a:r>
          </a:p>
          <a:p>
            <a:pPr marL="742950" indent="-742950" eaLnBrk="0" hangingPunct="0"/>
            <a:r>
              <a:rPr lang="en-US" sz="3200" dirty="0">
                <a:ea typeface="Times New Roman" pitchFamily="18" charset="0"/>
                <a:cs typeface="Arial" charset="0"/>
              </a:rPr>
              <a:t>	What is ideal behavior?</a:t>
            </a:r>
          </a:p>
          <a:p>
            <a:pPr marL="742950" indent="-742950" eaLnBrk="0" hangingPunct="0"/>
            <a:r>
              <a:rPr lang="en-US" sz="3200" dirty="0">
                <a:ea typeface="Times New Roman" pitchFamily="18" charset="0"/>
                <a:cs typeface="Arial" charset="0"/>
              </a:rPr>
              <a:t>	What is unacceptable?</a:t>
            </a:r>
          </a:p>
          <a:p>
            <a:pPr marL="742950" indent="-742950" eaLnBrk="0" hangingPunct="0"/>
            <a:endParaRPr lang="en-US" sz="1600" dirty="0">
              <a:ea typeface="Times New Roman" pitchFamily="18" charset="0"/>
              <a:cs typeface="Arial" charset="0"/>
            </a:endParaRPr>
          </a:p>
          <a:p>
            <a:pPr marL="742950" indent="-742950" algn="ctr" eaLnBrk="0" hangingPunct="0"/>
            <a:r>
              <a:rPr lang="en-US" sz="3200" b="1" dirty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The deviant will stand out.</a:t>
            </a:r>
          </a:p>
        </p:txBody>
      </p:sp>
    </p:spTree>
    <p:extLst>
      <p:ext uri="{BB962C8B-B14F-4D97-AF65-F5344CB8AC3E}">
        <p14:creationId xmlns:p14="http://schemas.microsoft.com/office/powerpoint/2010/main" val="539520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52400" y="304800"/>
            <a:ext cx="8763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 algn="ctr" eaLnBrk="0" hangingPunct="0"/>
            <a:endParaRPr lang="en-US" sz="3200" dirty="0">
              <a:ea typeface="Times New Roman" pitchFamily="18" charset="0"/>
              <a:cs typeface="Arial" charset="0"/>
            </a:endParaRPr>
          </a:p>
          <a:p>
            <a:pPr marL="742950" indent="-742950" eaLnBrk="0" hangingPunct="0"/>
            <a:r>
              <a:rPr lang="en-US" sz="3600" dirty="0">
                <a:solidFill>
                  <a:srgbClr val="003399"/>
                </a:solidFill>
                <a:ea typeface="Times New Roman" pitchFamily="18" charset="0"/>
                <a:cs typeface="Arial" charset="0"/>
              </a:rPr>
              <a:t>	</a:t>
            </a:r>
            <a:r>
              <a:rPr lang="en-US" sz="3200" b="1" dirty="0">
                <a:ea typeface="Times New Roman" pitchFamily="18" charset="0"/>
                <a:cs typeface="Arial" charset="0"/>
              </a:rPr>
              <a:t>“We start every meeting with a</a:t>
            </a:r>
          </a:p>
          <a:p>
            <a:pPr marL="742950" indent="-742950" eaLnBrk="0" hangingPunct="0"/>
            <a:r>
              <a:rPr lang="en-US" sz="3200" b="1" dirty="0">
                <a:ea typeface="Times New Roman" pitchFamily="18" charset="0"/>
                <a:cs typeface="Arial" charset="0"/>
              </a:rPr>
              <a:t>	reminder…” </a:t>
            </a:r>
          </a:p>
          <a:p>
            <a:pPr marL="742950" indent="-742950" eaLnBrk="0" hangingPunct="0"/>
            <a:endParaRPr lang="en-US" sz="3200" b="1" dirty="0">
              <a:ea typeface="Times New Roman" pitchFamily="18" charset="0"/>
              <a:cs typeface="Arial" charset="0"/>
            </a:endParaRPr>
          </a:p>
          <a:p>
            <a:pPr marL="742950" indent="-742950" eaLnBrk="0" hangingPunct="0"/>
            <a:r>
              <a:rPr lang="en-US" sz="3200" b="1" dirty="0">
                <a:ea typeface="Times New Roman" pitchFamily="18" charset="0"/>
                <a:cs typeface="Arial" charset="0"/>
              </a:rPr>
              <a:t>	“We renew our commitment annually”</a:t>
            </a:r>
          </a:p>
          <a:p>
            <a:pPr marL="742950" indent="-742950" eaLnBrk="0" hangingPunct="0"/>
            <a:endParaRPr lang="en-US" sz="3200" b="1" dirty="0">
              <a:ea typeface="Times New Roman" pitchFamily="18" charset="0"/>
              <a:cs typeface="Arial" charset="0"/>
            </a:endParaRPr>
          </a:p>
          <a:p>
            <a:pPr marL="742950" indent="-742950" eaLnBrk="0" hangingPunct="0"/>
            <a:r>
              <a:rPr lang="en-US" sz="3200" b="1" dirty="0">
                <a:ea typeface="Times New Roman" pitchFamily="18" charset="0"/>
                <a:cs typeface="Arial" charset="0"/>
              </a:rPr>
              <a:t>	“I constantly remind faculty…”</a:t>
            </a:r>
          </a:p>
          <a:p>
            <a:pPr marL="742950" indent="-742950" eaLnBrk="0" hangingPunct="0"/>
            <a:endParaRPr lang="en-US" sz="3200" b="1" dirty="0">
              <a:ea typeface="Times New Roman" pitchFamily="18" charset="0"/>
              <a:cs typeface="Arial" charset="0"/>
            </a:endParaRPr>
          </a:p>
          <a:p>
            <a:pPr marL="742950" indent="-742950" eaLnBrk="0" hangingPunct="0"/>
            <a:r>
              <a:rPr lang="en-US" sz="3200" b="1" dirty="0">
                <a:ea typeface="Times New Roman" pitchFamily="18" charset="0"/>
                <a:cs typeface="Arial" charset="0"/>
              </a:rPr>
              <a:t>	“It’s a focus of our celebrations”</a:t>
            </a:r>
          </a:p>
          <a:p>
            <a:pPr marL="742950" indent="-742950" eaLnBrk="0" hangingPunct="0"/>
            <a:endParaRPr lang="en-US" sz="2000" b="1" dirty="0">
              <a:ea typeface="Times New Roman" pitchFamily="18" charset="0"/>
              <a:cs typeface="Arial" charset="0"/>
            </a:endParaRPr>
          </a:p>
          <a:p>
            <a:pPr marL="742950" indent="-742950" eaLnBrk="0" hangingPunct="0"/>
            <a:endParaRPr lang="en-US" sz="2000" b="1" dirty="0">
              <a:ea typeface="Times New Roman" pitchFamily="18" charset="0"/>
              <a:cs typeface="Arial" charset="0"/>
            </a:endParaRPr>
          </a:p>
          <a:p>
            <a:pPr marL="742950" indent="-742950" algn="r" eaLnBrk="0" hangingPunct="0"/>
            <a:r>
              <a:rPr lang="en-US" sz="3200" dirty="0">
                <a:ea typeface="Times New Roman" pitchFamily="18" charset="0"/>
                <a:cs typeface="Arial" charset="0"/>
              </a:rPr>
              <a:t>					- Survey comments</a:t>
            </a:r>
          </a:p>
        </p:txBody>
      </p:sp>
    </p:spTree>
    <p:extLst>
      <p:ext uri="{BB962C8B-B14F-4D97-AF65-F5344CB8AC3E}">
        <p14:creationId xmlns:p14="http://schemas.microsoft.com/office/powerpoint/2010/main" val="1545319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57200"/>
            <a:ext cx="8229600" cy="60325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Great Department Climate</a:t>
            </a: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1122362" y="1066800"/>
            <a:ext cx="596423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00000"/>
              </a:buClr>
              <a:defRPr/>
            </a:pPr>
            <a:r>
              <a:rPr lang="en-US" altLang="en-US" dirty="0">
                <a:latin typeface="Arial" pitchFamily="34" charset="0"/>
                <a:cs typeface="Arial" pitchFamily="34" charset="0"/>
              </a:rPr>
              <a:t>Organize socials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defRPr/>
            </a:pPr>
            <a:r>
              <a:rPr lang="en-US" altLang="en-US" dirty="0">
                <a:latin typeface="Arial" pitchFamily="34" charset="0"/>
                <a:cs typeface="Arial" pitchFamily="34" charset="0"/>
              </a:rPr>
              <a:t>Walk the halls, interact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defRPr/>
            </a:pPr>
            <a:r>
              <a:rPr lang="en-US" altLang="en-US" dirty="0">
                <a:latin typeface="Arial" pitchFamily="34" charset="0"/>
                <a:cs typeface="Arial" pitchFamily="34" charset="0"/>
              </a:rPr>
              <a:t>Write personal notes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defRPr/>
            </a:pPr>
            <a:r>
              <a:rPr lang="en-US" altLang="en-US" dirty="0">
                <a:latin typeface="Arial" pitchFamily="34" charset="0"/>
                <a:cs typeface="Arial" pitchFamily="34" charset="0"/>
              </a:rPr>
              <a:t>Bring chocolates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defRPr/>
            </a:pPr>
            <a:r>
              <a:rPr lang="en-US" altLang="en-US" dirty="0">
                <a:latin typeface="Arial" pitchFamily="34" charset="0"/>
                <a:cs typeface="Arial" pitchFamily="34" charset="0"/>
              </a:rPr>
              <a:t>Attend seminars, events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defRPr/>
            </a:pPr>
            <a:r>
              <a:rPr lang="en-US" altLang="en-US" dirty="0">
                <a:latin typeface="Arial" pitchFamily="34" charset="0"/>
                <a:cs typeface="Arial" pitchFamily="34" charset="0"/>
              </a:rPr>
              <a:t>Catch people doing good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4267200"/>
            <a:ext cx="7543800" cy="144641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lIns="91301" tIns="45651" rIns="91301" bIns="45651">
            <a:spAutoFit/>
          </a:bodyPr>
          <a:lstStyle/>
          <a:p>
            <a:pPr>
              <a:defRPr/>
            </a:pPr>
            <a:r>
              <a:rPr lang="en-US" sz="3200" b="1" dirty="0">
                <a:latin typeface="Arial"/>
                <a:ea typeface="MS PGothic" charset="0"/>
                <a:cs typeface="Arial"/>
              </a:rPr>
              <a:t>   Nothing more foundational</a:t>
            </a:r>
            <a:endParaRPr lang="en-US" sz="2800" b="1" dirty="0">
              <a:latin typeface="Arial"/>
              <a:ea typeface="MS PGothic" charset="0"/>
              <a:cs typeface="Arial"/>
            </a:endParaRPr>
          </a:p>
          <a:p>
            <a:pPr marL="941655" lvl="1" indent="-484455">
              <a:buFont typeface="Wingdings" charset="2"/>
              <a:buChar char="ü"/>
              <a:defRPr/>
            </a:pPr>
            <a:r>
              <a:rPr lang="en-US" sz="2800" dirty="0">
                <a:latin typeface="Arial"/>
                <a:ea typeface="MS PGothic" charset="0"/>
                <a:cs typeface="Arial"/>
              </a:rPr>
              <a:t>Knowing what is </a:t>
            </a:r>
            <a:r>
              <a:rPr lang="en-US" sz="2800" b="1" dirty="0">
                <a:solidFill>
                  <a:srgbClr val="C00000"/>
                </a:solidFill>
                <a:latin typeface="Arial"/>
                <a:ea typeface="MS PGothic" charset="0"/>
                <a:cs typeface="Arial"/>
              </a:rPr>
              <a:t>Valued &amp; Expected</a:t>
            </a:r>
          </a:p>
          <a:p>
            <a:pPr marL="941655" lvl="1" indent="-484455">
              <a:buFont typeface="Wingdings" charset="2"/>
              <a:buChar char="ü"/>
              <a:defRPr/>
            </a:pPr>
            <a:r>
              <a:rPr lang="en-US" sz="2800" dirty="0">
                <a:latin typeface="Arial"/>
                <a:ea typeface="MS PGothic" charset="0"/>
                <a:cs typeface="Arial"/>
              </a:rPr>
              <a:t>Values and expectations are </a:t>
            </a:r>
            <a:r>
              <a:rPr lang="en-US" sz="2800" b="1" dirty="0">
                <a:solidFill>
                  <a:srgbClr val="C00000"/>
                </a:solidFill>
                <a:latin typeface="Arial"/>
                <a:ea typeface="MS PGothic" charset="0"/>
                <a:cs typeface="Arial"/>
              </a:rPr>
              <a:t>Upheld </a:t>
            </a:r>
          </a:p>
        </p:txBody>
      </p:sp>
    </p:spTree>
    <p:extLst>
      <p:ext uri="{BB962C8B-B14F-4D97-AF65-F5344CB8AC3E}">
        <p14:creationId xmlns:p14="http://schemas.microsoft.com/office/powerpoint/2010/main" val="20826923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1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15557</TotalTime>
  <Words>1163</Words>
  <Application>Microsoft Macintosh PowerPoint</Application>
  <PresentationFormat>On-screen Show (4:3)</PresentationFormat>
  <Paragraphs>406</Paragraphs>
  <Slides>45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60" baseType="lpstr">
      <vt:lpstr>ＭＳ Ｐゴシック</vt:lpstr>
      <vt:lpstr>ＭＳ Ｐゴシック</vt:lpstr>
      <vt:lpstr>Aharoni</vt:lpstr>
      <vt:lpstr>Arial</vt:lpstr>
      <vt:lpstr>Arial Rounded MT Bold</vt:lpstr>
      <vt:lpstr>Calibri</vt:lpstr>
      <vt:lpstr>Chiller</vt:lpstr>
      <vt:lpstr>Georgia</vt:lpstr>
      <vt:lpstr>Jokerman</vt:lpstr>
      <vt:lpstr>Mangal</vt:lpstr>
      <vt:lpstr>Times New Roman</vt:lpstr>
      <vt:lpstr>Wingdings</vt:lpstr>
      <vt:lpstr>Wingdings 2</vt:lpstr>
      <vt:lpstr>Wingdings 3</vt:lpstr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Brigham Young University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rkc26</dc:creator>
  <cp:lastModifiedBy>Kent Crookston</cp:lastModifiedBy>
  <cp:revision>1303</cp:revision>
  <cp:lastPrinted>2018-01-11T01:56:33Z</cp:lastPrinted>
  <dcterms:created xsi:type="dcterms:W3CDTF">2006-09-19T16:52:12Z</dcterms:created>
  <dcterms:modified xsi:type="dcterms:W3CDTF">2018-01-28T03:47:14Z</dcterms:modified>
</cp:coreProperties>
</file>