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7"/>
  </p:notesMasterIdLst>
  <p:sldIdLst>
    <p:sldId id="256" r:id="rId2"/>
    <p:sldId id="257" r:id="rId3"/>
    <p:sldId id="259" r:id="rId4"/>
    <p:sldId id="260" r:id="rId5"/>
    <p:sldId id="265" r:id="rId6"/>
    <p:sldId id="266" r:id="rId7"/>
    <p:sldId id="275" r:id="rId8"/>
    <p:sldId id="276" r:id="rId9"/>
    <p:sldId id="268" r:id="rId10"/>
    <p:sldId id="277" r:id="rId11"/>
    <p:sldId id="273" r:id="rId12"/>
    <p:sldId id="267" r:id="rId13"/>
    <p:sldId id="272" r:id="rId14"/>
    <p:sldId id="271" r:id="rId15"/>
    <p:sldId id="274"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4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3" d="100"/>
          <a:sy n="53" d="100"/>
        </p:scale>
        <p:origin x="7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686F9-07A1-49A5-9797-4DB459669F51}" type="datetimeFigureOut">
              <a:rPr lang="en-US" smtClean="0"/>
              <a:t>7/19/2017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C27A5-E2DC-4856-A9D6-03AB11E3937A}" type="slidenum">
              <a:rPr lang="en-US" smtClean="0"/>
              <a:t>‹#›</a:t>
            </a:fld>
            <a:endParaRPr lang="en-US"/>
          </a:p>
        </p:txBody>
      </p:sp>
    </p:spTree>
    <p:extLst>
      <p:ext uri="{BB962C8B-B14F-4D97-AF65-F5344CB8AC3E}">
        <p14:creationId xmlns:p14="http://schemas.microsoft.com/office/powerpoint/2010/main" val="205258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l</a:t>
            </a:r>
            <a:r>
              <a:rPr lang="en-US" dirty="0" smtClean="0"/>
              <a:t>earning goals</a:t>
            </a:r>
            <a:endParaRPr lang="en-US" dirty="0"/>
          </a:p>
        </p:txBody>
      </p:sp>
      <p:sp>
        <p:nvSpPr>
          <p:cNvPr id="4" name="Slide Number Placeholder 3"/>
          <p:cNvSpPr>
            <a:spLocks noGrp="1"/>
          </p:cNvSpPr>
          <p:nvPr>
            <p:ph type="sldNum" sz="quarter" idx="10"/>
          </p:nvPr>
        </p:nvSpPr>
        <p:spPr/>
        <p:txBody>
          <a:bodyPr/>
          <a:lstStyle/>
          <a:p>
            <a:fld id="{B11C27A5-E2DC-4856-A9D6-03AB11E3937A}" type="slidenum">
              <a:rPr lang="en-US" smtClean="0"/>
              <a:t>6</a:t>
            </a:fld>
            <a:endParaRPr lang="en-US"/>
          </a:p>
        </p:txBody>
      </p:sp>
    </p:spTree>
    <p:extLst>
      <p:ext uri="{BB962C8B-B14F-4D97-AF65-F5344CB8AC3E}">
        <p14:creationId xmlns:p14="http://schemas.microsoft.com/office/powerpoint/2010/main" val="3640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do at the department level to encourage growth for the department as a whole?</a:t>
            </a:r>
            <a:endParaRPr lang="en-US" dirty="0"/>
          </a:p>
        </p:txBody>
      </p:sp>
      <p:sp>
        <p:nvSpPr>
          <p:cNvPr id="4" name="Slide Number Placeholder 3"/>
          <p:cNvSpPr>
            <a:spLocks noGrp="1"/>
          </p:cNvSpPr>
          <p:nvPr>
            <p:ph type="sldNum" sz="quarter" idx="10"/>
          </p:nvPr>
        </p:nvSpPr>
        <p:spPr/>
        <p:txBody>
          <a:bodyPr/>
          <a:lstStyle/>
          <a:p>
            <a:fld id="{B11C27A5-E2DC-4856-A9D6-03AB11E3937A}" type="slidenum">
              <a:rPr lang="en-US" smtClean="0"/>
              <a:t>8</a:t>
            </a:fld>
            <a:endParaRPr lang="en-US"/>
          </a:p>
        </p:txBody>
      </p:sp>
    </p:spTree>
    <p:extLst>
      <p:ext uri="{BB962C8B-B14F-4D97-AF65-F5344CB8AC3E}">
        <p14:creationId xmlns:p14="http://schemas.microsoft.com/office/powerpoint/2010/main" val="68030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Title slide bkg_2_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9" name="Rectangle 3"/>
          <p:cNvSpPr>
            <a:spLocks noGrp="1" noChangeArrowheads="1"/>
          </p:cNvSpPr>
          <p:nvPr>
            <p:ph type="ctrTitle"/>
          </p:nvPr>
        </p:nvSpPr>
        <p:spPr>
          <a:xfrm>
            <a:off x="685800" y="2362200"/>
            <a:ext cx="7772400" cy="981075"/>
          </a:xfrm>
        </p:spPr>
        <p:txBody>
          <a:bodyPr/>
          <a:lstStyle>
            <a:lvl1pPr>
              <a:defRPr sz="3600" b="0" i="0">
                <a:solidFill>
                  <a:srgbClr val="F1E405"/>
                </a:solidFill>
                <a:latin typeface=""/>
                <a:cs typeface="Futura Light"/>
              </a:defRPr>
            </a:lvl1pPr>
          </a:lstStyle>
          <a:p>
            <a:pPr lvl="0"/>
            <a:r>
              <a:rPr lang="en-US" noProof="0" smtClean="0"/>
              <a:t>Click to edit Master title style</a:t>
            </a:r>
            <a:endParaRPr lang="en-US" noProof="0" dirty="0" smtClean="0"/>
          </a:p>
        </p:txBody>
      </p:sp>
      <p:sp>
        <p:nvSpPr>
          <p:cNvPr id="4100" name="Rectangle 4"/>
          <p:cNvSpPr>
            <a:spLocks noGrp="1" noChangeArrowheads="1"/>
          </p:cNvSpPr>
          <p:nvPr>
            <p:ph type="subTitle" idx="1"/>
          </p:nvPr>
        </p:nvSpPr>
        <p:spPr>
          <a:xfrm>
            <a:off x="1371600" y="3962400"/>
            <a:ext cx="6400800" cy="1504950"/>
          </a:xfrm>
        </p:spPr>
        <p:txBody>
          <a:bodyPr/>
          <a:lstStyle>
            <a:lvl1pPr marL="0" indent="0" algn="ctr">
              <a:buFont typeface="Symbol" charset="0"/>
              <a:buNone/>
              <a:defRPr sz="2800" b="0" i="0">
                <a:solidFill>
                  <a:schemeClr val="bg1"/>
                </a:solidFill>
                <a:latin typeface=""/>
                <a:cs typeface="Futura Book"/>
              </a:defRPr>
            </a:lvl1pPr>
          </a:lstStyle>
          <a:p>
            <a:pPr lvl="0"/>
            <a:r>
              <a:rPr lang="en-US" noProof="0" smtClean="0"/>
              <a:t>Click to edit Master subtitle style</a:t>
            </a:r>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406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678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2057400"/>
            <a:ext cx="3767138" cy="383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1063" y="2057400"/>
            <a:ext cx="3767137" cy="383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3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176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57437"/>
            <a:ext cx="4040188" cy="3509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176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7437"/>
            <a:ext cx="4041775" cy="3205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82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86675" cy="1195388"/>
          </a:xfrm>
        </p:spPr>
        <p:txBody>
          <a:bodyPr/>
          <a:lstStyle/>
          <a:p>
            <a:r>
              <a:rPr lang="en-US" smtClean="0"/>
              <a:t>Click to edit Master title style</a:t>
            </a:r>
            <a:endParaRPr lang="en-US"/>
          </a:p>
        </p:txBody>
      </p:sp>
    </p:spTree>
    <p:extLst>
      <p:ext uri="{BB962C8B-B14F-4D97-AF65-F5344CB8AC3E}">
        <p14:creationId xmlns:p14="http://schemas.microsoft.com/office/powerpoint/2010/main" val="20928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0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9600"/>
            <a:ext cx="5111750" cy="5213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051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426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883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146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ontent-slide-bkg_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Rectangle 3"/>
          <p:cNvSpPr>
            <a:spLocks noGrp="1" noChangeArrowheads="1"/>
          </p:cNvSpPr>
          <p:nvPr>
            <p:ph type="title"/>
          </p:nvPr>
        </p:nvSpPr>
        <p:spPr bwMode="auto">
          <a:xfrm>
            <a:off x="771525" y="381000"/>
            <a:ext cx="76866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3076" name="Rectangle 4"/>
          <p:cNvSpPr>
            <a:spLocks noGrp="1" noChangeArrowheads="1"/>
          </p:cNvSpPr>
          <p:nvPr>
            <p:ph type="body" idx="1"/>
          </p:nvPr>
        </p:nvSpPr>
        <p:spPr bwMode="auto">
          <a:xfrm>
            <a:off x="771525" y="1981200"/>
            <a:ext cx="76866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ctr" rtl="0" eaLnBrk="1" fontAlgn="base" hangingPunct="1">
        <a:spcBef>
          <a:spcPct val="0"/>
        </a:spcBef>
        <a:spcAft>
          <a:spcPct val="0"/>
        </a:spcAft>
        <a:defRPr sz="3600" b="0" i="0">
          <a:solidFill>
            <a:schemeClr val="tx1"/>
          </a:solidFill>
          <a:latin typeface=""/>
          <a:ea typeface="+mj-ea"/>
          <a:cs typeface="Futura Medium"/>
        </a:defRPr>
      </a:lvl1pPr>
      <a:lvl2pPr algn="ctr" rtl="0" eaLnBrk="1" fontAlgn="base" hangingPunct="1">
        <a:spcBef>
          <a:spcPct val="0"/>
        </a:spcBef>
        <a:spcAft>
          <a:spcPct val="0"/>
        </a:spcAft>
        <a:defRPr sz="3600" b="1">
          <a:solidFill>
            <a:schemeClr val="tx1"/>
          </a:solidFill>
          <a:latin typeface="Arial" charset="0"/>
          <a:ea typeface="Osaka" charset="0"/>
          <a:cs typeface="Osaka" charset="0"/>
        </a:defRPr>
      </a:lvl2pPr>
      <a:lvl3pPr algn="ctr" rtl="0" eaLnBrk="1" fontAlgn="base" hangingPunct="1">
        <a:spcBef>
          <a:spcPct val="0"/>
        </a:spcBef>
        <a:spcAft>
          <a:spcPct val="0"/>
        </a:spcAft>
        <a:defRPr sz="3600" b="1">
          <a:solidFill>
            <a:schemeClr val="tx1"/>
          </a:solidFill>
          <a:latin typeface="Arial" charset="0"/>
          <a:ea typeface="Osaka" charset="0"/>
          <a:cs typeface="Osaka" charset="0"/>
        </a:defRPr>
      </a:lvl3pPr>
      <a:lvl4pPr algn="ctr" rtl="0" eaLnBrk="1" fontAlgn="base" hangingPunct="1">
        <a:spcBef>
          <a:spcPct val="0"/>
        </a:spcBef>
        <a:spcAft>
          <a:spcPct val="0"/>
        </a:spcAft>
        <a:defRPr sz="3600" b="1">
          <a:solidFill>
            <a:schemeClr val="tx1"/>
          </a:solidFill>
          <a:latin typeface="Arial" charset="0"/>
          <a:ea typeface="Osaka" charset="0"/>
          <a:cs typeface="Osaka" charset="0"/>
        </a:defRPr>
      </a:lvl4pPr>
      <a:lvl5pPr algn="ctr" rtl="0" eaLnBrk="1" fontAlgn="base" hangingPunct="1">
        <a:spcBef>
          <a:spcPct val="0"/>
        </a:spcBef>
        <a:spcAft>
          <a:spcPct val="0"/>
        </a:spcAft>
        <a:defRPr sz="3600" b="1">
          <a:solidFill>
            <a:schemeClr val="tx1"/>
          </a:solidFill>
          <a:latin typeface="Arial" charset="0"/>
          <a:ea typeface="Osaka" charset="0"/>
          <a:cs typeface="Osaka" charset="0"/>
        </a:defRPr>
      </a:lvl5pPr>
      <a:lvl6pPr marL="457200" algn="ctr" rtl="0" eaLnBrk="1" fontAlgn="base" hangingPunct="1">
        <a:spcBef>
          <a:spcPct val="0"/>
        </a:spcBef>
        <a:spcAft>
          <a:spcPct val="0"/>
        </a:spcAft>
        <a:defRPr sz="3600" b="1">
          <a:solidFill>
            <a:schemeClr val="tx1"/>
          </a:solidFill>
          <a:latin typeface="Arial" charset="0"/>
          <a:ea typeface="Osaka" charset="0"/>
          <a:cs typeface="Osaka" charset="0"/>
        </a:defRPr>
      </a:lvl6pPr>
      <a:lvl7pPr marL="914400" algn="ctr" rtl="0" eaLnBrk="1" fontAlgn="base" hangingPunct="1">
        <a:spcBef>
          <a:spcPct val="0"/>
        </a:spcBef>
        <a:spcAft>
          <a:spcPct val="0"/>
        </a:spcAft>
        <a:defRPr sz="3600" b="1">
          <a:solidFill>
            <a:schemeClr val="tx1"/>
          </a:solidFill>
          <a:latin typeface="Arial" charset="0"/>
          <a:ea typeface="Osaka" charset="0"/>
          <a:cs typeface="Osaka" charset="0"/>
        </a:defRPr>
      </a:lvl7pPr>
      <a:lvl8pPr marL="1371600" algn="ctr" rtl="0" eaLnBrk="1" fontAlgn="base" hangingPunct="1">
        <a:spcBef>
          <a:spcPct val="0"/>
        </a:spcBef>
        <a:spcAft>
          <a:spcPct val="0"/>
        </a:spcAft>
        <a:defRPr sz="3600" b="1">
          <a:solidFill>
            <a:schemeClr val="tx1"/>
          </a:solidFill>
          <a:latin typeface="Arial" charset="0"/>
          <a:ea typeface="Osaka" charset="0"/>
          <a:cs typeface="Osaka" charset="0"/>
        </a:defRPr>
      </a:lvl8pPr>
      <a:lvl9pPr marL="1828800" algn="ctr" rtl="0" eaLnBrk="1" fontAlgn="base" hangingPunct="1">
        <a:spcBef>
          <a:spcPct val="0"/>
        </a:spcBef>
        <a:spcAft>
          <a:spcPct val="0"/>
        </a:spcAft>
        <a:defRPr sz="3600" b="1">
          <a:solidFill>
            <a:schemeClr val="tx1"/>
          </a:solidFill>
          <a:latin typeface="Arial" charset="0"/>
          <a:ea typeface="Osaka" charset="0"/>
          <a:cs typeface="Osaka" charset="0"/>
        </a:defRPr>
      </a:lvl9pPr>
    </p:titleStyle>
    <p:bodyStyle>
      <a:lvl1pPr marL="342900" indent="-342900" algn="l" rtl="0" eaLnBrk="1" fontAlgn="base" hangingPunct="1">
        <a:spcBef>
          <a:spcPct val="10000"/>
        </a:spcBef>
        <a:spcAft>
          <a:spcPct val="20000"/>
        </a:spcAft>
        <a:buFont typeface="Symbol" charset="0"/>
        <a:buChar char=""/>
        <a:defRPr sz="2400" b="1" i="0">
          <a:solidFill>
            <a:schemeClr val="tx1"/>
          </a:solidFill>
          <a:latin typeface=""/>
          <a:ea typeface="+mn-ea"/>
          <a:cs typeface="Futura Heavy"/>
        </a:defRPr>
      </a:lvl1pPr>
      <a:lvl2pPr marL="742950" indent="-285750" algn="l" rtl="0" eaLnBrk="1" fontAlgn="base" hangingPunct="1">
        <a:spcBef>
          <a:spcPct val="0"/>
        </a:spcBef>
        <a:spcAft>
          <a:spcPct val="20000"/>
        </a:spcAft>
        <a:buClr>
          <a:schemeClr val="tx1"/>
        </a:buClr>
        <a:buChar char="&lt;"/>
        <a:defRPr sz="2200" b="0" i="0">
          <a:solidFill>
            <a:schemeClr val="tx1"/>
          </a:solidFill>
          <a:latin typeface=""/>
          <a:ea typeface="+mn-ea"/>
          <a:cs typeface="Futura Light"/>
        </a:defRPr>
      </a:lvl2pPr>
      <a:lvl3pPr marL="1143000" indent="-228600" algn="l" rtl="0" eaLnBrk="1" fontAlgn="base" hangingPunct="1">
        <a:spcBef>
          <a:spcPct val="0"/>
        </a:spcBef>
        <a:spcAft>
          <a:spcPct val="20000"/>
        </a:spcAft>
        <a:buFont typeface="Webdings" charset="0"/>
        <a:buChar char="a"/>
        <a:defRPr sz="2200" b="0" i="0">
          <a:solidFill>
            <a:schemeClr val="tx1"/>
          </a:solidFill>
          <a:latin typeface=""/>
          <a:ea typeface="+mn-ea"/>
          <a:cs typeface="Futura Light"/>
        </a:defRPr>
      </a:lvl3pPr>
      <a:lvl4pPr marL="1600200" indent="-228600" algn="l" rtl="0" eaLnBrk="1" fontAlgn="base" hangingPunct="1">
        <a:spcBef>
          <a:spcPct val="0"/>
        </a:spcBef>
        <a:spcAft>
          <a:spcPct val="20000"/>
        </a:spcAft>
        <a:buChar char="•"/>
        <a:defRPr sz="2200" b="0" i="0">
          <a:solidFill>
            <a:schemeClr val="tx1"/>
          </a:solidFill>
          <a:latin typeface=""/>
          <a:ea typeface="+mn-ea"/>
          <a:cs typeface="Futura Light"/>
        </a:defRPr>
      </a:lvl4pPr>
      <a:lvl5pPr marL="2057400" indent="-228600" algn="l" rtl="0" eaLnBrk="1" fontAlgn="base" hangingPunct="1">
        <a:spcBef>
          <a:spcPct val="0"/>
        </a:spcBef>
        <a:spcAft>
          <a:spcPct val="20000"/>
        </a:spcAft>
        <a:buFont typeface="Webdings" charset="0"/>
        <a:buChar char="4"/>
        <a:defRPr sz="2200" b="0" i="0">
          <a:solidFill>
            <a:schemeClr val="tx1"/>
          </a:solidFill>
          <a:latin typeface=""/>
          <a:ea typeface="+mn-ea"/>
          <a:cs typeface="Futura Light"/>
        </a:defRPr>
      </a:lvl5pPr>
      <a:lvl6pPr marL="2514600" indent="-228600" algn="l" rtl="0" eaLnBrk="1" fontAlgn="base" hangingPunct="1">
        <a:spcBef>
          <a:spcPct val="0"/>
        </a:spcBef>
        <a:spcAft>
          <a:spcPct val="20000"/>
        </a:spcAft>
        <a:buFont typeface="Webdings" charset="0"/>
        <a:buChar char="4"/>
        <a:defRPr sz="2200">
          <a:solidFill>
            <a:schemeClr val="tx1"/>
          </a:solidFill>
          <a:latin typeface="+mn-lt"/>
          <a:ea typeface="+mn-ea"/>
          <a:cs typeface="+mn-cs"/>
        </a:defRPr>
      </a:lvl6pPr>
      <a:lvl7pPr marL="2971800" indent="-228600" algn="l" rtl="0" eaLnBrk="1" fontAlgn="base" hangingPunct="1">
        <a:spcBef>
          <a:spcPct val="0"/>
        </a:spcBef>
        <a:spcAft>
          <a:spcPct val="20000"/>
        </a:spcAft>
        <a:buFont typeface="Webdings" charset="0"/>
        <a:buChar char="4"/>
        <a:defRPr sz="2200">
          <a:solidFill>
            <a:schemeClr val="tx1"/>
          </a:solidFill>
          <a:latin typeface="+mn-lt"/>
          <a:ea typeface="+mn-ea"/>
          <a:cs typeface="+mn-cs"/>
        </a:defRPr>
      </a:lvl7pPr>
      <a:lvl8pPr marL="3429000" indent="-228600" algn="l" rtl="0" eaLnBrk="1" fontAlgn="base" hangingPunct="1">
        <a:spcBef>
          <a:spcPct val="0"/>
        </a:spcBef>
        <a:spcAft>
          <a:spcPct val="20000"/>
        </a:spcAft>
        <a:buFont typeface="Webdings" charset="0"/>
        <a:buChar char="4"/>
        <a:defRPr sz="2200">
          <a:solidFill>
            <a:schemeClr val="tx1"/>
          </a:solidFill>
          <a:latin typeface="+mn-lt"/>
          <a:ea typeface="+mn-ea"/>
          <a:cs typeface="+mn-cs"/>
        </a:defRPr>
      </a:lvl8pPr>
      <a:lvl9pPr marL="3886200" indent="-228600" algn="l" rtl="0" eaLnBrk="1" fontAlgn="base" hangingPunct="1">
        <a:spcBef>
          <a:spcPct val="0"/>
        </a:spcBef>
        <a:spcAft>
          <a:spcPct val="20000"/>
        </a:spcAft>
        <a:buFont typeface="Webdings" charset="0"/>
        <a:buChar char="4"/>
        <a:defRPr sz="2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of Student Learning as a Driver to Departmental Development</a:t>
            </a:r>
            <a:endParaRPr lang="en-US" dirty="0"/>
          </a:p>
        </p:txBody>
      </p:sp>
      <p:sp>
        <p:nvSpPr>
          <p:cNvPr id="3" name="Subtitle 2"/>
          <p:cNvSpPr>
            <a:spLocks noGrp="1"/>
          </p:cNvSpPr>
          <p:nvPr>
            <p:ph type="subTitle" idx="1"/>
          </p:nvPr>
        </p:nvSpPr>
        <p:spPr/>
        <p:txBody>
          <a:bodyPr/>
          <a:lstStyle/>
          <a:p>
            <a:r>
              <a:rPr lang="en-US" dirty="0" smtClean="0"/>
              <a:t>Andi Lassiter</a:t>
            </a:r>
            <a:endParaRPr lang="en-US" dirty="0"/>
          </a:p>
          <a:p>
            <a:r>
              <a:rPr lang="en-US" dirty="0" smtClean="0"/>
              <a:t>Department of Psychology</a:t>
            </a:r>
          </a:p>
        </p:txBody>
      </p:sp>
    </p:spTree>
    <p:extLst>
      <p:ext uri="{BB962C8B-B14F-4D97-AF65-F5344CB8AC3E}">
        <p14:creationId xmlns:p14="http://schemas.microsoft.com/office/powerpoint/2010/main" val="31109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Development</a:t>
            </a:r>
            <a:endParaRPr lang="en-US" dirty="0"/>
          </a:p>
        </p:txBody>
      </p:sp>
      <p:sp>
        <p:nvSpPr>
          <p:cNvPr id="3" name="Content Placeholder 2"/>
          <p:cNvSpPr>
            <a:spLocks noGrp="1"/>
          </p:cNvSpPr>
          <p:nvPr>
            <p:ph idx="1"/>
          </p:nvPr>
        </p:nvSpPr>
        <p:spPr/>
        <p:txBody>
          <a:bodyPr/>
          <a:lstStyle/>
          <a:p>
            <a:r>
              <a:rPr lang="en-US" dirty="0" smtClean="0"/>
              <a:t>Departmental goals and motivation</a:t>
            </a:r>
          </a:p>
          <a:p>
            <a:r>
              <a:rPr lang="en-US" dirty="0" smtClean="0"/>
              <a:t>Strengths and talents</a:t>
            </a:r>
          </a:p>
          <a:p>
            <a:r>
              <a:rPr lang="en-US" dirty="0" smtClean="0"/>
              <a:t>Development opportunities</a:t>
            </a:r>
          </a:p>
          <a:p>
            <a:r>
              <a:rPr lang="en-US" dirty="0" smtClean="0"/>
              <a:t>Development objectives and action steps</a:t>
            </a:r>
            <a:endParaRPr lang="en-US" dirty="0"/>
          </a:p>
        </p:txBody>
      </p:sp>
    </p:spTree>
    <p:extLst>
      <p:ext uri="{BB962C8B-B14F-4D97-AF65-F5344CB8AC3E}">
        <p14:creationId xmlns:p14="http://schemas.microsoft.com/office/powerpoint/2010/main" val="235074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initiatives as evidence of resource management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779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assessment and growth</a:t>
            </a:r>
            <a:endParaRPr lang="en-US" dirty="0"/>
          </a:p>
        </p:txBody>
      </p:sp>
      <p:sp>
        <p:nvSpPr>
          <p:cNvPr id="3" name="Content Placeholder 2"/>
          <p:cNvSpPr>
            <a:spLocks noGrp="1"/>
          </p:cNvSpPr>
          <p:nvPr>
            <p:ph idx="1"/>
          </p:nvPr>
        </p:nvSpPr>
        <p:spPr/>
        <p:txBody>
          <a:bodyPr/>
          <a:lstStyle/>
          <a:p>
            <a:r>
              <a:rPr lang="en-US" dirty="0" smtClean="0">
                <a:sym typeface="Wingdings" panose="05000000000000000000" pitchFamily="2" charset="2"/>
              </a:rPr>
              <a:t>Shared expectations on faculty evaluation</a:t>
            </a:r>
          </a:p>
          <a:p>
            <a:r>
              <a:rPr lang="en-US" dirty="0" smtClean="0">
                <a:sym typeface="Wingdings" panose="05000000000000000000" pitchFamily="2" charset="2"/>
              </a:rPr>
              <a:t>Targeted faculty development activities</a:t>
            </a:r>
          </a:p>
          <a:p>
            <a:r>
              <a:rPr lang="en-US" dirty="0" smtClean="0">
                <a:sym typeface="Wingdings" panose="05000000000000000000" pitchFamily="2" charset="2"/>
              </a:rPr>
              <a:t>Shared, whole-department, developmental activities</a:t>
            </a:r>
            <a:endParaRPr lang="en-US" dirty="0"/>
          </a:p>
        </p:txBody>
      </p:sp>
    </p:spTree>
    <p:extLst>
      <p:ext uri="{BB962C8B-B14F-4D97-AF65-F5344CB8AC3E}">
        <p14:creationId xmlns:p14="http://schemas.microsoft.com/office/powerpoint/2010/main" val="130306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cheap or free</a:t>
            </a:r>
            <a:endParaRPr lang="en-US" dirty="0"/>
          </a:p>
        </p:txBody>
      </p:sp>
      <p:sp>
        <p:nvSpPr>
          <p:cNvPr id="3" name="Content Placeholder 2"/>
          <p:cNvSpPr>
            <a:spLocks noGrp="1"/>
          </p:cNvSpPr>
          <p:nvPr>
            <p:ph idx="1"/>
          </p:nvPr>
        </p:nvSpPr>
        <p:spPr/>
        <p:txBody>
          <a:bodyPr/>
          <a:lstStyle/>
          <a:p>
            <a:r>
              <a:rPr lang="en-US" dirty="0" smtClean="0"/>
              <a:t>New-faculty orientation programs</a:t>
            </a:r>
          </a:p>
          <a:p>
            <a:r>
              <a:rPr lang="en-US" dirty="0" smtClean="0"/>
              <a:t>Teaching GA workshops</a:t>
            </a:r>
          </a:p>
          <a:p>
            <a:r>
              <a:rPr lang="en-US" dirty="0" smtClean="0"/>
              <a:t>Fall departmental retreats</a:t>
            </a:r>
          </a:p>
          <a:p>
            <a:r>
              <a:rPr lang="en-US" dirty="0" smtClean="0"/>
              <a:t>Collaborative faculty scholarship workgroups</a:t>
            </a:r>
          </a:p>
          <a:p>
            <a:r>
              <a:rPr lang="en-US" dirty="0" smtClean="0"/>
              <a:t>Textbook publisher luncheons</a:t>
            </a:r>
          </a:p>
          <a:p>
            <a:pPr lvl="1"/>
            <a:r>
              <a:rPr lang="en-US" dirty="0" smtClean="0"/>
              <a:t>Lunch-n-learns</a:t>
            </a:r>
          </a:p>
          <a:p>
            <a:endParaRPr lang="en-US" dirty="0"/>
          </a:p>
        </p:txBody>
      </p:sp>
    </p:spTree>
    <p:extLst>
      <p:ext uri="{BB962C8B-B14F-4D97-AF65-F5344CB8AC3E}">
        <p14:creationId xmlns:p14="http://schemas.microsoft.com/office/powerpoint/2010/main" val="261574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Can development initiatives be evidence of resource management?</a:t>
            </a:r>
          </a:p>
          <a:p>
            <a:r>
              <a:rPr lang="en-US" dirty="0" smtClean="0"/>
              <a:t>What have you observed about how assessment of student learning can be used to drive departmental development/growth?</a:t>
            </a:r>
          </a:p>
          <a:p>
            <a:r>
              <a:rPr lang="en-US" dirty="0" smtClean="0"/>
              <a:t>Are there other development initiatives that a department might use to be more intentional?</a:t>
            </a:r>
          </a:p>
        </p:txBody>
      </p:sp>
    </p:spTree>
    <p:extLst>
      <p:ext uri="{BB962C8B-B14F-4D97-AF65-F5344CB8AC3E}">
        <p14:creationId xmlns:p14="http://schemas.microsoft.com/office/powerpoint/2010/main" val="257833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activity</a:t>
            </a:r>
            <a:endParaRPr lang="en-US" dirty="0"/>
          </a:p>
        </p:txBody>
      </p:sp>
      <p:sp>
        <p:nvSpPr>
          <p:cNvPr id="3" name="Content Placeholder 2"/>
          <p:cNvSpPr>
            <a:spLocks noGrp="1"/>
          </p:cNvSpPr>
          <p:nvPr>
            <p:ph idx="1"/>
          </p:nvPr>
        </p:nvSpPr>
        <p:spPr/>
        <p:txBody>
          <a:bodyPr/>
          <a:lstStyle/>
          <a:p>
            <a:r>
              <a:rPr lang="en-US" dirty="0" smtClean="0"/>
              <a:t>Present example </a:t>
            </a:r>
            <a:r>
              <a:rPr lang="en-US" dirty="0" smtClean="0"/>
              <a:t>case including student </a:t>
            </a:r>
            <a:r>
              <a:rPr lang="en-US" dirty="0" smtClean="0"/>
              <a:t>learning goal, and accompanying departmental goal.</a:t>
            </a:r>
          </a:p>
          <a:p>
            <a:r>
              <a:rPr lang="en-US" dirty="0" smtClean="0"/>
              <a:t>Facilitate participants</a:t>
            </a:r>
            <a:r>
              <a:rPr lang="en-US" dirty="0" smtClean="0"/>
              <a:t> as they work through the development planning process considerations (slide 10)</a:t>
            </a:r>
          </a:p>
          <a:p>
            <a:r>
              <a:rPr lang="en-US" dirty="0"/>
              <a:t>B</a:t>
            </a:r>
            <a:r>
              <a:rPr lang="en-US" dirty="0" smtClean="0"/>
              <a:t>rainstorm </a:t>
            </a:r>
            <a:r>
              <a:rPr lang="en-US" dirty="0" smtClean="0"/>
              <a:t>potential ways to implement broad development initiatives to support </a:t>
            </a:r>
            <a:r>
              <a:rPr lang="en-US" dirty="0" smtClean="0"/>
              <a:t>student learning goals presented in the case</a:t>
            </a:r>
            <a:endParaRPr lang="en-US" dirty="0"/>
          </a:p>
        </p:txBody>
      </p:sp>
    </p:spTree>
    <p:extLst>
      <p:ext uri="{BB962C8B-B14F-4D97-AF65-F5344CB8AC3E}">
        <p14:creationId xmlns:p14="http://schemas.microsoft.com/office/powerpoint/2010/main" val="396059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Overview/agenda</a:t>
            </a:r>
            <a:endParaRPr lang="en-US" dirty="0"/>
          </a:p>
        </p:txBody>
      </p:sp>
      <p:sp>
        <p:nvSpPr>
          <p:cNvPr id="3" name="Content Placeholder 2"/>
          <p:cNvSpPr>
            <a:spLocks noGrp="1"/>
          </p:cNvSpPr>
          <p:nvPr>
            <p:ph idx="1"/>
          </p:nvPr>
        </p:nvSpPr>
        <p:spPr>
          <a:xfrm>
            <a:off x="533401" y="1981200"/>
            <a:ext cx="7924800" cy="4038600"/>
          </a:xfrm>
        </p:spPr>
        <p:txBody>
          <a:bodyPr/>
          <a:lstStyle/>
          <a:p>
            <a:r>
              <a:rPr lang="en-US" dirty="0" smtClean="0"/>
              <a:t>Our institution and department</a:t>
            </a:r>
          </a:p>
          <a:p>
            <a:r>
              <a:rPr lang="en-US" dirty="0" smtClean="0"/>
              <a:t>Student learning goals </a:t>
            </a:r>
            <a:r>
              <a:rPr lang="en-US" dirty="0" smtClean="0">
                <a:sym typeface="Wingdings" panose="05000000000000000000" pitchFamily="2" charset="2"/>
              </a:rPr>
              <a:t> culture shift  growth</a:t>
            </a:r>
          </a:p>
          <a:p>
            <a:r>
              <a:rPr lang="en-US" dirty="0" smtClean="0">
                <a:sym typeface="Wingdings" panose="05000000000000000000" pitchFamily="2" charset="2"/>
              </a:rPr>
              <a:t>Linking to individual and departmental growth</a:t>
            </a:r>
          </a:p>
          <a:p>
            <a:r>
              <a:rPr lang="en-US" dirty="0" smtClean="0">
                <a:sym typeface="Wingdings" panose="05000000000000000000" pitchFamily="2" charset="2"/>
              </a:rPr>
              <a:t>Suggestions, recommendations, possibilities</a:t>
            </a:r>
          </a:p>
          <a:p>
            <a:endParaRPr lang="en-US" dirty="0" smtClean="0"/>
          </a:p>
        </p:txBody>
      </p:sp>
    </p:spTree>
    <p:extLst>
      <p:ext uri="{BB962C8B-B14F-4D97-AF65-F5344CB8AC3E}">
        <p14:creationId xmlns:p14="http://schemas.microsoft.com/office/powerpoint/2010/main" val="167967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923" y="152400"/>
            <a:ext cx="438847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05200"/>
            <a:ext cx="674726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36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 y="914401"/>
            <a:ext cx="9141160" cy="39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56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department</a:t>
            </a:r>
            <a:endParaRPr lang="en-US" dirty="0"/>
          </a:p>
        </p:txBody>
      </p:sp>
      <p:sp>
        <p:nvSpPr>
          <p:cNvPr id="3" name="Content Placeholder 2"/>
          <p:cNvSpPr>
            <a:spLocks noGrp="1"/>
          </p:cNvSpPr>
          <p:nvPr>
            <p:ph idx="1"/>
          </p:nvPr>
        </p:nvSpPr>
        <p:spPr/>
        <p:txBody>
          <a:bodyPr/>
          <a:lstStyle/>
          <a:p>
            <a:r>
              <a:rPr lang="en-US" dirty="0" smtClean="0"/>
              <a:t>19 faculty</a:t>
            </a:r>
          </a:p>
          <a:p>
            <a:r>
              <a:rPr lang="en-US" dirty="0" smtClean="0"/>
              <a:t>~500 undergraduate majors</a:t>
            </a:r>
          </a:p>
          <a:p>
            <a:r>
              <a:rPr lang="en-US" dirty="0" smtClean="0"/>
              <a:t>2 Master’s programs</a:t>
            </a:r>
          </a:p>
          <a:p>
            <a:r>
              <a:rPr lang="en-US" dirty="0" smtClean="0"/>
              <a:t>1 Applied Doctoral program</a:t>
            </a:r>
            <a:endParaRPr lang="en-US" dirty="0"/>
          </a:p>
        </p:txBody>
      </p:sp>
    </p:spTree>
    <p:extLst>
      <p:ext uri="{BB962C8B-B14F-4D97-AF65-F5344CB8AC3E}">
        <p14:creationId xmlns:p14="http://schemas.microsoft.com/office/powerpoint/2010/main" val="177989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8487392"/>
              </p:ext>
            </p:extLst>
          </p:nvPr>
        </p:nvGraphicFramePr>
        <p:xfrm>
          <a:off x="76200" y="76200"/>
          <a:ext cx="8991600" cy="6576592"/>
        </p:xfrm>
        <a:graphic>
          <a:graphicData uri="http://schemas.openxmlformats.org/drawingml/2006/table">
            <a:tbl>
              <a:tblPr firstRow="1" bandRow="1">
                <a:tableStyleId>{073A0DAA-6AF3-43AB-8588-CEC1D06C72B9}</a:tableStyleId>
              </a:tblPr>
              <a:tblGrid>
                <a:gridCol w="2247900"/>
                <a:gridCol w="2247900"/>
                <a:gridCol w="2247900"/>
                <a:gridCol w="2247900"/>
              </a:tblGrid>
              <a:tr h="904470">
                <a:tc>
                  <a:txBody>
                    <a:bodyPr/>
                    <a:lstStyle/>
                    <a:p>
                      <a:pPr marL="0" marR="0" algn="ctr">
                        <a:spcBef>
                          <a:spcPts val="0"/>
                        </a:spcBef>
                        <a:spcAft>
                          <a:spcPts val="0"/>
                        </a:spcAft>
                      </a:pPr>
                      <a:r>
                        <a:rPr lang="en-US" sz="1800" dirty="0">
                          <a:effectLst/>
                        </a:rPr>
                        <a:t>Scientific Literacy</a:t>
                      </a:r>
                      <a:endParaRPr lang="en-US" sz="18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800" dirty="0">
                          <a:effectLst/>
                        </a:rPr>
                        <a:t>Communication</a:t>
                      </a:r>
                      <a:endParaRPr lang="en-US" sz="18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800" dirty="0">
                          <a:effectLst/>
                        </a:rPr>
                        <a:t>Knowledge</a:t>
                      </a:r>
                      <a:r>
                        <a:rPr lang="en-US" sz="1800" dirty="0" smtClean="0">
                          <a:effectLst/>
                        </a:rPr>
                        <a:t>/</a:t>
                      </a:r>
                    </a:p>
                    <a:p>
                      <a:pPr marL="0" marR="0" algn="ctr">
                        <a:spcBef>
                          <a:spcPts val="0"/>
                        </a:spcBef>
                        <a:spcAft>
                          <a:spcPts val="0"/>
                        </a:spcAft>
                      </a:pPr>
                      <a:r>
                        <a:rPr lang="en-US" sz="1800" dirty="0" smtClean="0">
                          <a:effectLst/>
                        </a:rPr>
                        <a:t>Application</a:t>
                      </a:r>
                      <a:endParaRPr lang="en-US" sz="18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1800" dirty="0">
                          <a:effectLst/>
                        </a:rPr>
                        <a:t>Critical Thinking</a:t>
                      </a:r>
                      <a:endParaRPr lang="en-US" sz="1800" dirty="0">
                        <a:effectLst/>
                        <a:latin typeface="Times New Roman"/>
                        <a:ea typeface="Calibri"/>
                      </a:endParaRPr>
                    </a:p>
                  </a:txBody>
                  <a:tcPr marL="68580" marR="68580" marT="0" marB="0" anchor="ctr"/>
                </a:tc>
              </a:tr>
              <a:tr h="5672122">
                <a:tc>
                  <a:txBody>
                    <a:bodyPr/>
                    <a:lstStyle/>
                    <a:p>
                      <a:pPr marL="0" marR="0">
                        <a:spcBef>
                          <a:spcPts val="0"/>
                        </a:spcBef>
                        <a:spcAft>
                          <a:spcPts val="0"/>
                        </a:spcAft>
                      </a:pPr>
                      <a:r>
                        <a:rPr lang="en-US" sz="1800">
                          <a:effectLst/>
                        </a:rPr>
                        <a:t>Appreciate psychology broadly as a science by understanding breadth of scientific methods, developing skills to competently consume and apply those methods, and conducting research.</a:t>
                      </a:r>
                      <a:endParaRPr lang="en-US" sz="1800">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Demonstrate competence in professional oral, written, and interpersonal communication skills.</a:t>
                      </a:r>
                      <a:endParaRPr lang="en-US" sz="1800" dirty="0">
                        <a:effectLst/>
                        <a:latin typeface="Times New Roman"/>
                        <a:ea typeface="Calibri"/>
                      </a:endParaRPr>
                    </a:p>
                  </a:txBody>
                  <a:tcPr marL="68580" marR="68580" marT="0" marB="0"/>
                </a:tc>
                <a:tc>
                  <a:txBody>
                    <a:bodyPr/>
                    <a:lstStyle/>
                    <a:p>
                      <a:pPr marL="0" marR="0">
                        <a:spcBef>
                          <a:spcPts val="0"/>
                        </a:spcBef>
                        <a:spcAft>
                          <a:spcPts val="0"/>
                        </a:spcAft>
                      </a:pPr>
                      <a:r>
                        <a:rPr lang="en-US" sz="1800">
                          <a:effectLst/>
                        </a:rPr>
                        <a:t>Demonstrate a broad base of knowledge of psychological science with the ability to apply within a wide variety of contexts. Furthermore, students should apply knowledge in a manner that is ethically appropriate, socially responsible, and sensitive to populations from diverse backgrounds.</a:t>
                      </a:r>
                      <a:endParaRPr lang="en-US" sz="1800">
                        <a:effectLst/>
                        <a:latin typeface="Times New Roman"/>
                        <a:ea typeface="Calibri"/>
                      </a:endParaRPr>
                    </a:p>
                  </a:txBody>
                  <a:tcPr marL="68580" marR="68580" marT="0" marB="0"/>
                </a:tc>
                <a:tc>
                  <a:txBody>
                    <a:bodyPr/>
                    <a:lstStyle/>
                    <a:p>
                      <a:pPr marL="0" marR="0">
                        <a:spcBef>
                          <a:spcPts val="0"/>
                        </a:spcBef>
                        <a:spcAft>
                          <a:spcPts val="0"/>
                        </a:spcAft>
                      </a:pPr>
                      <a:r>
                        <a:rPr lang="en-US" sz="1800" dirty="0">
                          <a:effectLst/>
                        </a:rPr>
                        <a:t>Apply scientific thinking to evaluating evidence and multiple sources of information about behavior, including being an effective consumer of information, thinking critically and analyzing the behavior and emotions of self and others, and being able to identify and interpret journal articles</a:t>
                      </a:r>
                      <a:endParaRPr lang="en-US" sz="18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248830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4" name="Content Placeholder 3"/>
          <p:cNvSpPr>
            <a:spLocks noGrp="1"/>
          </p:cNvSpPr>
          <p:nvPr>
            <p:ph sz="half" idx="1"/>
          </p:nvPr>
        </p:nvSpPr>
        <p:spPr/>
        <p:txBody>
          <a:bodyPr/>
          <a:lstStyle/>
          <a:p>
            <a:r>
              <a:rPr lang="en-US" dirty="0" smtClean="0"/>
              <a:t>Individual-level</a:t>
            </a:r>
          </a:p>
          <a:p>
            <a:pPr lvl="1"/>
            <a:r>
              <a:rPr lang="en-US" dirty="0" smtClean="0"/>
              <a:t>Teaching effectiveness</a:t>
            </a:r>
          </a:p>
          <a:p>
            <a:pPr lvl="1"/>
            <a:r>
              <a:rPr lang="en-US" dirty="0" smtClean="0"/>
              <a:t>Scholarship</a:t>
            </a:r>
          </a:p>
          <a:p>
            <a:pPr lvl="1"/>
            <a:r>
              <a:rPr lang="en-US" dirty="0" smtClean="0"/>
              <a:t>Service</a:t>
            </a:r>
          </a:p>
          <a:p>
            <a:pPr lvl="1"/>
            <a:endParaRPr lang="en-US" dirty="0"/>
          </a:p>
        </p:txBody>
      </p:sp>
      <p:sp>
        <p:nvSpPr>
          <p:cNvPr id="5" name="Content Placeholder 4"/>
          <p:cNvSpPr>
            <a:spLocks noGrp="1"/>
          </p:cNvSpPr>
          <p:nvPr>
            <p:ph sz="half" idx="2"/>
          </p:nvPr>
        </p:nvSpPr>
        <p:spPr>
          <a:xfrm>
            <a:off x="4691063" y="2057400"/>
            <a:ext cx="4148137" cy="3838575"/>
          </a:xfrm>
        </p:spPr>
        <p:txBody>
          <a:bodyPr/>
          <a:lstStyle/>
          <a:p>
            <a:r>
              <a:rPr lang="en-US" dirty="0" smtClean="0"/>
              <a:t>Department-level</a:t>
            </a:r>
          </a:p>
          <a:p>
            <a:pPr lvl="1"/>
            <a:r>
              <a:rPr lang="en-US" dirty="0"/>
              <a:t>Student </a:t>
            </a:r>
            <a:r>
              <a:rPr lang="en-US" dirty="0" smtClean="0"/>
              <a:t>learning</a:t>
            </a:r>
            <a:endParaRPr lang="en-US" dirty="0" smtClean="0"/>
          </a:p>
          <a:p>
            <a:pPr lvl="1"/>
            <a:r>
              <a:rPr lang="en-US" dirty="0" smtClean="0"/>
              <a:t>Program quality</a:t>
            </a:r>
            <a:endParaRPr lang="en-US" dirty="0" smtClean="0"/>
          </a:p>
          <a:p>
            <a:pPr lvl="1"/>
            <a:r>
              <a:rPr lang="en-US" dirty="0" smtClean="0"/>
              <a:t>Awards/graduation</a:t>
            </a:r>
          </a:p>
          <a:p>
            <a:pPr lvl="1"/>
            <a:r>
              <a:rPr lang="en-US" dirty="0" smtClean="0"/>
              <a:t>Credit hour production</a:t>
            </a:r>
          </a:p>
          <a:p>
            <a:pPr lvl="1"/>
            <a:endParaRPr lang="en-US" dirty="0"/>
          </a:p>
        </p:txBody>
      </p:sp>
    </p:spTree>
    <p:extLst>
      <p:ext uri="{BB962C8B-B14F-4D97-AF65-F5344CB8AC3E}">
        <p14:creationId xmlns:p14="http://schemas.microsoft.com/office/powerpoint/2010/main" val="221011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sz="half" idx="1"/>
          </p:nvPr>
        </p:nvSpPr>
        <p:spPr/>
        <p:txBody>
          <a:bodyPr/>
          <a:lstStyle/>
          <a:p>
            <a:r>
              <a:rPr lang="en-US" dirty="0" smtClean="0"/>
              <a:t>Individual-level</a:t>
            </a:r>
          </a:p>
          <a:p>
            <a:pPr lvl="1"/>
            <a:r>
              <a:rPr lang="en-US" dirty="0" smtClean="0"/>
              <a:t>Conference participation</a:t>
            </a:r>
          </a:p>
          <a:p>
            <a:pPr lvl="1"/>
            <a:r>
              <a:rPr lang="en-US" dirty="0" smtClean="0"/>
              <a:t>Preparation</a:t>
            </a:r>
          </a:p>
          <a:p>
            <a:pPr lvl="1"/>
            <a:r>
              <a:rPr lang="en-US" dirty="0" smtClean="0"/>
              <a:t>New faculty orientation</a:t>
            </a:r>
          </a:p>
          <a:p>
            <a:pPr lvl="1"/>
            <a:r>
              <a:rPr lang="en-US" dirty="0" smtClean="0"/>
              <a:t>Peer reviews</a:t>
            </a:r>
            <a:endParaRPr lang="en-US" dirty="0" smtClean="0"/>
          </a:p>
          <a:p>
            <a:pPr lvl="1"/>
            <a:endParaRPr lang="en-US" dirty="0" smtClean="0"/>
          </a:p>
        </p:txBody>
      </p:sp>
      <p:sp>
        <p:nvSpPr>
          <p:cNvPr id="4" name="Content Placeholder 3"/>
          <p:cNvSpPr>
            <a:spLocks noGrp="1"/>
          </p:cNvSpPr>
          <p:nvPr>
            <p:ph sz="half" idx="2"/>
          </p:nvPr>
        </p:nvSpPr>
        <p:spPr/>
        <p:txBody>
          <a:bodyPr/>
          <a:lstStyle/>
          <a:p>
            <a:r>
              <a:rPr lang="en-US" dirty="0" smtClean="0"/>
              <a:t>Department-level</a:t>
            </a:r>
          </a:p>
          <a:p>
            <a:pPr lvl="1"/>
            <a:r>
              <a:rPr lang="en-US" dirty="0" smtClean="0"/>
              <a:t>Fall retreat</a:t>
            </a:r>
          </a:p>
          <a:p>
            <a:pPr lvl="1"/>
            <a:r>
              <a:rPr lang="en-US" dirty="0" smtClean="0"/>
              <a:t>Workshops, colloquia</a:t>
            </a:r>
          </a:p>
          <a:p>
            <a:pPr lvl="1"/>
            <a:r>
              <a:rPr lang="en-US" dirty="0" smtClean="0"/>
              <a:t>Faculty mentoring</a:t>
            </a:r>
          </a:p>
          <a:p>
            <a:pPr lvl="1"/>
            <a:r>
              <a:rPr lang="en-US" dirty="0" smtClean="0"/>
              <a:t>Cross-disciplinary research groups</a:t>
            </a:r>
            <a:endParaRPr lang="en-US" dirty="0" smtClean="0"/>
          </a:p>
        </p:txBody>
      </p:sp>
    </p:spTree>
    <p:extLst>
      <p:ext uri="{BB962C8B-B14F-4D97-AF65-F5344CB8AC3E}">
        <p14:creationId xmlns:p14="http://schemas.microsoft.com/office/powerpoint/2010/main" val="277156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Reporting cycles</a:t>
            </a:r>
            <a:endParaRPr lang="en-US" dirty="0"/>
          </a:p>
        </p:txBody>
      </p:sp>
      <p:sp>
        <p:nvSpPr>
          <p:cNvPr id="3" name="Content Placeholder 2"/>
          <p:cNvSpPr>
            <a:spLocks noGrp="1"/>
          </p:cNvSpPr>
          <p:nvPr>
            <p:ph idx="1"/>
          </p:nvPr>
        </p:nvSpPr>
        <p:spPr/>
        <p:txBody>
          <a:bodyPr/>
          <a:lstStyle/>
          <a:p>
            <a:r>
              <a:rPr lang="en-US" dirty="0" smtClean="0"/>
              <a:t>Program review</a:t>
            </a:r>
          </a:p>
          <a:p>
            <a:r>
              <a:rPr lang="en-US" dirty="0" smtClean="0"/>
              <a:t>Assessment of student learning</a:t>
            </a:r>
            <a:endParaRPr lang="en-US" dirty="0"/>
          </a:p>
        </p:txBody>
      </p:sp>
    </p:spTree>
    <p:extLst>
      <p:ext uri="{BB962C8B-B14F-4D97-AF65-F5344CB8AC3E}">
        <p14:creationId xmlns:p14="http://schemas.microsoft.com/office/powerpoint/2010/main" val="1178101045"/>
      </p:ext>
    </p:extLst>
  </p:cSld>
  <p:clrMapOvr>
    <a:masterClrMapping/>
  </p:clrMapOvr>
</p:sld>
</file>

<file path=ppt/theme/theme1.xml><?xml version="1.0" encoding="utf-8"?>
<a:theme xmlns:a="http://schemas.openxmlformats.org/drawingml/2006/main" name="MNSU-master-11-13pc">
  <a:themeElements>
    <a:clrScheme name="">
      <a:dk1>
        <a:srgbClr val="3F0058"/>
      </a:dk1>
      <a:lt1>
        <a:srgbClr val="FFFFFF"/>
      </a:lt1>
      <a:dk2>
        <a:srgbClr val="000000"/>
      </a:dk2>
      <a:lt2>
        <a:srgbClr val="808080"/>
      </a:lt2>
      <a:accent1>
        <a:srgbClr val="BBE0E3"/>
      </a:accent1>
      <a:accent2>
        <a:srgbClr val="333399"/>
      </a:accent2>
      <a:accent3>
        <a:srgbClr val="FFFFFF"/>
      </a:accent3>
      <a:accent4>
        <a:srgbClr val="34004A"/>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MNSU-master-11-13pc</Template>
  <TotalTime>174</TotalTime>
  <Words>418</Words>
  <Application>Microsoft Office PowerPoint</Application>
  <PresentationFormat>On-screen Show (4:3)</PresentationFormat>
  <Paragraphs>75</Paragraphs>
  <Slides>15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Calibri</vt:lpstr>
      <vt:lpstr>Futura Book</vt:lpstr>
      <vt:lpstr>Futura Heavy</vt:lpstr>
      <vt:lpstr>Futura Light</vt:lpstr>
      <vt:lpstr>Futura Medium</vt:lpstr>
      <vt:lpstr>Osaka</vt:lpstr>
      <vt:lpstr>Symbol</vt:lpstr>
      <vt:lpstr>Times New Roman</vt:lpstr>
      <vt:lpstr>Webdings</vt:lpstr>
      <vt:lpstr>Wingdings</vt:lpstr>
      <vt:lpstr>ヒラギノ角ゴ Pro W3</vt:lpstr>
      <vt:lpstr>MNSU-master-11-13pc</vt:lpstr>
      <vt:lpstr>Assessment of Student Learning as a Driver to Departmental Development</vt:lpstr>
      <vt:lpstr>Overview/agenda</vt:lpstr>
      <vt:lpstr>PowerPoint Presentation</vt:lpstr>
      <vt:lpstr>PowerPoint Presentation</vt:lpstr>
      <vt:lpstr>Our department</vt:lpstr>
      <vt:lpstr>PowerPoint Presentation</vt:lpstr>
      <vt:lpstr>Outcomes</vt:lpstr>
      <vt:lpstr>Development</vt:lpstr>
      <vt:lpstr>Planning and Reporting cycles</vt:lpstr>
      <vt:lpstr>Planning for Development</vt:lpstr>
      <vt:lpstr>Development initiatives as evidence of resource management</vt:lpstr>
      <vt:lpstr>Linking assessment and growth</vt:lpstr>
      <vt:lpstr>Easy, cheap or free</vt:lpstr>
      <vt:lpstr>Discussion Questions</vt:lpstr>
      <vt:lpstr>Case study activity</vt:lpstr>
    </vt:vector>
  </TitlesOfParts>
  <Company>MSU, Mankato</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Lassiter, Andrea L Rittman</dc:creator>
  <cp:lastModifiedBy>Lassiter, Andrea L Rittman</cp:lastModifiedBy>
  <cp:revision>15</cp:revision>
  <dcterms:created xsi:type="dcterms:W3CDTF">2016-01-25T13:59:44Z</dcterms:created>
  <dcterms:modified xsi:type="dcterms:W3CDTF">2017-07-19T12:41:24Z</dcterms:modified>
</cp:coreProperties>
</file>