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7" r:id="rId1"/>
  </p:sldMasterIdLst>
  <p:notesMasterIdLst>
    <p:notesMasterId r:id="rId10"/>
  </p:notesMasterIdLst>
  <p:sldIdLst>
    <p:sldId id="256" r:id="rId2"/>
    <p:sldId id="258" r:id="rId3"/>
    <p:sldId id="267" r:id="rId4"/>
    <p:sldId id="266" r:id="rId5"/>
    <p:sldId id="268" r:id="rId6"/>
    <p:sldId id="265" r:id="rId7"/>
    <p:sldId id="264" r:id="rId8"/>
    <p:sldId id="269"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207" autoAdjust="0"/>
  </p:normalViewPr>
  <p:slideViewPr>
    <p:cSldViewPr snapToGrid="0">
      <p:cViewPr varScale="1">
        <p:scale>
          <a:sx n="75" d="100"/>
          <a:sy n="75" d="100"/>
        </p:scale>
        <p:origin x="77" y="8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p:scale>
          <a:sx n="90" d="100"/>
          <a:sy n="90" d="100"/>
        </p:scale>
        <p:origin x="1856" y="-1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4944B9A-98A4-42FE-B67E-07CE2079AAF7}" type="datetimeFigureOut">
              <a:rPr lang="en-US" smtClean="0"/>
              <a:pPr/>
              <a:t>7/20/2017</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A5F2E53-FB4E-4CB5-8A16-1825F9E02018}" type="slidenum">
              <a:rPr lang="en-US" smtClean="0"/>
              <a:pPr/>
              <a:t>‹#›</a:t>
            </a:fld>
            <a:endParaRPr lang="en-US" dirty="0"/>
          </a:p>
        </p:txBody>
      </p:sp>
    </p:spTree>
    <p:extLst>
      <p:ext uri="{BB962C8B-B14F-4D97-AF65-F5344CB8AC3E}">
        <p14:creationId xmlns:p14="http://schemas.microsoft.com/office/powerpoint/2010/main" val="2351647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5F2E53-FB4E-4CB5-8A16-1825F9E02018}" type="slidenum">
              <a:rPr lang="en-US" smtClean="0"/>
              <a:pPr/>
              <a:t>1</a:t>
            </a:fld>
            <a:endParaRPr lang="en-US" dirty="0"/>
          </a:p>
        </p:txBody>
      </p:sp>
    </p:spTree>
    <p:extLst>
      <p:ext uri="{BB962C8B-B14F-4D97-AF65-F5344CB8AC3E}">
        <p14:creationId xmlns:p14="http://schemas.microsoft.com/office/powerpoint/2010/main" val="1304834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799183"/>
          </a:xfrm>
        </p:spPr>
        <p:txBody>
          <a:bodyPr/>
          <a:lstStyle/>
          <a:p>
            <a:r>
              <a:rPr lang="en-US" sz="1400" b="1" dirty="0"/>
              <a:t>10 MINUTES (HAND OUT REPORT AT END OF SLIDE)</a:t>
            </a:r>
          </a:p>
          <a:p>
            <a:pPr marL="174708" indent="-174708">
              <a:buFont typeface="Arial" panose="020B0604020202020204" pitchFamily="34" charset="0"/>
              <a:buChar char="•"/>
            </a:pPr>
            <a:r>
              <a:rPr lang="en-US" sz="1400" b="1" dirty="0"/>
              <a:t>Purpose: </a:t>
            </a:r>
            <a:r>
              <a:rPr lang="en-US" sz="1400" dirty="0"/>
              <a:t>to see if we should schedule more late start classes for students who drop early and need to re-enroll.</a:t>
            </a:r>
          </a:p>
          <a:p>
            <a:pPr marL="174708" indent="-174708">
              <a:buFont typeface="Arial" panose="020B0604020202020204" pitchFamily="34" charset="0"/>
              <a:buChar char="•"/>
            </a:pPr>
            <a:r>
              <a:rPr lang="en-US" sz="1400" b="1" dirty="0"/>
              <a:t>Process: </a:t>
            </a:r>
            <a:r>
              <a:rPr lang="en-US" sz="1400" dirty="0"/>
              <a:t>Simply sent an </a:t>
            </a:r>
            <a:r>
              <a:rPr lang="en-US" sz="1400" b="1" dirty="0"/>
              <a:t>email request </a:t>
            </a:r>
            <a:r>
              <a:rPr lang="en-US" sz="1400" dirty="0"/>
              <a:t>to faculty asking them which students are already in trouble, why, and what the faculty member’s  response had been .   </a:t>
            </a:r>
          </a:p>
          <a:p>
            <a:pPr marL="174708" indent="-174708">
              <a:buFont typeface="Arial" panose="020B0604020202020204" pitchFamily="34" charset="0"/>
              <a:buChar char="•"/>
            </a:pPr>
            <a:r>
              <a:rPr lang="en-US" sz="1400" dirty="0"/>
              <a:t>Included an </a:t>
            </a:r>
            <a:r>
              <a:rPr lang="en-US" sz="1400" b="1" dirty="0"/>
              <a:t>Excel template </a:t>
            </a:r>
            <a:r>
              <a:rPr lang="en-US" sz="1400" dirty="0"/>
              <a:t>and a </a:t>
            </a:r>
            <a:r>
              <a:rPr lang="en-US" sz="1400" b="1" dirty="0"/>
              <a:t>completed example </a:t>
            </a:r>
            <a:r>
              <a:rPr lang="en-US" sz="1400" dirty="0"/>
              <a:t>to assure uniform responses and to help our AA put the information into one large worksheet. We would collect the same info during the 10</a:t>
            </a:r>
            <a:r>
              <a:rPr lang="en-US" sz="1400" baseline="30000" dirty="0"/>
              <a:t>th</a:t>
            </a:r>
            <a:r>
              <a:rPr lang="en-US" sz="1400" dirty="0"/>
              <a:t> week.   </a:t>
            </a:r>
          </a:p>
          <a:p>
            <a:pPr marL="174708" indent="-174708" defTabSz="931774">
              <a:buFont typeface="Arial" panose="020B0604020202020204" pitchFamily="34" charset="0"/>
              <a:buChar char="•"/>
              <a:defRPr/>
            </a:pPr>
            <a:r>
              <a:rPr lang="en-US" sz="1400" b="1" dirty="0"/>
              <a:t>What doesn’t show up are responses I received in conversations </a:t>
            </a:r>
            <a:r>
              <a:rPr lang="en-US" sz="1400" dirty="0"/>
              <a:t>with a few faculty: 1. No assessment: ”I don’t have many grades yet.”  2. Over-reliance on email “I emailed/ sent Bb early warning, but they don’t read their emails </a:t>
            </a:r>
          </a:p>
          <a:p>
            <a:pPr marL="174708" indent="-174708" defTabSz="931774">
              <a:buFont typeface="Arial" panose="020B0604020202020204" pitchFamily="34" charset="0"/>
              <a:buChar char="•"/>
              <a:defRPr/>
            </a:pPr>
            <a:r>
              <a:rPr lang="en-US" sz="1400" dirty="0"/>
              <a:t>The fact that I asked what they had done about it made faculty feel I </a:t>
            </a:r>
            <a:r>
              <a:rPr lang="en-US" sz="1400" i="1" dirty="0"/>
              <a:t>expected </a:t>
            </a:r>
            <a:r>
              <a:rPr lang="en-US" sz="1400" dirty="0"/>
              <a:t>them to do something about it, so possibly a few responses didn’t reflect what they’d actually done/not done.  Really, what I wanted was just information.  </a:t>
            </a:r>
          </a:p>
          <a:p>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CA5F2E53-FB4E-4CB5-8A16-1825F9E02018}" type="slidenum">
              <a:rPr lang="en-US" smtClean="0"/>
              <a:pPr/>
              <a:t>2</a:t>
            </a:fld>
            <a:endParaRPr lang="en-US"/>
          </a:p>
        </p:txBody>
      </p:sp>
    </p:spTree>
    <p:extLst>
      <p:ext uri="{BB962C8B-B14F-4D97-AF65-F5344CB8AC3E}">
        <p14:creationId xmlns:p14="http://schemas.microsoft.com/office/powerpoint/2010/main" val="1342129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smtClean="0"/>
              <a:t>1301 is our </a:t>
            </a:r>
            <a:r>
              <a:rPr lang="en-US" b="1" dirty="0" smtClean="0"/>
              <a:t>gateway course </a:t>
            </a:r>
            <a:r>
              <a:rPr lang="en-US" dirty="0" smtClean="0"/>
              <a:t>and can be a stumbling block for some students</a:t>
            </a:r>
          </a:p>
          <a:p>
            <a:pPr marL="174708" indent="-174708">
              <a:buFont typeface="Arial" panose="020B0604020202020204" pitchFamily="34" charset="0"/>
              <a:buChar char="•"/>
            </a:pPr>
            <a:r>
              <a:rPr lang="en-US" dirty="0" smtClean="0"/>
              <a:t>Let </a:t>
            </a:r>
            <a:r>
              <a:rPr lang="en-US" b="1" dirty="0" smtClean="0"/>
              <a:t>faculty </a:t>
            </a:r>
            <a:r>
              <a:rPr lang="en-US" dirty="0" smtClean="0"/>
              <a:t>decide how they want to address students who are in trouble by the 5</a:t>
            </a:r>
            <a:r>
              <a:rPr lang="en-US" baseline="30000" dirty="0" smtClean="0"/>
              <a:t>th</a:t>
            </a:r>
            <a:r>
              <a:rPr lang="en-US" dirty="0" smtClean="0"/>
              <a:t> week</a:t>
            </a:r>
          </a:p>
          <a:p>
            <a:pPr marL="174708" indent="-174708">
              <a:buFont typeface="Arial" panose="020B0604020202020204" pitchFamily="34" charset="0"/>
              <a:buChar char="•"/>
            </a:pPr>
            <a:r>
              <a:rPr lang="en-US" dirty="0" smtClean="0"/>
              <a:t>Instead of email, should our first way of reaching out to students via </a:t>
            </a:r>
            <a:r>
              <a:rPr lang="en-US" b="1" dirty="0" smtClean="0"/>
              <a:t>texting</a:t>
            </a:r>
            <a:r>
              <a:rPr lang="en-US" dirty="0" smtClean="0"/>
              <a:t>, using a phone app that allows us to do it anonymously</a:t>
            </a:r>
          </a:p>
          <a:p>
            <a:pPr marL="174708" indent="-174708">
              <a:buFont typeface="Arial" panose="020B0604020202020204" pitchFamily="34" charset="0"/>
              <a:buChar char="•"/>
            </a:pPr>
            <a:r>
              <a:rPr lang="en-US" dirty="0" smtClean="0"/>
              <a:t>After that first contact, we can decide how to </a:t>
            </a:r>
            <a:r>
              <a:rPr lang="en-US" b="1" dirty="0" smtClean="0"/>
              <a:t>follow up </a:t>
            </a:r>
            <a:r>
              <a:rPr lang="en-US" dirty="0" smtClean="0"/>
              <a:t>based on the individual needs of the student </a:t>
            </a:r>
            <a:endParaRPr lang="en-US" dirty="0"/>
          </a:p>
        </p:txBody>
      </p:sp>
      <p:sp>
        <p:nvSpPr>
          <p:cNvPr id="4" name="Slide Number Placeholder 3"/>
          <p:cNvSpPr>
            <a:spLocks noGrp="1"/>
          </p:cNvSpPr>
          <p:nvPr>
            <p:ph type="sldNum" sz="quarter" idx="10"/>
          </p:nvPr>
        </p:nvSpPr>
        <p:spPr/>
        <p:txBody>
          <a:bodyPr/>
          <a:lstStyle/>
          <a:p>
            <a:fld id="{CA5F2E53-FB4E-4CB5-8A16-1825F9E02018}" type="slidenum">
              <a:rPr lang="en-US" smtClean="0"/>
              <a:pPr/>
              <a:t>3</a:t>
            </a:fld>
            <a:endParaRPr lang="en-US" dirty="0"/>
          </a:p>
        </p:txBody>
      </p:sp>
    </p:spTree>
    <p:extLst>
      <p:ext uri="{BB962C8B-B14F-4D97-AF65-F5344CB8AC3E}">
        <p14:creationId xmlns:p14="http://schemas.microsoft.com/office/powerpoint/2010/main" val="413405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smtClean="0"/>
              <a:t>Important to use </a:t>
            </a:r>
            <a:r>
              <a:rPr lang="en-US" b="1" dirty="0" smtClean="0"/>
              <a:t>template</a:t>
            </a:r>
            <a:r>
              <a:rPr lang="en-US" dirty="0" smtClean="0"/>
              <a:t> so we can collect information quickly and cut/paste it into one Excel workbook </a:t>
            </a:r>
          </a:p>
          <a:p>
            <a:pPr marL="174708" indent="-174708">
              <a:buFont typeface="Arial" panose="020B0604020202020204" pitchFamily="34" charset="0"/>
              <a:buChar char="•"/>
            </a:pPr>
            <a:r>
              <a:rPr lang="en-US" dirty="0" smtClean="0"/>
              <a:t>Fictional professor, classes, days/times </a:t>
            </a:r>
          </a:p>
        </p:txBody>
      </p:sp>
      <p:sp>
        <p:nvSpPr>
          <p:cNvPr id="4" name="Slide Number Placeholder 3"/>
          <p:cNvSpPr>
            <a:spLocks noGrp="1"/>
          </p:cNvSpPr>
          <p:nvPr>
            <p:ph type="sldNum" sz="quarter" idx="10"/>
          </p:nvPr>
        </p:nvSpPr>
        <p:spPr/>
        <p:txBody>
          <a:bodyPr/>
          <a:lstStyle/>
          <a:p>
            <a:fld id="{CA5F2E53-FB4E-4CB5-8A16-1825F9E02018}" type="slidenum">
              <a:rPr lang="en-US" smtClean="0"/>
              <a:pPr/>
              <a:t>4</a:t>
            </a:fld>
            <a:endParaRPr lang="en-US"/>
          </a:p>
        </p:txBody>
      </p:sp>
    </p:spTree>
    <p:extLst>
      <p:ext uri="{BB962C8B-B14F-4D97-AF65-F5344CB8AC3E}">
        <p14:creationId xmlns:p14="http://schemas.microsoft.com/office/powerpoint/2010/main" val="1587643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499610"/>
          </a:xfrm>
        </p:spPr>
        <p:txBody>
          <a:bodyPr/>
          <a:lstStyle/>
          <a:p>
            <a:r>
              <a:rPr lang="en-US" sz="1300" dirty="0" smtClean="0"/>
              <a:t>My sense was that a significant number of students were in danger of failing 1301 almost immediately—within the first 5 weeks, or 1/3 of the course. </a:t>
            </a:r>
          </a:p>
          <a:p>
            <a:endParaRPr lang="en-US" sz="1300" dirty="0"/>
          </a:p>
          <a:p>
            <a:r>
              <a:rPr lang="en-US" sz="1300" dirty="0" smtClean="0"/>
              <a:t>Asked faculty to submit reports at 5 weeks and then again at 10 weeks.  I gave them an Excel worksheet with drop-down menus to make it less work.  At 10 weeks, I was interested in knowing how just the students reported earlier were now doing, even though there might be other students who had gotten into trouble by the 10</a:t>
            </a:r>
            <a:r>
              <a:rPr lang="en-US" sz="1300" baseline="30000" dirty="0" smtClean="0"/>
              <a:t>th</a:t>
            </a:r>
            <a:r>
              <a:rPr lang="en-US" sz="1300" dirty="0" smtClean="0"/>
              <a:t> week.  </a:t>
            </a:r>
          </a:p>
          <a:p>
            <a:endParaRPr lang="en-US" sz="1300" dirty="0"/>
          </a:p>
          <a:p>
            <a:r>
              <a:rPr lang="en-US" sz="1300" dirty="0" smtClean="0"/>
              <a:t>Reality Check – taking a few minutes after a major assignment returned to discuss with students what their current average is.  </a:t>
            </a:r>
          </a:p>
          <a:p>
            <a:endParaRPr lang="en-US" sz="1300" dirty="0"/>
          </a:p>
          <a:p>
            <a:r>
              <a:rPr lang="en-US" sz="1300" dirty="0" smtClean="0"/>
              <a:t>We wanted to see if one particular action would be more effective than others.  The report doesn’t seem to pinpoint any action as being more effective than others, although any discussion f2f with a student may have been.  </a:t>
            </a:r>
          </a:p>
          <a:p>
            <a:endParaRPr lang="en-US" sz="1300" dirty="0"/>
          </a:p>
          <a:p>
            <a:r>
              <a:rPr lang="en-US" sz="1300" dirty="0" smtClean="0"/>
              <a:t>Goal: to get students to take the initiative and be responsible for their own success—not rely on the faculty to remind them.</a:t>
            </a:r>
          </a:p>
          <a:p>
            <a:endParaRPr lang="en-US" sz="1300" dirty="0"/>
          </a:p>
          <a:p>
            <a:r>
              <a:rPr lang="en-US" sz="1300" dirty="0" smtClean="0"/>
              <a:t>Our “account” doesn’t have a clear ending.  Faculty will discuss this report at our first department meeting of the spring semester to see if they can offer insights.  </a:t>
            </a:r>
          </a:p>
          <a:p>
            <a:endParaRPr lang="en-US" sz="1300" dirty="0"/>
          </a:p>
        </p:txBody>
      </p:sp>
      <p:sp>
        <p:nvSpPr>
          <p:cNvPr id="4" name="Slide Number Placeholder 3"/>
          <p:cNvSpPr>
            <a:spLocks noGrp="1"/>
          </p:cNvSpPr>
          <p:nvPr>
            <p:ph type="sldNum" sz="quarter" idx="10"/>
          </p:nvPr>
        </p:nvSpPr>
        <p:spPr/>
        <p:txBody>
          <a:bodyPr/>
          <a:lstStyle/>
          <a:p>
            <a:fld id="{4E80DFAA-E07D-4A6C-961E-03A362EC8716}" type="slidenum">
              <a:rPr lang="en-US" smtClean="0"/>
              <a:t>5</a:t>
            </a:fld>
            <a:endParaRPr lang="en-US"/>
          </a:p>
        </p:txBody>
      </p:sp>
    </p:spTree>
    <p:extLst>
      <p:ext uri="{BB962C8B-B14F-4D97-AF65-F5344CB8AC3E}">
        <p14:creationId xmlns:p14="http://schemas.microsoft.com/office/powerpoint/2010/main" val="545036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249442"/>
          </a:xfrm>
        </p:spPr>
        <p:txBody>
          <a:bodyPr/>
          <a:lstStyle/>
          <a:p>
            <a:r>
              <a:rPr lang="en-US" b="1" dirty="0" smtClean="0"/>
              <a:t>10 MINUTES </a:t>
            </a:r>
          </a:p>
          <a:p>
            <a:endParaRPr lang="en-US" dirty="0" smtClean="0"/>
          </a:p>
          <a:p>
            <a:r>
              <a:rPr lang="en-US" dirty="0" smtClean="0"/>
              <a:t>My response:</a:t>
            </a:r>
          </a:p>
          <a:p>
            <a:pPr marL="174708" indent="-174708">
              <a:buFont typeface="Arial" panose="020B0604020202020204" pitchFamily="34" charset="0"/>
              <a:buChar char="•"/>
            </a:pPr>
            <a:r>
              <a:rPr lang="en-US" b="1" dirty="0" smtClean="0"/>
              <a:t>Email </a:t>
            </a:r>
            <a:r>
              <a:rPr lang="en-US" dirty="0" smtClean="0"/>
              <a:t> - knee-jerk reaction; some faculty had told me they didn’t have enough grades to know, others had repeatedly said they emailed even though it’s a f2f class—I wanted to know why</a:t>
            </a:r>
            <a:endParaRPr lang="en-US" b="1" dirty="0" smtClean="0"/>
          </a:p>
          <a:p>
            <a:pPr marL="174708" indent="-174708">
              <a:buFont typeface="Arial" panose="020B0604020202020204" pitchFamily="34" charset="0"/>
              <a:buChar char="•"/>
            </a:pPr>
            <a:r>
              <a:rPr lang="en-US" b="1" dirty="0" smtClean="0"/>
              <a:t>Student Contact Form-</a:t>
            </a:r>
            <a:r>
              <a:rPr lang="en-US" b="0" dirty="0" smtClean="0"/>
              <a:t>To</a:t>
            </a:r>
            <a:r>
              <a:rPr lang="en-US" b="1" dirty="0" smtClean="0"/>
              <a:t> </a:t>
            </a:r>
            <a:r>
              <a:rPr lang="en-US" dirty="0" smtClean="0"/>
              <a:t>be given out the first day of class; </a:t>
            </a:r>
            <a:r>
              <a:rPr lang="en-US" b="0" baseline="0" dirty="0" smtClean="0"/>
              <a:t>SJC email, personal email, cell phone #, best times to call, hours they work, etc.  Student also sign a statement saying it is ok to leave message about the class </a:t>
            </a:r>
            <a:endParaRPr lang="en-US" baseline="0" dirty="0" smtClean="0"/>
          </a:p>
          <a:p>
            <a:pPr marL="174708" indent="-174708">
              <a:buFont typeface="Arial" panose="020B0604020202020204" pitchFamily="34" charset="0"/>
              <a:buChar char="•"/>
            </a:pPr>
            <a:r>
              <a:rPr lang="en-US" b="1" baseline="0" dirty="0" smtClean="0"/>
              <a:t>Reality Check</a:t>
            </a:r>
            <a:r>
              <a:rPr lang="en-US" baseline="0" dirty="0" smtClean="0"/>
              <a:t>: </a:t>
            </a:r>
          </a:p>
          <a:p>
            <a:pPr marL="640594" lvl="1" indent="-174708">
              <a:buFont typeface="Arial" panose="020B0604020202020204" pitchFamily="34" charset="0"/>
              <a:buChar char="•"/>
            </a:pPr>
            <a:r>
              <a:rPr lang="en-US" baseline="0" dirty="0" smtClean="0"/>
              <a:t>1. Students often don’t understand how we calculate grades in % 2. H.S. may have conditioned them to expect unlimited second chances</a:t>
            </a:r>
          </a:p>
          <a:p>
            <a:pPr marL="640594" lvl="1" indent="-174708">
              <a:buFont typeface="Arial" panose="020B0604020202020204" pitchFamily="34" charset="0"/>
              <a:buChar char="•"/>
            </a:pPr>
            <a:r>
              <a:rPr lang="en-US" baseline="0" dirty="0" smtClean="0"/>
              <a:t>At various points in the semester, professor spends about 10-15 minutes at the beginning of class showing how many assignments have been completed and what % of the grade they represent.  Discusses how many assignments remain and what % of the course grade remains.  Helps student see more realistically where their grade currently stands. </a:t>
            </a:r>
          </a:p>
          <a:p>
            <a:pPr marL="640594" lvl="1" indent="-174708">
              <a:buFont typeface="Arial" panose="020B0604020202020204" pitchFamily="34" charset="0"/>
              <a:buChar char="•"/>
            </a:pPr>
            <a:r>
              <a:rPr lang="en-US" baseline="0" dirty="0" smtClean="0"/>
              <a:t>Combats claims from students that they “didn’t know” an assignment had been due or they “thought” they had submitted it to Bb</a:t>
            </a:r>
          </a:p>
          <a:p>
            <a:pPr marL="174708" indent="-174708">
              <a:buFont typeface="Arial" panose="020B0604020202020204" pitchFamily="34" charset="0"/>
              <a:buChar char="•"/>
            </a:pPr>
            <a:r>
              <a:rPr lang="en-US" baseline="0" dirty="0" smtClean="0"/>
              <a:t>We started Reality Checks several years ago, but some faculty didn’t continue them, and newer hires don’t know about them. </a:t>
            </a:r>
          </a:p>
          <a:p>
            <a:endParaRPr lang="en-US" dirty="0"/>
          </a:p>
        </p:txBody>
      </p:sp>
      <p:sp>
        <p:nvSpPr>
          <p:cNvPr id="4" name="Slide Number Placeholder 3"/>
          <p:cNvSpPr>
            <a:spLocks noGrp="1"/>
          </p:cNvSpPr>
          <p:nvPr>
            <p:ph type="sldNum" sz="quarter" idx="10"/>
          </p:nvPr>
        </p:nvSpPr>
        <p:spPr/>
        <p:txBody>
          <a:bodyPr/>
          <a:lstStyle/>
          <a:p>
            <a:fld id="{CA5F2E53-FB4E-4CB5-8A16-1825F9E02018}" type="slidenum">
              <a:rPr lang="en-US" smtClean="0"/>
              <a:pPr/>
              <a:t>6</a:t>
            </a:fld>
            <a:endParaRPr lang="en-US"/>
          </a:p>
        </p:txBody>
      </p:sp>
    </p:spTree>
    <p:extLst>
      <p:ext uri="{BB962C8B-B14F-4D97-AF65-F5344CB8AC3E}">
        <p14:creationId xmlns:p14="http://schemas.microsoft.com/office/powerpoint/2010/main" val="1014025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5 </a:t>
            </a:r>
            <a:r>
              <a:rPr lang="en-US" b="1" baseline="0" dirty="0" smtClean="0"/>
              <a:t>MINUTES </a:t>
            </a:r>
            <a:endParaRPr lang="en-US" b="1" dirty="0" smtClean="0"/>
          </a:p>
          <a:p>
            <a:pPr marL="174708" indent="-174708">
              <a:buFont typeface="Arial" panose="020B0604020202020204" pitchFamily="34" charset="0"/>
              <a:buChar char="•"/>
            </a:pPr>
            <a:r>
              <a:rPr lang="en-US" dirty="0" smtClean="0"/>
              <a:t>Faculty</a:t>
            </a:r>
            <a:r>
              <a:rPr lang="en-US" baseline="0" dirty="0" smtClean="0"/>
              <a:t> could do it in about ½ hour </a:t>
            </a:r>
          </a:p>
          <a:p>
            <a:pPr marL="174708" indent="-174708">
              <a:buFont typeface="Arial" panose="020B0604020202020204" pitchFamily="34" charset="0"/>
              <a:buChar char="•"/>
            </a:pPr>
            <a:r>
              <a:rPr lang="en-US" baseline="0" dirty="0" smtClean="0"/>
              <a:t>Our AA easily (she said) put all the info into 1 worksheet</a:t>
            </a:r>
          </a:p>
          <a:p>
            <a:pPr marL="174708" indent="-174708">
              <a:buFont typeface="Arial" panose="020B0604020202020204" pitchFamily="34" charset="0"/>
              <a:buChar char="•"/>
            </a:pPr>
            <a:r>
              <a:rPr lang="en-US" baseline="0" dirty="0" smtClean="0"/>
              <a:t>Qualitative assessment - I have an overall view of what’s happening—I can identify faculty who need follow-up</a:t>
            </a:r>
          </a:p>
          <a:p>
            <a:pPr marL="174708" indent="-174708">
              <a:buFont typeface="Arial" panose="020B0604020202020204" pitchFamily="34" charset="0"/>
              <a:buChar char="•"/>
            </a:pPr>
            <a:r>
              <a:rPr lang="en-US" baseline="0" dirty="0" smtClean="0"/>
              <a:t>Dept. meeting discussion:  “I had no idea there were so many until I listed them all.” Shared ideas about how they work with students.</a:t>
            </a:r>
          </a:p>
          <a:p>
            <a:pPr marL="174708" indent="-174708">
              <a:buFont typeface="Arial" panose="020B0604020202020204" pitchFamily="34" charset="0"/>
              <a:buChar char="•"/>
            </a:pPr>
            <a:r>
              <a:rPr lang="en-US" baseline="0" dirty="0" smtClean="0"/>
              <a:t>Faculty have been looking at their teaching methods, their course calendar, how they respond to students.  </a:t>
            </a:r>
          </a:p>
          <a:p>
            <a:pPr marL="174708" indent="-174708">
              <a:buFont typeface="Arial" panose="020B0604020202020204" pitchFamily="34" charset="0"/>
              <a:buChar char="•"/>
            </a:pPr>
            <a:r>
              <a:rPr lang="en-US" baseline="0" dirty="0" smtClean="0"/>
              <a:t>Robb Flynn – essay grades of students who read his comments on graded essays on Bb vs. grades of those who don’t; Bill Wolfe – students have to write a “Revision Report” (after each marked draft returned) saying what they will work on to improve this essay/the next essay; he’s tracking the grades; there are other-week report s as well</a:t>
            </a:r>
          </a:p>
          <a:p>
            <a:pPr marL="174708" indent="-174708">
              <a:buFont typeface="Arial" panose="020B0604020202020204" pitchFamily="34" charset="0"/>
              <a:buChar char="•"/>
            </a:pPr>
            <a:r>
              <a:rPr lang="en-US" baseline="0" dirty="0" smtClean="0"/>
              <a:t>At our 1</a:t>
            </a:r>
            <a:r>
              <a:rPr lang="en-US" baseline="30000" dirty="0" smtClean="0"/>
              <a:t>st</a:t>
            </a:r>
            <a:r>
              <a:rPr lang="en-US" baseline="0" dirty="0" smtClean="0"/>
              <a:t> dept. meeting I plan to ask our faculty how to improve this process: perhaps move it up a week?  10-week report on just these students to show results of follow-up by faculty.  </a:t>
            </a:r>
          </a:p>
          <a:p>
            <a:endParaRPr lang="en-US" baseline="0" dirty="0" smtClean="0"/>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CA5F2E53-FB4E-4CB5-8A16-1825F9E02018}" type="slidenum">
              <a:rPr lang="en-US" smtClean="0"/>
              <a:pPr/>
              <a:t>7</a:t>
            </a:fld>
            <a:endParaRPr lang="en-US" dirty="0"/>
          </a:p>
        </p:txBody>
      </p:sp>
    </p:spTree>
    <p:extLst>
      <p:ext uri="{BB962C8B-B14F-4D97-AF65-F5344CB8AC3E}">
        <p14:creationId xmlns:p14="http://schemas.microsoft.com/office/powerpoint/2010/main" val="24388526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3ACB887D-1857-4A59-A515-20B1BE859167}" type="datetimeFigureOut">
              <a:rPr lang="en-US" smtClean="0"/>
              <a:pPr/>
              <a:t>7/20/2017</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1100212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2004377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3014820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626456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35492731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2138993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3045269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1514937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354245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2387515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3237953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1163809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1493162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1951162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3439072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1107593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CB887D-1857-4A59-A515-20B1BE859167}" type="datetimeFigureOut">
              <a:rPr lang="en-US" smtClean="0"/>
              <a:pPr/>
              <a:t>7/20/2017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545824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cstate="print">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3ACB887D-1857-4A59-A515-20B1BE859167}" type="datetimeFigureOut">
              <a:rPr lang="en-US" smtClean="0"/>
              <a:pPr/>
              <a:t>7/20/2017</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77791A51-9969-4E71-A2ED-3ED6B482BDF8}" type="slidenum">
              <a:rPr lang="en-US" smtClean="0"/>
              <a:pPr/>
              <a:t>‹#›</a:t>
            </a:fld>
            <a:endParaRPr lang="en-US" dirty="0"/>
          </a:p>
        </p:txBody>
      </p:sp>
    </p:spTree>
    <p:extLst>
      <p:ext uri="{BB962C8B-B14F-4D97-AF65-F5344CB8AC3E}">
        <p14:creationId xmlns:p14="http://schemas.microsoft.com/office/powerpoint/2010/main" val="1334359378"/>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 id="2147483949" r:id="rId12"/>
    <p:sldLayoutId id="2147483950" r:id="rId13"/>
    <p:sldLayoutId id="2147483951" r:id="rId14"/>
    <p:sldLayoutId id="2147483952" r:id="rId15"/>
    <p:sldLayoutId id="2147483953" r:id="rId16"/>
    <p:sldLayoutId id="2147483954"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4475" y="804333"/>
            <a:ext cx="8825658" cy="2677648"/>
          </a:xfrm>
        </p:spPr>
        <p:txBody>
          <a:bodyPr/>
          <a:lstStyle/>
          <a:p>
            <a:r>
              <a:rPr lang="en-US" b="1" dirty="0"/>
              <a:t>Reality Check:  Early Intervention in Gateway Courses</a:t>
            </a:r>
          </a:p>
        </p:txBody>
      </p:sp>
      <p:sp>
        <p:nvSpPr>
          <p:cNvPr id="3" name="Subtitle 2"/>
          <p:cNvSpPr>
            <a:spLocks noGrp="1"/>
          </p:cNvSpPr>
          <p:nvPr>
            <p:ph type="subTitle" idx="1"/>
          </p:nvPr>
        </p:nvSpPr>
        <p:spPr>
          <a:xfrm>
            <a:off x="1215915" y="4076340"/>
            <a:ext cx="8825658" cy="861420"/>
          </a:xfrm>
        </p:spPr>
        <p:txBody>
          <a:bodyPr>
            <a:noAutofit/>
          </a:bodyPr>
          <a:lstStyle/>
          <a:p>
            <a:pPr lvl="0"/>
            <a:r>
              <a:rPr lang="en-US" sz="2800" b="1" i="1" dirty="0" smtClean="0">
                <a:solidFill>
                  <a:schemeClr val="bg1"/>
                </a:solidFill>
                <a:latin typeface="+mj-lt"/>
              </a:rPr>
              <a:t>Barbara Lindsey Brown </a:t>
            </a:r>
          </a:p>
          <a:p>
            <a:pPr lvl="0"/>
            <a:r>
              <a:rPr lang="en-US" sz="2800" b="1" i="1" dirty="0" smtClean="0">
                <a:solidFill>
                  <a:schemeClr val="bg1"/>
                </a:solidFill>
                <a:latin typeface="+mj-lt"/>
              </a:rPr>
              <a:t>English Department Chair</a:t>
            </a:r>
          </a:p>
          <a:p>
            <a:pPr lvl="0"/>
            <a:r>
              <a:rPr lang="en-US" sz="2800" b="1" i="1" dirty="0" smtClean="0">
                <a:solidFill>
                  <a:schemeClr val="bg1"/>
                </a:solidFill>
                <a:latin typeface="+mj-lt"/>
              </a:rPr>
              <a:t>San Jacinto College Central  </a:t>
            </a:r>
          </a:p>
          <a:p>
            <a:endParaRPr lang="en-US" sz="2400" dirty="0" smtClean="0">
              <a:latin typeface="+mj-lt"/>
            </a:endParaRPr>
          </a:p>
          <a:p>
            <a:endParaRPr lang="en-US" sz="2400" dirty="0"/>
          </a:p>
        </p:txBody>
      </p:sp>
    </p:spTree>
    <p:extLst>
      <p:ext uri="{BB962C8B-B14F-4D97-AF65-F5344CB8AC3E}">
        <p14:creationId xmlns:p14="http://schemas.microsoft.com/office/powerpoint/2010/main" val="29356836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859" y="688218"/>
            <a:ext cx="9601196" cy="988070"/>
          </a:xfrm>
        </p:spPr>
        <p:txBody>
          <a:bodyPr/>
          <a:lstStyle/>
          <a:p>
            <a:r>
              <a:rPr lang="en-US" sz="5400" b="1" dirty="0" smtClean="0"/>
              <a:t>Background </a:t>
            </a:r>
            <a:endParaRPr lang="en-US" sz="5400" b="1" dirty="0"/>
          </a:p>
        </p:txBody>
      </p:sp>
      <p:sp>
        <p:nvSpPr>
          <p:cNvPr id="3" name="Content Placeholder 2"/>
          <p:cNvSpPr>
            <a:spLocks noGrp="1"/>
          </p:cNvSpPr>
          <p:nvPr>
            <p:ph idx="1"/>
          </p:nvPr>
        </p:nvSpPr>
        <p:spPr>
          <a:xfrm>
            <a:off x="281852" y="2467733"/>
            <a:ext cx="11541209" cy="4503263"/>
          </a:xfrm>
        </p:spPr>
        <p:txBody>
          <a:bodyPr>
            <a:noAutofit/>
          </a:bodyPr>
          <a:lstStyle/>
          <a:p>
            <a:r>
              <a:rPr lang="en-US" sz="3200" b="1" dirty="0" smtClean="0"/>
              <a:t>What I wanted to know</a:t>
            </a:r>
          </a:p>
          <a:p>
            <a:r>
              <a:rPr lang="en-US" sz="3200" b="1" dirty="0" smtClean="0"/>
              <a:t>Why I wanted to know it</a:t>
            </a:r>
          </a:p>
          <a:p>
            <a:r>
              <a:rPr lang="en-US" sz="3200" b="1" dirty="0" smtClean="0"/>
              <a:t>All 15 Fulltime professors responded (2-7 classes each) </a:t>
            </a:r>
          </a:p>
          <a:p>
            <a:r>
              <a:rPr lang="en-US" sz="3200" b="1" dirty="0" smtClean="0"/>
              <a:t>17 Part-time professors responded (1-4 classes each)</a:t>
            </a:r>
          </a:p>
          <a:p>
            <a:r>
              <a:rPr lang="en-US" sz="3200" b="1" dirty="0" smtClean="0"/>
              <a:t>13 PT faculty either did not respond or were not teaching ENGL 1301</a:t>
            </a:r>
            <a:endParaRPr lang="en-US" sz="3200" b="1" dirty="0"/>
          </a:p>
        </p:txBody>
      </p:sp>
    </p:spTree>
    <p:extLst>
      <p:ext uri="{BB962C8B-B14F-4D97-AF65-F5344CB8AC3E}">
        <p14:creationId xmlns:p14="http://schemas.microsoft.com/office/powerpoint/2010/main" val="39746493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smtClean="0"/>
              <a:t>The Process</a:t>
            </a:r>
            <a:endParaRPr lang="en-US" sz="5400" b="1" dirty="0"/>
          </a:p>
        </p:txBody>
      </p:sp>
      <p:sp>
        <p:nvSpPr>
          <p:cNvPr id="3" name="Content Placeholder 2"/>
          <p:cNvSpPr>
            <a:spLocks noGrp="1"/>
          </p:cNvSpPr>
          <p:nvPr>
            <p:ph idx="1"/>
          </p:nvPr>
        </p:nvSpPr>
        <p:spPr>
          <a:xfrm>
            <a:off x="446314" y="2603499"/>
            <a:ext cx="11451772" cy="4123871"/>
          </a:xfrm>
        </p:spPr>
        <p:txBody>
          <a:bodyPr>
            <a:normAutofit/>
          </a:bodyPr>
          <a:lstStyle/>
          <a:p>
            <a:pPr>
              <a:lnSpc>
                <a:spcPct val="120000"/>
              </a:lnSpc>
            </a:pPr>
            <a:r>
              <a:rPr lang="en-US" sz="3200" b="1" dirty="0" smtClean="0"/>
              <a:t>Template is essential to easy collection and consistent data</a:t>
            </a:r>
          </a:p>
          <a:p>
            <a:pPr>
              <a:lnSpc>
                <a:spcPct val="120000"/>
              </a:lnSpc>
            </a:pPr>
            <a:r>
              <a:rPr lang="en-US" sz="3200" b="1" dirty="0" smtClean="0"/>
              <a:t>At </a:t>
            </a:r>
            <a:r>
              <a:rPr lang="en-US" sz="3200" b="1" dirty="0"/>
              <a:t>1</a:t>
            </a:r>
            <a:r>
              <a:rPr lang="en-US" sz="3200" b="1" baseline="30000" dirty="0"/>
              <a:t>st</a:t>
            </a:r>
            <a:r>
              <a:rPr lang="en-US" sz="3200" b="1" dirty="0"/>
              <a:t> dept. meeting, FT faculty </a:t>
            </a:r>
            <a:r>
              <a:rPr lang="en-US" sz="3200" b="1" dirty="0" smtClean="0"/>
              <a:t>decide on</a:t>
            </a:r>
          </a:p>
          <a:p>
            <a:pPr lvl="1">
              <a:lnSpc>
                <a:spcPct val="120000"/>
              </a:lnSpc>
            </a:pPr>
            <a:r>
              <a:rPr lang="en-US" sz="3000" b="1" dirty="0" smtClean="0"/>
              <a:t> Date of 1</a:t>
            </a:r>
            <a:r>
              <a:rPr lang="en-US" sz="3000" b="1" baseline="30000" dirty="0" smtClean="0"/>
              <a:t>st</a:t>
            </a:r>
            <a:r>
              <a:rPr lang="en-US" sz="3000" b="1" dirty="0" smtClean="0"/>
              <a:t> and 2</a:t>
            </a:r>
            <a:r>
              <a:rPr lang="en-US" sz="3000" b="1" baseline="30000" dirty="0" smtClean="0"/>
              <a:t>nd</a:t>
            </a:r>
            <a:r>
              <a:rPr lang="en-US" sz="3000" b="1" dirty="0" smtClean="0"/>
              <a:t> reporting</a:t>
            </a:r>
          </a:p>
          <a:p>
            <a:pPr lvl="1">
              <a:lnSpc>
                <a:spcPct val="120000"/>
              </a:lnSpc>
            </a:pPr>
            <a:r>
              <a:rPr lang="en-US" sz="3000" b="1" dirty="0" smtClean="0"/>
              <a:t> Information on report</a:t>
            </a:r>
          </a:p>
          <a:p>
            <a:pPr lvl="1">
              <a:lnSpc>
                <a:spcPct val="120000"/>
              </a:lnSpc>
            </a:pPr>
            <a:r>
              <a:rPr lang="en-US" sz="3000" b="1" dirty="0" smtClean="0"/>
              <a:t>A limited number </a:t>
            </a:r>
            <a:r>
              <a:rPr lang="en-US" sz="3000" b="1" dirty="0"/>
              <a:t>of </a:t>
            </a:r>
            <a:r>
              <a:rPr lang="en-US" sz="3000" b="1" dirty="0" smtClean="0"/>
              <a:t>intervention strategies</a:t>
            </a:r>
          </a:p>
          <a:p>
            <a:pPr>
              <a:lnSpc>
                <a:spcPct val="120000"/>
              </a:lnSpc>
            </a:pPr>
            <a:endParaRPr lang="en-US" sz="3200" b="1" dirty="0"/>
          </a:p>
        </p:txBody>
      </p:sp>
    </p:spTree>
    <p:extLst>
      <p:ext uri="{BB962C8B-B14F-4D97-AF65-F5344CB8AC3E}">
        <p14:creationId xmlns:p14="http://schemas.microsoft.com/office/powerpoint/2010/main" val="478195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066" y="919239"/>
            <a:ext cx="8761413" cy="706964"/>
          </a:xfrm>
        </p:spPr>
        <p:txBody>
          <a:bodyPr/>
          <a:lstStyle/>
          <a:p>
            <a:r>
              <a:rPr lang="en-US" sz="4800" b="1" dirty="0" smtClean="0"/>
              <a:t>A Sample</a:t>
            </a:r>
            <a:endParaRPr lang="en-US" sz="4800"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13244064"/>
              </p:ext>
            </p:extLst>
          </p:nvPr>
        </p:nvGraphicFramePr>
        <p:xfrm>
          <a:off x="371819" y="2205807"/>
          <a:ext cx="11719560" cy="4781038"/>
        </p:xfrm>
        <a:graphic>
          <a:graphicData uri="http://schemas.openxmlformats.org/drawingml/2006/table">
            <a:tbl>
              <a:tblPr/>
              <a:tblGrid>
                <a:gridCol w="1121701"/>
                <a:gridCol w="1712634"/>
                <a:gridCol w="1141684"/>
                <a:gridCol w="1141684"/>
                <a:gridCol w="1427105"/>
                <a:gridCol w="1141684"/>
                <a:gridCol w="1141684"/>
                <a:gridCol w="1245464"/>
                <a:gridCol w="1645920"/>
              </a:tblGrid>
              <a:tr h="608194">
                <a:tc>
                  <a:txBody>
                    <a:bodyPr/>
                    <a:lstStyle/>
                    <a:p>
                      <a:pPr algn="l" fontAlgn="b"/>
                      <a:r>
                        <a:rPr lang="en-US" sz="1600" b="1" i="0" u="none" strike="noStrike" dirty="0" smtClean="0">
                          <a:solidFill>
                            <a:srgbClr val="000000"/>
                          </a:solidFill>
                          <a:effectLst/>
                          <a:latin typeface="Calibri" panose="020F0502020204030204" pitchFamily="34" charset="0"/>
                        </a:rPr>
                        <a:t>Prof </a:t>
                      </a:r>
                      <a:r>
                        <a:rPr lang="en-US" sz="1600" b="1" i="0" u="none" strike="noStrike" dirty="0">
                          <a:solidFill>
                            <a:srgbClr val="000000"/>
                          </a:solidFill>
                          <a:effectLst/>
                          <a:latin typeface="Calibri" panose="020F0502020204030204" pitchFamily="34" charset="0"/>
                        </a:rPr>
                        <a:t>last </a:t>
                      </a:r>
                      <a:r>
                        <a:rPr lang="en-US" sz="1600" b="1" i="0" u="none" strike="noStrike" dirty="0" smtClean="0">
                          <a:solidFill>
                            <a:srgbClr val="000000"/>
                          </a:solidFill>
                          <a:effectLst/>
                          <a:latin typeface="Calibri" panose="020F0502020204030204" pitchFamily="34" charset="0"/>
                        </a:rPr>
                        <a:t>name + 1</a:t>
                      </a:r>
                      <a:r>
                        <a:rPr lang="en-US" sz="1600" b="1" i="0" u="none" strike="noStrike" baseline="30000" dirty="0" smtClean="0">
                          <a:solidFill>
                            <a:srgbClr val="000000"/>
                          </a:solidFill>
                          <a:effectLst/>
                          <a:latin typeface="Calibri" panose="020F0502020204030204" pitchFamily="34" charset="0"/>
                        </a:rPr>
                        <a:t>st</a:t>
                      </a:r>
                      <a:r>
                        <a:rPr lang="en-US" sz="1600" b="1" i="0" u="none" strike="noStrike" dirty="0" smtClean="0">
                          <a:solidFill>
                            <a:srgbClr val="000000"/>
                          </a:solidFill>
                          <a:effectLst/>
                          <a:latin typeface="Calibri" panose="020F0502020204030204" pitchFamily="34" charset="0"/>
                        </a:rPr>
                        <a:t> initial</a:t>
                      </a:r>
                      <a:endParaRPr lang="en-US" sz="1600" b="1" i="0" u="none" strike="noStrike" dirty="0">
                        <a:solidFill>
                          <a:srgbClr val="000000"/>
                        </a:solidFill>
                        <a:effectLst/>
                        <a:latin typeface="Calibri" panose="020F0502020204030204" pitchFamily="34" charset="0"/>
                      </a:endParaRPr>
                    </a:p>
                  </a:txBody>
                  <a:tcPr marL="5519" marR="5519" marT="5519"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1600" b="1" i="0" u="none" strike="noStrike" dirty="0">
                          <a:solidFill>
                            <a:srgbClr val="000000"/>
                          </a:solidFill>
                          <a:effectLst/>
                          <a:latin typeface="Calibri" panose="020F0502020204030204" pitchFamily="34" charset="0"/>
                        </a:rPr>
                        <a:t>Student </a:t>
                      </a:r>
                      <a:r>
                        <a:rPr lang="en-US" sz="1600" b="1" i="0" u="none" strike="noStrike" dirty="0" smtClean="0">
                          <a:solidFill>
                            <a:srgbClr val="000000"/>
                          </a:solidFill>
                          <a:effectLst/>
                          <a:latin typeface="Calibri" panose="020F0502020204030204" pitchFamily="34" charset="0"/>
                        </a:rPr>
                        <a:t>last </a:t>
                      </a:r>
                      <a:r>
                        <a:rPr lang="en-US" sz="1600" b="1" i="0" u="none" strike="noStrike" dirty="0">
                          <a:solidFill>
                            <a:srgbClr val="000000"/>
                          </a:solidFill>
                          <a:effectLst/>
                          <a:latin typeface="Calibri" panose="020F0502020204030204" pitchFamily="34" charset="0"/>
                        </a:rPr>
                        <a:t>name + 1st initial</a:t>
                      </a:r>
                    </a:p>
                  </a:txBody>
                  <a:tcPr marL="5519" marR="5519" marT="5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1600" b="1" i="0" u="none" strike="noStrike">
                          <a:solidFill>
                            <a:srgbClr val="000000"/>
                          </a:solidFill>
                          <a:effectLst/>
                          <a:latin typeface="Calibri" panose="020F0502020204030204" pitchFamily="34" charset="0"/>
                        </a:rPr>
                        <a:t>G#</a:t>
                      </a:r>
                    </a:p>
                  </a:txBody>
                  <a:tcPr marL="5519" marR="5519" marT="5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1600" b="1" i="0" u="none" strike="noStrike">
                          <a:solidFill>
                            <a:srgbClr val="000000"/>
                          </a:solidFill>
                          <a:effectLst/>
                          <a:latin typeface="Calibri" panose="020F0502020204030204" pitchFamily="34" charset="0"/>
                        </a:rPr>
                        <a:t>Class </a:t>
                      </a:r>
                    </a:p>
                  </a:txBody>
                  <a:tcPr marL="5519" marR="5519" marT="5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1600" b="1" i="0" u="none" strike="noStrike">
                          <a:solidFill>
                            <a:srgbClr val="000000"/>
                          </a:solidFill>
                          <a:effectLst/>
                          <a:latin typeface="Calibri" panose="020F0502020204030204" pitchFamily="34" charset="0"/>
                        </a:rPr>
                        <a:t>Days/times</a:t>
                      </a:r>
                    </a:p>
                  </a:txBody>
                  <a:tcPr marL="5519" marR="5519" marT="5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1600" b="1" i="0" u="none" strike="noStrike">
                          <a:solidFill>
                            <a:srgbClr val="000000"/>
                          </a:solidFill>
                          <a:effectLst/>
                          <a:latin typeface="Calibri" panose="020F0502020204030204" pitchFamily="34" charset="0"/>
                        </a:rPr>
                        <a:t>Status at week 5</a:t>
                      </a:r>
                    </a:p>
                  </a:txBody>
                  <a:tcPr marL="5519" marR="5519" marT="5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1600" b="1" i="0" u="none" strike="noStrike">
                          <a:solidFill>
                            <a:srgbClr val="000000"/>
                          </a:solidFill>
                          <a:effectLst/>
                          <a:latin typeface="Calibri" panose="020F0502020204030204" pitchFamily="34" charset="0"/>
                        </a:rPr>
                        <a:t>Status at week 10 </a:t>
                      </a:r>
                    </a:p>
                  </a:txBody>
                  <a:tcPr marL="5519" marR="5519" marT="5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1600" b="1" i="0" u="none" strike="noStrike">
                          <a:solidFill>
                            <a:srgbClr val="000000"/>
                          </a:solidFill>
                          <a:effectLst/>
                          <a:latin typeface="Calibri" panose="020F0502020204030204" pitchFamily="34" charset="0"/>
                        </a:rPr>
                        <a:t>Reason(s)</a:t>
                      </a:r>
                    </a:p>
                  </a:txBody>
                  <a:tcPr marL="5519" marR="5519" marT="55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1600" b="1" i="0" u="none" strike="noStrike">
                          <a:solidFill>
                            <a:srgbClr val="000000"/>
                          </a:solidFill>
                          <a:effectLst/>
                          <a:latin typeface="Calibri" panose="020F0502020204030204" pitchFamily="34" charset="0"/>
                        </a:rPr>
                        <a:t>Professor's action(s)</a:t>
                      </a:r>
                    </a:p>
                  </a:txBody>
                  <a:tcPr marL="5519" marR="5519" marT="5519"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r>
              <a:tr h="912288">
                <a:tc>
                  <a:txBody>
                    <a:bodyPr/>
                    <a:lstStyle/>
                    <a:p>
                      <a:pPr algn="l" fontAlgn="ctr"/>
                      <a:r>
                        <a:rPr lang="en-US" sz="1800" b="1" i="0" u="none" strike="noStrike" dirty="0" smtClean="0">
                          <a:solidFill>
                            <a:srgbClr val="000000"/>
                          </a:solidFill>
                          <a:effectLst/>
                          <a:latin typeface="Calibri" panose="020F0502020204030204" pitchFamily="34" charset="0"/>
                        </a:rPr>
                        <a:t>Professor A</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err="1" smtClean="0">
                          <a:solidFill>
                            <a:srgbClr val="000000"/>
                          </a:solidFill>
                          <a:effectLst/>
                          <a:latin typeface="Calibri" panose="020F0502020204030204" pitchFamily="34" charset="0"/>
                        </a:rPr>
                        <a:t>Xxxxx</a:t>
                      </a:r>
                      <a:r>
                        <a:rPr lang="en-US" sz="1800" b="1" i="0" u="none" strike="noStrike" dirty="0" smtClean="0">
                          <a:solidFill>
                            <a:srgbClr val="000000"/>
                          </a:solidFill>
                          <a:effectLst/>
                          <a:latin typeface="Calibri" panose="020F0502020204030204" pitchFamily="34" charset="0"/>
                        </a:rPr>
                        <a:t> 1</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err="1">
                          <a:solidFill>
                            <a:srgbClr val="000000"/>
                          </a:solidFill>
                          <a:effectLst/>
                          <a:latin typeface="Calibri" panose="020F0502020204030204" pitchFamily="34" charset="0"/>
                        </a:rPr>
                        <a:t>xxxxx</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a:solidFill>
                            <a:srgbClr val="000000"/>
                          </a:solidFill>
                          <a:effectLst/>
                          <a:latin typeface="Calibri" panose="020F0502020204030204" pitchFamily="34" charset="0"/>
                        </a:rPr>
                        <a:t>1301.xxx</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TR 11:45-1:10</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smtClean="0">
                          <a:solidFill>
                            <a:srgbClr val="000000"/>
                          </a:solidFill>
                          <a:effectLst/>
                          <a:latin typeface="Calibri" panose="020F0502020204030204" pitchFamily="34" charset="0"/>
                        </a:rPr>
                        <a:t>Borderline</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 </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Failed 1st </a:t>
                      </a:r>
                      <a:r>
                        <a:rPr lang="en-US" sz="1800" b="1" i="0" u="none" strike="noStrike" dirty="0" smtClean="0">
                          <a:solidFill>
                            <a:srgbClr val="000000"/>
                          </a:solidFill>
                          <a:effectLst/>
                          <a:latin typeface="Calibri" panose="020F0502020204030204" pitchFamily="34" charset="0"/>
                        </a:rPr>
                        <a:t>major asst</a:t>
                      </a:r>
                      <a:r>
                        <a:rPr lang="en-US" sz="1800" b="1" i="0" u="none" strike="noStrike" dirty="0">
                          <a:solidFill>
                            <a:srgbClr val="000000"/>
                          </a:solidFill>
                          <a:effectLst/>
                          <a:latin typeface="Calibri" panose="020F0502020204030204" pitchFamily="34" charset="0"/>
                        </a:rPr>
                        <a:t>. </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smtClean="0">
                          <a:solidFill>
                            <a:srgbClr val="000000"/>
                          </a:solidFill>
                          <a:effectLst/>
                          <a:latin typeface="Calibri" panose="020F0502020204030204" pitchFamily="34" charset="0"/>
                        </a:rPr>
                        <a:t>Scheduled F2F </a:t>
                      </a:r>
                      <a:r>
                        <a:rPr lang="en-US" sz="1800" b="1" i="0" u="none" strike="noStrike" dirty="0">
                          <a:solidFill>
                            <a:srgbClr val="000000"/>
                          </a:solidFill>
                          <a:effectLst/>
                          <a:latin typeface="Calibri" panose="020F0502020204030204" pitchFamily="34" charset="0"/>
                        </a:rPr>
                        <a:t>meeting </a:t>
                      </a:r>
                      <a:r>
                        <a:rPr lang="en-US" sz="1800" b="1" i="0" u="none" strike="noStrike" dirty="0" smtClean="0">
                          <a:solidFill>
                            <a:srgbClr val="000000"/>
                          </a:solidFill>
                          <a:effectLst/>
                          <a:latin typeface="Calibri" panose="020F0502020204030204" pitchFamily="34" charset="0"/>
                        </a:rPr>
                        <a:t>for week </a:t>
                      </a:r>
                      <a:r>
                        <a:rPr lang="en-US" sz="1800" b="1" i="0" u="none" strike="noStrike" dirty="0">
                          <a:solidFill>
                            <a:srgbClr val="000000"/>
                          </a:solidFill>
                          <a:effectLst/>
                          <a:latin typeface="Calibri" panose="020F0502020204030204" pitchFamily="34" charset="0"/>
                        </a:rPr>
                        <a:t>5</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926113">
                <a:tc>
                  <a:txBody>
                    <a:bodyPr/>
                    <a:lstStyle/>
                    <a:p>
                      <a:pPr algn="l" fontAlgn="ctr"/>
                      <a:r>
                        <a:rPr lang="en-US" sz="1800" b="1" i="0" u="none" strike="noStrike" dirty="0" smtClean="0">
                          <a:solidFill>
                            <a:srgbClr val="000000"/>
                          </a:solidFill>
                          <a:effectLst/>
                          <a:latin typeface="Calibri" panose="020F0502020204030204" pitchFamily="34" charset="0"/>
                        </a:rPr>
                        <a:t>Professor A</a:t>
                      </a:r>
                    </a:p>
                    <a:p>
                      <a:pPr algn="l" fontAlgn="ctr"/>
                      <a:r>
                        <a:rPr lang="en-US" sz="1800" b="1" i="0" u="none" strike="noStrike" dirty="0" smtClean="0">
                          <a:solidFill>
                            <a:srgbClr val="000000"/>
                          </a:solidFill>
                          <a:effectLst/>
                          <a:latin typeface="Calibri" panose="020F0502020204030204" pitchFamily="34" charset="0"/>
                        </a:rPr>
                        <a:t> </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err="1" smtClean="0">
                          <a:solidFill>
                            <a:srgbClr val="000000"/>
                          </a:solidFill>
                          <a:effectLst/>
                          <a:latin typeface="Calibri" panose="020F0502020204030204" pitchFamily="34" charset="0"/>
                        </a:rPr>
                        <a:t>Xxxxx</a:t>
                      </a:r>
                      <a:r>
                        <a:rPr lang="en-US" sz="1800" b="1" i="0" u="none" strike="noStrike" dirty="0" smtClean="0">
                          <a:solidFill>
                            <a:srgbClr val="000000"/>
                          </a:solidFill>
                          <a:effectLst/>
                          <a:latin typeface="Calibri" panose="020F0502020204030204" pitchFamily="34" charset="0"/>
                        </a:rPr>
                        <a:t> 2</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a:solidFill>
                            <a:srgbClr val="000000"/>
                          </a:solidFill>
                          <a:effectLst/>
                          <a:latin typeface="Calibri" panose="020F0502020204030204" pitchFamily="34" charset="0"/>
                        </a:rPr>
                        <a:t>xxxxx</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1302.xxx</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a:solidFill>
                            <a:srgbClr val="000000"/>
                          </a:solidFill>
                          <a:effectLst/>
                          <a:latin typeface="Calibri" panose="020F0502020204030204" pitchFamily="34" charset="0"/>
                        </a:rPr>
                        <a:t>MW 11:45-1:10</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a:solidFill>
                            <a:srgbClr val="000000"/>
                          </a:solidFill>
                          <a:effectLst/>
                          <a:latin typeface="Calibri" panose="020F0502020204030204" pitchFamily="34" charset="0"/>
                        </a:rPr>
                        <a:t>Failing</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 </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smtClean="0">
                          <a:solidFill>
                            <a:srgbClr val="000000"/>
                          </a:solidFill>
                          <a:effectLst/>
                          <a:latin typeface="Calibri" panose="020F0502020204030204" pitchFamily="34" charset="0"/>
                        </a:rPr>
                        <a:t>Too</a:t>
                      </a:r>
                      <a:r>
                        <a:rPr lang="en-US" sz="1800" b="1" i="0" u="none" strike="noStrike" baseline="0" dirty="0" smtClean="0">
                          <a:solidFill>
                            <a:srgbClr val="000000"/>
                          </a:solidFill>
                          <a:effectLst/>
                          <a:latin typeface="Calibri" panose="020F0502020204030204" pitchFamily="34" charset="0"/>
                        </a:rPr>
                        <a:t> many absences </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smtClean="0">
                          <a:solidFill>
                            <a:srgbClr val="000000"/>
                          </a:solidFill>
                          <a:effectLst/>
                          <a:latin typeface="Calibri" panose="020F0502020204030204" pitchFamily="34" charset="0"/>
                        </a:rPr>
                        <a:t>None yet </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933024">
                <a:tc>
                  <a:txBody>
                    <a:bodyPr/>
                    <a:lstStyle/>
                    <a:p>
                      <a:pPr algn="l" fontAlgn="ctr"/>
                      <a:r>
                        <a:rPr lang="en-US" sz="1800" b="1" i="0" u="none" strike="noStrike" dirty="0" smtClean="0">
                          <a:solidFill>
                            <a:srgbClr val="000000"/>
                          </a:solidFill>
                          <a:effectLst/>
                          <a:latin typeface="Calibri" panose="020F0502020204030204" pitchFamily="34" charset="0"/>
                        </a:rPr>
                        <a:t>Professor A</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err="1" smtClean="0">
                          <a:solidFill>
                            <a:srgbClr val="000000"/>
                          </a:solidFill>
                          <a:effectLst/>
                          <a:latin typeface="Calibri" panose="020F0502020204030204" pitchFamily="34" charset="0"/>
                        </a:rPr>
                        <a:t>Xxxxx</a:t>
                      </a:r>
                      <a:r>
                        <a:rPr lang="en-US" sz="1800" b="1" i="0" u="none" strike="noStrike" dirty="0" smtClean="0">
                          <a:solidFill>
                            <a:srgbClr val="000000"/>
                          </a:solidFill>
                          <a:effectLst/>
                          <a:latin typeface="Calibri" panose="020F0502020204030204" pitchFamily="34" charset="0"/>
                        </a:rPr>
                        <a:t> 3</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err="1">
                          <a:solidFill>
                            <a:srgbClr val="000000"/>
                          </a:solidFill>
                          <a:effectLst/>
                          <a:latin typeface="Calibri" panose="020F0502020204030204" pitchFamily="34" charset="0"/>
                        </a:rPr>
                        <a:t>xxxxx</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1301.xxx</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MW 10:10-1:10</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Failing</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 </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a:solidFill>
                            <a:srgbClr val="000000"/>
                          </a:solidFill>
                          <a:effectLst/>
                          <a:latin typeface="Calibri" panose="020F0502020204030204" pitchFamily="34" charset="0"/>
                        </a:rPr>
                        <a:t>Failure to turn in multiple assignments</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smtClean="0">
                          <a:solidFill>
                            <a:srgbClr val="000000"/>
                          </a:solidFill>
                          <a:effectLst/>
                          <a:latin typeface="Calibri" panose="020F0502020204030204" pitchFamily="34" charset="0"/>
                        </a:rPr>
                        <a:t>Emailed </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898466">
                <a:tc>
                  <a:txBody>
                    <a:bodyPr/>
                    <a:lstStyle/>
                    <a:p>
                      <a:pPr algn="l" fontAlgn="ctr"/>
                      <a:r>
                        <a:rPr lang="en-US" sz="1800" b="1" i="0" u="none" strike="noStrike" dirty="0" smtClean="0">
                          <a:solidFill>
                            <a:srgbClr val="000000"/>
                          </a:solidFill>
                          <a:effectLst/>
                          <a:latin typeface="Calibri" panose="020F0502020204030204" pitchFamily="34" charset="0"/>
                        </a:rPr>
                        <a:t>Professor A</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err="1" smtClean="0">
                          <a:solidFill>
                            <a:srgbClr val="000000"/>
                          </a:solidFill>
                          <a:effectLst/>
                          <a:latin typeface="Calibri" panose="020F0502020204030204" pitchFamily="34" charset="0"/>
                        </a:rPr>
                        <a:t>Xxxxx</a:t>
                      </a:r>
                      <a:r>
                        <a:rPr lang="en-US" sz="1800" b="1" i="0" u="none" strike="noStrike" dirty="0" smtClean="0">
                          <a:solidFill>
                            <a:srgbClr val="000000"/>
                          </a:solidFill>
                          <a:effectLst/>
                          <a:latin typeface="Calibri" panose="020F0502020204030204" pitchFamily="34" charset="0"/>
                        </a:rPr>
                        <a:t> 4</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a:solidFill>
                            <a:srgbClr val="000000"/>
                          </a:solidFill>
                          <a:effectLst/>
                          <a:latin typeface="Calibri" panose="020F0502020204030204" pitchFamily="34" charset="0"/>
                        </a:rPr>
                        <a:t>xxxxx</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a:solidFill>
                            <a:srgbClr val="000000"/>
                          </a:solidFill>
                          <a:effectLst/>
                          <a:latin typeface="Calibri" panose="020F0502020204030204" pitchFamily="34" charset="0"/>
                        </a:rPr>
                        <a:t>1301.xxx</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a:solidFill>
                            <a:srgbClr val="000000"/>
                          </a:solidFill>
                          <a:effectLst/>
                          <a:latin typeface="Calibri" panose="020F0502020204030204" pitchFamily="34" charset="0"/>
                        </a:rPr>
                        <a:t>MW 10:10-1:10</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a:solidFill>
                            <a:srgbClr val="000000"/>
                          </a:solidFill>
                          <a:effectLst/>
                          <a:latin typeface="Calibri" panose="020F0502020204030204" pitchFamily="34" charset="0"/>
                        </a:rPr>
                        <a:t>Failing</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 </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a:solidFill>
                            <a:srgbClr val="000000"/>
                          </a:solidFill>
                          <a:effectLst/>
                          <a:latin typeface="Calibri" panose="020F0502020204030204" pitchFamily="34" charset="0"/>
                        </a:rPr>
                        <a:t>Failure to turn in multiple assignments</a:t>
                      </a: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800" b="1" i="0" u="none" strike="noStrike" dirty="0" smtClean="0">
                          <a:solidFill>
                            <a:srgbClr val="000000"/>
                          </a:solidFill>
                          <a:effectLst/>
                          <a:latin typeface="Calibri" panose="020F0502020204030204" pitchFamily="34" charset="0"/>
                        </a:rPr>
                        <a:t>Emailed</a:t>
                      </a:r>
                      <a:endParaRPr lang="en-US" sz="1800" b="1" i="0" u="none" strike="noStrike" dirty="0">
                        <a:solidFill>
                          <a:srgbClr val="000000"/>
                        </a:solidFill>
                        <a:effectLst/>
                        <a:latin typeface="Calibri" panose="020F0502020204030204" pitchFamily="34" charset="0"/>
                      </a:endParaRPr>
                    </a:p>
                  </a:txBody>
                  <a:tcPr marL="5519" marR="5519" marT="55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bl>
          </a:graphicData>
        </a:graphic>
      </p:graphicFrame>
    </p:spTree>
    <p:extLst>
      <p:ext uri="{BB962C8B-B14F-4D97-AF65-F5344CB8AC3E}">
        <p14:creationId xmlns:p14="http://schemas.microsoft.com/office/powerpoint/2010/main" val="1167934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580815"/>
            <a:ext cx="9855200" cy="1280890"/>
          </a:xfrm>
        </p:spPr>
        <p:txBody>
          <a:bodyPr>
            <a:normAutofit/>
          </a:bodyPr>
          <a:lstStyle/>
          <a:p>
            <a:r>
              <a:rPr lang="en-US" sz="6000" b="1" dirty="0" smtClean="0"/>
              <a:t>The Results</a:t>
            </a:r>
            <a:endParaRPr lang="en-US" sz="6000" b="1" dirty="0"/>
          </a:p>
        </p:txBody>
      </p:sp>
      <p:sp>
        <p:nvSpPr>
          <p:cNvPr id="3" name="Content Placeholder 2"/>
          <p:cNvSpPr>
            <a:spLocks noGrp="1"/>
          </p:cNvSpPr>
          <p:nvPr>
            <p:ph idx="1"/>
          </p:nvPr>
        </p:nvSpPr>
        <p:spPr>
          <a:xfrm>
            <a:off x="233680" y="2247785"/>
            <a:ext cx="11765279" cy="5039592"/>
          </a:xfrm>
        </p:spPr>
        <p:txBody>
          <a:bodyPr>
            <a:normAutofit/>
          </a:bodyPr>
          <a:lstStyle/>
          <a:p>
            <a:r>
              <a:rPr lang="en-US" sz="2800" b="1" dirty="0"/>
              <a:t>Faculty </a:t>
            </a:r>
            <a:r>
              <a:rPr lang="en-US" sz="2800" b="1" dirty="0" smtClean="0"/>
              <a:t>reported </a:t>
            </a:r>
            <a:r>
              <a:rPr lang="en-US" sz="2800" b="1" dirty="0"/>
              <a:t>at 5 and </a:t>
            </a:r>
            <a:r>
              <a:rPr lang="en-US" sz="2800" b="1" dirty="0" smtClean="0"/>
              <a:t>again at 10 </a:t>
            </a:r>
            <a:r>
              <a:rPr lang="en-US" sz="2800" b="1" dirty="0"/>
              <a:t>weeks in the semester. </a:t>
            </a:r>
          </a:p>
          <a:p>
            <a:r>
              <a:rPr lang="en-US" sz="2800" b="1" dirty="0"/>
              <a:t>2,143 students in ENGL 1301</a:t>
            </a:r>
          </a:p>
          <a:p>
            <a:r>
              <a:rPr lang="en-US" sz="2800" b="1" dirty="0"/>
              <a:t>At 5 weeks, 251(11.7%) of the students </a:t>
            </a:r>
            <a:r>
              <a:rPr lang="en-US" sz="2800" b="1" dirty="0" smtClean="0"/>
              <a:t>were </a:t>
            </a:r>
            <a:r>
              <a:rPr lang="en-US" sz="2800" b="1" dirty="0"/>
              <a:t>already in trouble. Only 71 recovered. </a:t>
            </a:r>
          </a:p>
          <a:p>
            <a:r>
              <a:rPr lang="en-US" sz="2800" b="1" dirty="0"/>
              <a:t>What was </a:t>
            </a:r>
          </a:p>
          <a:p>
            <a:pPr lvl="1"/>
            <a:r>
              <a:rPr lang="en-US" sz="2800" b="1" dirty="0"/>
              <a:t>Most common reason students faltered?</a:t>
            </a:r>
          </a:p>
          <a:p>
            <a:pPr lvl="1"/>
            <a:r>
              <a:rPr lang="en-US" sz="2800" b="1" dirty="0"/>
              <a:t>Most common faculty action?  </a:t>
            </a:r>
          </a:p>
          <a:p>
            <a:pPr lvl="1"/>
            <a:r>
              <a:rPr lang="en-US" sz="2800" b="1" dirty="0"/>
              <a:t>Most effective faculty action</a:t>
            </a:r>
            <a:r>
              <a:rPr lang="en-US" sz="2800" b="1" dirty="0" smtClean="0"/>
              <a:t>?</a:t>
            </a:r>
            <a:endParaRPr lang="en-US" sz="2800" b="1" dirty="0"/>
          </a:p>
        </p:txBody>
      </p:sp>
    </p:spTree>
    <p:extLst>
      <p:ext uri="{BB962C8B-B14F-4D97-AF65-F5344CB8AC3E}">
        <p14:creationId xmlns:p14="http://schemas.microsoft.com/office/powerpoint/2010/main" val="692693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latin typeface="Calibri" panose="020F0502020204030204" pitchFamily="34" charset="0"/>
              </a:rPr>
              <a:t> </a:t>
            </a:r>
            <a:r>
              <a:rPr lang="en-US" sz="6000" b="1" dirty="0" smtClean="0">
                <a:latin typeface="Calibri" panose="020F0502020204030204" pitchFamily="34" charset="0"/>
              </a:rPr>
              <a:t>My Response</a:t>
            </a:r>
            <a:endParaRPr lang="en-US" sz="6000" b="1" dirty="0">
              <a:latin typeface="Calibri" panose="020F0502020204030204" pitchFamily="34" charset="0"/>
            </a:endParaRPr>
          </a:p>
        </p:txBody>
      </p:sp>
      <p:sp>
        <p:nvSpPr>
          <p:cNvPr id="3" name="Content Placeholder 2"/>
          <p:cNvSpPr>
            <a:spLocks noGrp="1"/>
          </p:cNvSpPr>
          <p:nvPr>
            <p:ph idx="1"/>
          </p:nvPr>
        </p:nvSpPr>
        <p:spPr>
          <a:xfrm>
            <a:off x="317500" y="2400300"/>
            <a:ext cx="11518900" cy="4254500"/>
          </a:xfrm>
        </p:spPr>
        <p:txBody>
          <a:bodyPr>
            <a:normAutofit fontScale="70000" lnSpcReduction="20000"/>
          </a:bodyPr>
          <a:lstStyle/>
          <a:p>
            <a:r>
              <a:rPr lang="en-US" sz="4400" b="1" dirty="0" smtClean="0"/>
              <a:t>Email to FT/PT faculty</a:t>
            </a:r>
          </a:p>
          <a:p>
            <a:r>
              <a:rPr lang="en-US" sz="4400" b="1" dirty="0" smtClean="0"/>
              <a:t>Student Contact Information form</a:t>
            </a:r>
          </a:p>
          <a:p>
            <a:r>
              <a:rPr lang="en-US" sz="4400" b="1" dirty="0" smtClean="0"/>
              <a:t>Discussion at department meeting</a:t>
            </a:r>
          </a:p>
          <a:p>
            <a:r>
              <a:rPr lang="en-US" sz="4400" b="1" dirty="0" smtClean="0"/>
              <a:t>“Reality Checks” </a:t>
            </a:r>
          </a:p>
          <a:p>
            <a:pPr lvl="1"/>
            <a:r>
              <a:rPr lang="en-US" sz="4200" b="1" dirty="0" smtClean="0"/>
              <a:t> 5 to10-minute at beginning of class</a:t>
            </a:r>
          </a:p>
          <a:p>
            <a:pPr lvl="1"/>
            <a:r>
              <a:rPr lang="en-US" sz="4200" b="1" dirty="0" smtClean="0"/>
              <a:t> Helps students calculate what their grade is at        </a:t>
            </a:r>
          </a:p>
          <a:p>
            <a:pPr marL="457200" lvl="1" indent="0">
              <a:buNone/>
            </a:pPr>
            <a:r>
              <a:rPr lang="en-US" sz="4200" b="1" dirty="0" smtClean="0"/>
              <a:t>    that point</a:t>
            </a:r>
          </a:p>
          <a:p>
            <a:pPr lvl="1"/>
            <a:r>
              <a:rPr lang="en-US" sz="4200" b="1" dirty="0" smtClean="0"/>
              <a:t> Goal: Student accountability; help students self-monitor</a:t>
            </a:r>
            <a:endParaRPr lang="en-US" sz="4400" dirty="0"/>
          </a:p>
        </p:txBody>
      </p:sp>
    </p:spTree>
    <p:extLst>
      <p:ext uri="{BB962C8B-B14F-4D97-AF65-F5344CB8AC3E}">
        <p14:creationId xmlns:p14="http://schemas.microsoft.com/office/powerpoint/2010/main" val="36494210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smtClean="0">
                <a:latin typeface="Calibri" panose="020F0502020204030204" pitchFamily="34" charset="0"/>
              </a:rPr>
              <a:t>Closing thoughts</a:t>
            </a:r>
            <a:endParaRPr lang="en-US" sz="6000" b="1" dirty="0">
              <a:latin typeface="Calibri" panose="020F0502020204030204" pitchFamily="34" charset="0"/>
            </a:endParaRPr>
          </a:p>
        </p:txBody>
      </p:sp>
      <p:sp>
        <p:nvSpPr>
          <p:cNvPr id="3" name="Content Placeholder 2"/>
          <p:cNvSpPr>
            <a:spLocks noGrp="1"/>
          </p:cNvSpPr>
          <p:nvPr>
            <p:ph idx="1"/>
          </p:nvPr>
        </p:nvSpPr>
        <p:spPr>
          <a:xfrm>
            <a:off x="273957" y="2024744"/>
            <a:ext cx="11918043" cy="4669970"/>
          </a:xfrm>
        </p:spPr>
        <p:txBody>
          <a:bodyPr>
            <a:noAutofit/>
          </a:bodyPr>
          <a:lstStyle/>
          <a:p>
            <a:pPr>
              <a:lnSpc>
                <a:spcPct val="150000"/>
              </a:lnSpc>
            </a:pPr>
            <a:r>
              <a:rPr lang="en-US" sz="3200" b="1" dirty="0"/>
              <a:t>Was </a:t>
            </a:r>
            <a:r>
              <a:rPr lang="en-US" sz="3200" b="1" dirty="0" smtClean="0"/>
              <a:t>easy to collect, combine, analyze</a:t>
            </a:r>
          </a:p>
          <a:p>
            <a:pPr>
              <a:lnSpc>
                <a:spcPct val="150000"/>
              </a:lnSpc>
            </a:pPr>
            <a:r>
              <a:rPr lang="en-US" sz="3200" b="1" dirty="0" smtClean="0"/>
              <a:t>Told a variety of data-based “stories” </a:t>
            </a:r>
          </a:p>
          <a:p>
            <a:pPr>
              <a:lnSpc>
                <a:spcPct val="150000"/>
              </a:lnSpc>
            </a:pPr>
            <a:r>
              <a:rPr lang="en-US" sz="3200" b="1" dirty="0" smtClean="0"/>
              <a:t>Offered insight into </a:t>
            </a:r>
            <a:r>
              <a:rPr lang="en-US" sz="3200" b="1" u="sng" dirty="0" smtClean="0"/>
              <a:t>why</a:t>
            </a:r>
            <a:r>
              <a:rPr lang="en-US" sz="3200" b="1" dirty="0" smtClean="0"/>
              <a:t> students are faltering</a:t>
            </a:r>
          </a:p>
          <a:p>
            <a:r>
              <a:rPr lang="en-US" sz="3200" b="1" dirty="0" smtClean="0"/>
              <a:t>Generated discussion: What can we do? How much </a:t>
            </a:r>
            <a:r>
              <a:rPr lang="en-US" sz="3200" b="1" i="1" dirty="0" smtClean="0"/>
              <a:t>should</a:t>
            </a:r>
            <a:r>
              <a:rPr lang="en-US" sz="3200" b="1" dirty="0" smtClean="0"/>
              <a:t> we do?</a:t>
            </a:r>
          </a:p>
          <a:p>
            <a:r>
              <a:rPr lang="en-US" sz="3200" b="1" dirty="0" smtClean="0"/>
              <a:t>Helped faculty become more reflective about their students and their teaching</a:t>
            </a:r>
          </a:p>
        </p:txBody>
      </p:sp>
    </p:spTree>
    <p:extLst>
      <p:ext uri="{BB962C8B-B14F-4D97-AF65-F5344CB8AC3E}">
        <p14:creationId xmlns:p14="http://schemas.microsoft.com/office/powerpoint/2010/main" val="2616965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smtClean="0"/>
              <a:t>Questions?</a:t>
            </a:r>
            <a:endParaRPr lang="en-US" sz="6000" b="1" dirty="0"/>
          </a:p>
        </p:txBody>
      </p:sp>
      <p:sp>
        <p:nvSpPr>
          <p:cNvPr id="3" name="Content Placeholder 2"/>
          <p:cNvSpPr>
            <a:spLocks noGrp="1"/>
          </p:cNvSpPr>
          <p:nvPr>
            <p:ph idx="1"/>
          </p:nvPr>
        </p:nvSpPr>
        <p:spPr/>
        <p:txBody>
          <a:bodyPr/>
          <a:lstStyle/>
          <a:p>
            <a:pPr marL="0" lvl="0" indent="0">
              <a:buClr>
                <a:srgbClr val="ACD433"/>
              </a:buClr>
              <a:buNone/>
            </a:pPr>
            <a:r>
              <a:rPr lang="en-US" sz="2667" b="1" dirty="0">
                <a:solidFill>
                  <a:srgbClr val="434343"/>
                </a:solidFill>
                <a:latin typeface="Trebuchet MS" panose="020B0603020202020204" pitchFamily="34" charset="0"/>
                <a:ea typeface="Times New Roman" panose="02020603050405020304" pitchFamily="18" charset="0"/>
                <a:cs typeface="Times New Roman" panose="02020603050405020304" pitchFamily="18" charset="0"/>
              </a:rPr>
              <a:t>“How and what we choose to count and the manner in which we array and display our accounts is a form of narrative—legitimately, necessarily, and inevitably.”</a:t>
            </a:r>
          </a:p>
          <a:p>
            <a:pPr marL="0" lvl="0" indent="0">
              <a:buClr>
                <a:srgbClr val="ACD433"/>
              </a:buClr>
              <a:buNone/>
            </a:pPr>
            <a:r>
              <a:rPr lang="en-US" sz="2667" dirty="0">
                <a:solidFill>
                  <a:prstClr val="black">
                    <a:lumMod val="75000"/>
                    <a:lumOff val="25000"/>
                  </a:prstClr>
                </a:solidFill>
              </a:rPr>
              <a:t>											</a:t>
            </a:r>
            <a:r>
              <a:rPr lang="en-US" sz="2667" b="1" i="1" dirty="0">
                <a:solidFill>
                  <a:prstClr val="black">
                    <a:lumMod val="75000"/>
                    <a:lumOff val="25000"/>
                  </a:prstClr>
                </a:solidFill>
              </a:rPr>
              <a:t>Lee S. Shulman</a:t>
            </a:r>
            <a:endParaRPr lang="en-US" sz="2667" b="1" i="1" dirty="0">
              <a:solidFill>
                <a:prstClr val="black">
                  <a:lumMod val="75000"/>
                  <a:lumOff val="25000"/>
                </a:prstClr>
              </a:solidFill>
            </a:endParaRPr>
          </a:p>
        </p:txBody>
      </p:sp>
    </p:spTree>
    <p:extLst>
      <p:ext uri="{BB962C8B-B14F-4D97-AF65-F5344CB8AC3E}">
        <p14:creationId xmlns:p14="http://schemas.microsoft.com/office/powerpoint/2010/main" val="41732916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928</TotalTime>
  <Words>1312</Words>
  <Application>Microsoft Office PowerPoint</Application>
  <PresentationFormat>Widescreen</PresentationFormat>
  <Paragraphs>137</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Century Gothic</vt:lpstr>
      <vt:lpstr>Times New Roman</vt:lpstr>
      <vt:lpstr>Trebuchet MS</vt:lpstr>
      <vt:lpstr>Wingdings 3</vt:lpstr>
      <vt:lpstr>Ion Boardroom</vt:lpstr>
      <vt:lpstr>Reality Check:  Early Intervention in Gateway Courses</vt:lpstr>
      <vt:lpstr>Background </vt:lpstr>
      <vt:lpstr>The Process</vt:lpstr>
      <vt:lpstr>A Sample</vt:lpstr>
      <vt:lpstr>The Results</vt:lpstr>
      <vt:lpstr> My Response</vt:lpstr>
      <vt:lpstr>Closing thoughts</vt:lpstr>
      <vt:lpstr>Questions?</vt:lpstr>
    </vt:vector>
  </TitlesOfParts>
  <Company>San Jacinto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5-week Student Status Reports</dc:title>
  <dc:creator>Brown, Barbara</dc:creator>
  <cp:lastModifiedBy>Brown, Barbara</cp:lastModifiedBy>
  <cp:revision>83</cp:revision>
  <cp:lastPrinted>2016-08-15T23:25:07Z</cp:lastPrinted>
  <dcterms:created xsi:type="dcterms:W3CDTF">2016-07-12T16:31:32Z</dcterms:created>
  <dcterms:modified xsi:type="dcterms:W3CDTF">2017-07-20T18:50:44Z</dcterms:modified>
</cp:coreProperties>
</file>