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32"/>
  </p:notesMasterIdLst>
  <p:handoutMasterIdLst>
    <p:handoutMasterId r:id="rId33"/>
  </p:handoutMasterIdLst>
  <p:sldIdLst>
    <p:sldId id="675" r:id="rId2"/>
    <p:sldId id="672" r:id="rId3"/>
    <p:sldId id="680" r:id="rId4"/>
    <p:sldId id="624" r:id="rId5"/>
    <p:sldId id="682" r:id="rId6"/>
    <p:sldId id="628" r:id="rId7"/>
    <p:sldId id="667" r:id="rId8"/>
    <p:sldId id="652" r:id="rId9"/>
    <p:sldId id="632" r:id="rId10"/>
    <p:sldId id="545" r:id="rId11"/>
    <p:sldId id="611" r:id="rId12"/>
    <p:sldId id="694" r:id="rId13"/>
    <p:sldId id="695" r:id="rId14"/>
    <p:sldId id="686" r:id="rId15"/>
    <p:sldId id="634" r:id="rId16"/>
    <p:sldId id="697" r:id="rId17"/>
    <p:sldId id="698" r:id="rId18"/>
    <p:sldId id="666" r:id="rId19"/>
    <p:sldId id="418" r:id="rId20"/>
    <p:sldId id="637" r:id="rId21"/>
    <p:sldId id="693" r:id="rId22"/>
    <p:sldId id="640" r:id="rId23"/>
    <p:sldId id="681" r:id="rId24"/>
    <p:sldId id="644" r:id="rId25"/>
    <p:sldId id="569" r:id="rId26"/>
    <p:sldId id="696" r:id="rId27"/>
    <p:sldId id="559" r:id="rId28"/>
    <p:sldId id="563" r:id="rId29"/>
    <p:sldId id="676" r:id="rId30"/>
    <p:sldId id="683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0"/>
    <a:srgbClr val="CCFFCC"/>
    <a:srgbClr val="FF0066"/>
    <a:srgbClr val="003300"/>
    <a:srgbClr val="000000"/>
    <a:srgbClr val="FFFF99"/>
    <a:srgbClr val="FFFF66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Three Essentials for Making Effective Decisions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Feb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Crookston - BYU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62601E1-5D04-429A-A3E3-FE858C37C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59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smtClean="0"/>
              <a:t>Three Essentials for Making Effective Decisions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Feb 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smtClean="0"/>
              <a:t>Crookston - BYU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E988DF-D574-41B2-9BB7-B368C970B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60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988DF-D574-41B2-9BB7-B368C970B2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Crookston - BYU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Three Essentials for Making Effective Decisions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4E25-6761-408F-9A92-4858FA61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EC1C-600C-455A-B0BC-DD794979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07B8-FE34-468F-ABB2-C3E70F00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8E27-1CEC-4BE4-BBEF-D9EC32F4A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8A3C-B848-47FC-9848-BD2C6F5A8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B032-B237-41A7-82F4-FD66A3E86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FE30-581D-4E70-AF49-FA55748FD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1829-4419-4BD2-9766-32E9CC81A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EAF8-5654-4129-9BDB-FA7D6239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A838-BD0C-4F74-A7CB-1CA71CD57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E374-0A47-4BBD-BF77-6BC728C3B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8F6A88-67DE-4CB3-9D5F-2A258CE96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nt_crookston@by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ography.com/people/robert-frost-2079609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781799" y="5373216"/>
            <a:ext cx="272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fr-FR" sz="20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838200"/>
            <a:ext cx="6537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/>
              <a:t>Three Essentials for Making </a:t>
            </a:r>
            <a:r>
              <a:rPr lang="en-US" sz="3600" b="1" dirty="0"/>
              <a:t>Effective </a:t>
            </a:r>
            <a:r>
              <a:rPr lang="en-US" sz="3600" b="1" dirty="0" smtClean="0"/>
              <a:t>Decisions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83611" y="2028616"/>
            <a:ext cx="66250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800" b="1" dirty="0" smtClean="0">
                <a:ea typeface="ＭＳ Ｐゴシック" charset="0"/>
                <a:cs typeface="ＭＳ Ｐゴシック" charset="0"/>
              </a:rPr>
              <a:t>33</a:t>
            </a:r>
            <a:r>
              <a:rPr lang="en-US" sz="2800" b="1" baseline="30000" dirty="0" smtClean="0">
                <a:ea typeface="ＭＳ Ｐゴシック" charset="0"/>
                <a:cs typeface="ＭＳ Ｐゴシック" charset="0"/>
              </a:rPr>
              <a:t>rd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 Annual Chairpersons Conference</a:t>
            </a:r>
          </a:p>
          <a:p>
            <a:pPr algn="ctr">
              <a:defRPr/>
            </a:pPr>
            <a:r>
              <a:rPr lang="en-US" sz="2800" b="1" dirty="0" smtClean="0">
                <a:ea typeface="ＭＳ Ｐゴシック" charset="0"/>
                <a:cs typeface="ＭＳ Ｐゴシック" charset="0"/>
              </a:rPr>
              <a:t>Charleston, SC – April 5, 2016</a:t>
            </a:r>
            <a:endParaRPr lang="en-US" sz="2800" b="1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2612" y="3497520"/>
            <a:ext cx="470314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R. Kent Crookston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Brigham Young University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Provo, Utah  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84602</a:t>
            </a:r>
            <a:endParaRPr lang="en-US" sz="2800" b="1" dirty="0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ＭＳ Ｐゴシック" charset="0"/>
                <a:hlinkClick r:id="rId3"/>
              </a:rPr>
              <a:t>kent_crookston@byu.edu</a:t>
            </a:r>
            <a:endParaRPr lang="en-US" sz="280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http://sitb-images.amazon.com/Qffs+v35leqd8qGEpI5wquAomMBJuAOSxS795mJDbcWYnIjEgSo6ExxxtK0MuZp5nXHW8dZtYd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2971800" cy="4653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4343400" y="1143000"/>
            <a:ext cx="3886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/>
              <a:t>“Your life is the creation of what you focus on – and  what you don’t.” </a:t>
            </a:r>
          </a:p>
          <a:p>
            <a:pPr algn="r"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029200" y="4495800"/>
            <a:ext cx="35076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Gallagher (2009)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886200" y="990600"/>
            <a:ext cx="2580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cs typeface="Arial" charset="0"/>
              </a:rPr>
              <a:t>Practice</a:t>
            </a:r>
          </a:p>
        </p:txBody>
      </p:sp>
      <p:pic>
        <p:nvPicPr>
          <p:cNvPr id="3" name="Picture 3" descr="Influencer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98600"/>
            <a:ext cx="2743200" cy="414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191000" y="2159437"/>
            <a:ext cx="43434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6666"/>
                </a:solidFill>
              </a:rPr>
              <a:t>Olympic hopefuls</a:t>
            </a:r>
          </a:p>
          <a:p>
            <a:endParaRPr lang="en-US" sz="2000" b="1" dirty="0">
              <a:solidFill>
                <a:srgbClr val="006666"/>
              </a:solidFill>
            </a:endParaRPr>
          </a:p>
          <a:p>
            <a:r>
              <a:rPr lang="en-US" sz="3600" b="1" dirty="0">
                <a:solidFill>
                  <a:srgbClr val="006666"/>
                </a:solidFill>
              </a:rPr>
              <a:t>Club Skaters</a:t>
            </a:r>
          </a:p>
          <a:p>
            <a:endParaRPr lang="en-US" sz="2000" b="1" dirty="0">
              <a:solidFill>
                <a:srgbClr val="006666"/>
              </a:solidFill>
            </a:endParaRPr>
          </a:p>
          <a:p>
            <a:r>
              <a:rPr lang="en-US" sz="3600" b="1" dirty="0">
                <a:solidFill>
                  <a:srgbClr val="006666"/>
                </a:solidFill>
              </a:rPr>
              <a:t>Amateurs</a:t>
            </a:r>
          </a:p>
          <a:p>
            <a:endParaRPr lang="en-US" b="1" dirty="0">
              <a:solidFill>
                <a:srgbClr val="006666"/>
              </a:solidFill>
            </a:endParaRPr>
          </a:p>
          <a:p>
            <a:pPr algn="r"/>
            <a:r>
              <a:rPr lang="en-US" sz="3200" dirty="0"/>
              <a:t>- Patterson et al.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068388"/>
            <a:ext cx="4953000" cy="457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         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C00000"/>
                </a:solidFill>
              </a:rPr>
              <a:t>Identify decision maker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Clarify decision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Stakeholders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Data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Options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Objectives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Best option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Mourn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/>
              <a:t>Implement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728990"/>
            <a:ext cx="472437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Porter’s 9 - Classical</a:t>
            </a:r>
            <a:endParaRPr lang="en-US" sz="3600" b="1" dirty="0"/>
          </a:p>
        </p:txBody>
      </p:sp>
      <p:sp>
        <p:nvSpPr>
          <p:cNvPr id="3" name="Right Arrow 2"/>
          <p:cNvSpPr/>
          <p:nvPr/>
        </p:nvSpPr>
        <p:spPr>
          <a:xfrm rot="10800000">
            <a:off x="5257799" y="1600201"/>
            <a:ext cx="457200" cy="3048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5422612"/>
            <a:ext cx="359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Sanaghan (2015)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547878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Make sure everyone understands the </a:t>
            </a:r>
            <a:r>
              <a:rPr lang="en-US" sz="3200" b="1" dirty="0" smtClean="0"/>
              <a:t>‘decision rules’ </a:t>
            </a:r>
            <a:r>
              <a:rPr lang="en-US" sz="3200" dirty="0" smtClean="0"/>
              <a:t>in advance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65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068388"/>
            <a:ext cx="4953000" cy="457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         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Identify decision maker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Clarify decision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Stakeholders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Data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Options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Objectives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Best option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C00000"/>
                </a:solidFill>
              </a:rPr>
              <a:t>Mourn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/>
              <a:t>Implement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728990"/>
            <a:ext cx="472437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Porter’s 9 - Classical</a:t>
            </a:r>
            <a:endParaRPr lang="en-US" sz="3600" b="1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2362201" y="4572000"/>
            <a:ext cx="457200" cy="3048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iley's butterf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95600"/>
            <a:ext cx="2183911" cy="335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950085" y="1981200"/>
            <a:ext cx="27432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“Inside every butterfly there's a caterpillar that succeeded in letting go.” </a:t>
            </a:r>
            <a:r>
              <a:rPr lang="en-US" sz="3600" dirty="0"/>
              <a:t> </a:t>
            </a:r>
          </a:p>
          <a:p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410200" y="5247382"/>
            <a:ext cx="34214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Lynch &amp; Kordis</a:t>
            </a:r>
          </a:p>
          <a:p>
            <a:pPr algn="r"/>
            <a:r>
              <a:rPr lang="en-US" sz="3200" dirty="0" smtClean="0"/>
              <a:t> (1988)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3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ert Fro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572000"/>
            <a:ext cx="2183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Robert Frost</a:t>
            </a:r>
          </a:p>
          <a:p>
            <a:pPr algn="ctr"/>
            <a:r>
              <a:rPr lang="en-US" sz="2800" dirty="0" smtClean="0"/>
              <a:t>1874-1963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219200"/>
            <a:ext cx="3934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Road Not Taken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158425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u="sng" dirty="0" smtClean="0"/>
              <a:t>other</a:t>
            </a:r>
            <a:r>
              <a:rPr lang="en-US" sz="2400" dirty="0" smtClean="0"/>
              <a:t> road would </a:t>
            </a:r>
            <a:r>
              <a:rPr lang="en-US" sz="2400" u="sng" dirty="0" smtClean="0"/>
              <a:t>also</a:t>
            </a:r>
            <a:r>
              <a:rPr lang="en-US" sz="2400" dirty="0" smtClean="0"/>
              <a:t> have made all the difference, because he would have “</a:t>
            </a:r>
            <a:r>
              <a:rPr lang="en-US" sz="2400" b="1" dirty="0" smtClean="0"/>
              <a:t>taken</a:t>
            </a:r>
            <a:r>
              <a:rPr lang="en-US" sz="2400" dirty="0" smtClean="0"/>
              <a:t>” it. 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606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533400" y="1447800"/>
            <a:ext cx="805656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800" dirty="0">
              <a:latin typeface="Arial Rounded MT Bold" charset="0"/>
            </a:endParaRPr>
          </a:p>
          <a:p>
            <a:pPr algn="ctr">
              <a:spcBef>
                <a:spcPts val="600"/>
              </a:spcBef>
            </a:pPr>
            <a:r>
              <a:rPr lang="en-US" sz="6600" b="1" dirty="0" smtClean="0">
                <a:solidFill>
                  <a:srgbClr val="003399"/>
                </a:solidFill>
                <a:ea typeface="Times New Roman" charset="0"/>
              </a:rPr>
              <a:t>Be Humble</a:t>
            </a:r>
            <a:endParaRPr lang="en-US" sz="5400" dirty="0">
              <a:latin typeface="Arial Rounded MT Bold" charset="0"/>
            </a:endParaRPr>
          </a:p>
          <a:p>
            <a:pPr algn="ctr" eaLnBrk="1" hangingPunct="1"/>
            <a:endParaRPr lang="en-US" sz="5400" dirty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0"/>
            <a:ext cx="7543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HUMILITY</a:t>
            </a:r>
            <a:r>
              <a:rPr lang="en-US" sz="3200" dirty="0" smtClean="0"/>
              <a:t>: Positive mid-point between </a:t>
            </a:r>
            <a:r>
              <a:rPr lang="en-US" sz="3200" b="1" dirty="0" smtClean="0"/>
              <a:t>arrogance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b="1" dirty="0"/>
              <a:t>lack of </a:t>
            </a:r>
            <a:r>
              <a:rPr lang="en-US" sz="3200" b="1" dirty="0" smtClean="0"/>
              <a:t>self-esteem </a:t>
            </a:r>
            <a:endParaRPr lang="en-US" sz="3200" b="1" dirty="0"/>
          </a:p>
        </p:txBody>
      </p:sp>
      <p:pic>
        <p:nvPicPr>
          <p:cNvPr id="4" name="Picture 2" descr="C:\Users\rkc26\Desktop\Humble Inqui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16" y="2057399"/>
            <a:ext cx="2696171" cy="419100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2667000"/>
            <a:ext cx="335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Minimize </a:t>
            </a:r>
            <a:r>
              <a:rPr lang="en-US" sz="3200" dirty="0"/>
              <a:t>your </a:t>
            </a:r>
            <a:r>
              <a:rPr lang="en-US" sz="3200" b="1" dirty="0" smtClean="0"/>
              <a:t>preconceptions</a:t>
            </a:r>
            <a:r>
              <a:rPr lang="en-US" sz="3200" dirty="0"/>
              <a:t>; </a:t>
            </a:r>
          </a:p>
          <a:p>
            <a:endParaRPr lang="en-US" sz="2000" dirty="0" smtClean="0"/>
          </a:p>
          <a:p>
            <a:r>
              <a:rPr lang="en-US" sz="3200" dirty="0" smtClean="0"/>
              <a:t>maximize </a:t>
            </a:r>
            <a:r>
              <a:rPr lang="en-US" sz="3200" dirty="0"/>
              <a:t>your </a:t>
            </a:r>
            <a:r>
              <a:rPr lang="en-US" sz="3200" b="1" dirty="0"/>
              <a:t>listening</a:t>
            </a:r>
            <a:r>
              <a:rPr lang="en-US" sz="3200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2103" y="5525678"/>
            <a:ext cx="2985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Schein (2013)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7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457200" y="950315"/>
            <a:ext cx="8382000" cy="13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600" b="1" dirty="0" smtClean="0"/>
              <a:t>How do you know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600" b="1" dirty="0" smtClean="0"/>
              <a:t>when you are listening?</a:t>
            </a:r>
            <a:endParaRPr lang="en-US" sz="36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35996" y="2692872"/>
            <a:ext cx="7803204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600" i="1" dirty="0" smtClean="0"/>
              <a:t>Undergraduate student:</a:t>
            </a:r>
          </a:p>
          <a:p>
            <a:pPr marL="571500" indent="-57150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600" i="1" dirty="0" smtClean="0"/>
              <a:t>“Willing to be influenced”</a:t>
            </a:r>
          </a:p>
          <a:p>
            <a:pPr marL="571500" indent="-57150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600" i="1" dirty="0" smtClean="0"/>
              <a:t>“Willing to change my mind”</a:t>
            </a:r>
            <a:endParaRPr lang="en-US" sz="3600" i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57600" y="5525678"/>
            <a:ext cx="5126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See also Schwartz (2015)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08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609600" y="950315"/>
            <a:ext cx="8153400" cy="385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600" b="1" i="1" dirty="0"/>
              <a:t>	Truth About Smart </a:t>
            </a:r>
            <a:r>
              <a:rPr lang="en-US" sz="3600" b="1" i="1" dirty="0" smtClean="0"/>
              <a:t>Decisions</a:t>
            </a:r>
            <a:endParaRPr lang="en-US" sz="3600" b="1" i="1" dirty="0"/>
          </a:p>
          <a:p>
            <a:pPr eaLnBrk="1" hangingPunct="1">
              <a:lnSpc>
                <a:spcPct val="150000"/>
              </a:lnSpc>
            </a:pPr>
            <a:endParaRPr lang="en-US" sz="1400" i="1" dirty="0"/>
          </a:p>
          <a:p>
            <a:pPr eaLnBrk="1" hangingPunct="1"/>
            <a:r>
              <a:rPr lang="en-US" altLang="ja-JP" sz="3600" dirty="0"/>
              <a:t>“Don’t be afraid to </a:t>
            </a:r>
            <a:r>
              <a:rPr lang="en-US" altLang="ja-JP" sz="3600" u="sng" dirty="0"/>
              <a:t>not</a:t>
            </a:r>
            <a:r>
              <a:rPr lang="en-US" altLang="ja-JP" sz="3600" dirty="0"/>
              <a:t> be the expert.”</a:t>
            </a:r>
            <a:endParaRPr lang="en-US" sz="3600" dirty="0"/>
          </a:p>
          <a:p>
            <a:pPr eaLnBrk="1" hangingPunct="1"/>
            <a:endParaRPr lang="en-US" altLang="ja-JP" sz="3600" dirty="0" smtClean="0"/>
          </a:p>
          <a:p>
            <a:pPr eaLnBrk="1" hangingPunct="1"/>
            <a:r>
              <a:rPr lang="ja-JP" altLang="en-US" sz="3600" dirty="0" smtClean="0"/>
              <a:t>“</a:t>
            </a:r>
            <a:r>
              <a:rPr lang="en-US" altLang="ja-JP" sz="3600" dirty="0"/>
              <a:t>One good mistake can </a:t>
            </a:r>
            <a:r>
              <a:rPr lang="en-US" sz="3600" dirty="0" smtClean="0"/>
              <a:t>teach </a:t>
            </a:r>
            <a:r>
              <a:rPr lang="en-US" sz="3600" dirty="0"/>
              <a:t>us more than all </a:t>
            </a:r>
            <a:r>
              <a:rPr lang="en-US" sz="3600" dirty="0" smtClean="0"/>
              <a:t>the successful </a:t>
            </a:r>
            <a:r>
              <a:rPr lang="en-US" sz="3600" dirty="0"/>
              <a:t>decisions combined.</a:t>
            </a:r>
            <a:r>
              <a:rPr lang="ja-JP" altLang="en-US" sz="3600" dirty="0" smtClean="0"/>
              <a:t>”</a:t>
            </a:r>
            <a:endParaRPr lang="en-US" altLang="ja-JP" sz="3600" dirty="0" smtClean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53000" y="5525678"/>
            <a:ext cx="3211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Gunther (2008)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69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0850"/>
            <a:ext cx="79248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en-US" sz="3600" b="1" i="1" dirty="0" smtClean="0"/>
              <a:t>Level </a:t>
            </a:r>
            <a:r>
              <a:rPr lang="en-US" sz="3600" b="1" i="1" dirty="0"/>
              <a:t>5 Leadership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	</a:t>
            </a:r>
            <a:r>
              <a:rPr lang="en-US" sz="3600" u="sng" dirty="0">
                <a:solidFill>
                  <a:srgbClr val="C00000"/>
                </a:solidFill>
              </a:rPr>
              <a:t>Looked </a:t>
            </a:r>
            <a:r>
              <a:rPr lang="en-US" sz="3600" u="sng" dirty="0" smtClean="0">
                <a:solidFill>
                  <a:srgbClr val="C00000"/>
                </a:solidFill>
              </a:rPr>
              <a:t>for: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600" dirty="0" smtClean="0"/>
              <a:t> </a:t>
            </a:r>
            <a:r>
              <a:rPr lang="en-US" sz="3600" dirty="0"/>
              <a:t>C</a:t>
            </a:r>
            <a:r>
              <a:rPr lang="en-US" sz="3600" dirty="0" smtClean="0"/>
              <a:t>ompanies </a:t>
            </a:r>
            <a:r>
              <a:rPr lang="en-US" sz="3600" dirty="0"/>
              <a:t>that:</a:t>
            </a:r>
          </a:p>
          <a:p>
            <a:pPr marL="1371600" lvl="2" indent="-457200">
              <a:buFont typeface="Arial" charset="0"/>
              <a:buChar char="•"/>
              <a:defRPr/>
            </a:pPr>
            <a:r>
              <a:rPr lang="en-US" sz="3600" dirty="0"/>
              <a:t>Outperformed Fortune 500 </a:t>
            </a:r>
          </a:p>
          <a:p>
            <a:pPr marL="1371600" lvl="2" indent="-457200">
              <a:defRPr/>
            </a:pPr>
            <a:r>
              <a:rPr lang="en-US" sz="3600" dirty="0"/>
              <a:t>      3X (15 years)</a:t>
            </a:r>
          </a:p>
          <a:p>
            <a:pPr marL="1371600" lvl="2" indent="-457200">
              <a:buFont typeface="Arial" charset="0"/>
              <a:buChar char="•"/>
              <a:defRPr/>
            </a:pPr>
            <a:r>
              <a:rPr lang="en-US" sz="3600" dirty="0"/>
              <a:t>Previously unremarkable</a:t>
            </a:r>
            <a:endParaRPr lang="en-US" sz="2400" b="1" i="1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34000" y="5525678"/>
            <a:ext cx="29626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Collins (2005)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1692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Roger Porter (2005)</a:t>
            </a:r>
          </a:p>
          <a:p>
            <a:pPr algn="ctr">
              <a:defRPr/>
            </a:pPr>
            <a:r>
              <a:rPr lang="en-US" sz="3600" b="1" dirty="0" smtClean="0"/>
              <a:t>American Presidency</a:t>
            </a:r>
            <a:endParaRPr lang="en-US" sz="3600" b="1" dirty="0"/>
          </a:p>
          <a:p>
            <a:pPr algn="ctr">
              <a:defRPr/>
            </a:pP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9" name="Picture 2" descr="486_WHNorthPortico18F45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64976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GettyOvalOffice_VisionsofAmericaJoeSoh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98713"/>
            <a:ext cx="2667000" cy="4011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2381966"/>
            <a:ext cx="275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>Confidence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0850"/>
            <a:ext cx="7924800" cy="57861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en-US" sz="3600" b="1" i="1" dirty="0" smtClean="0"/>
              <a:t>Level </a:t>
            </a:r>
            <a:r>
              <a:rPr lang="en-US" sz="3600" b="1" i="1" dirty="0"/>
              <a:t>5 Leadership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600" b="1" i="1" dirty="0">
                <a:solidFill>
                  <a:srgbClr val="000090"/>
                </a:solidFill>
              </a:rPr>
              <a:t>	</a:t>
            </a:r>
            <a:r>
              <a:rPr lang="en-US" sz="3600" u="sng" dirty="0">
                <a:solidFill>
                  <a:srgbClr val="C00000"/>
                </a:solidFill>
              </a:rPr>
              <a:t>Found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marL="1371600" lvl="2" indent="-457200">
              <a:buFont typeface="Arial" charset="0"/>
              <a:buChar char="•"/>
              <a:defRPr/>
            </a:pPr>
            <a:r>
              <a:rPr lang="en-US" sz="3600" dirty="0"/>
              <a:t>11 Companies</a:t>
            </a:r>
          </a:p>
          <a:p>
            <a:pPr marL="1371600" lvl="2" indent="-457200">
              <a:buFont typeface="Arial" charset="0"/>
              <a:buChar char="•"/>
              <a:defRPr/>
            </a:pPr>
            <a:r>
              <a:rPr lang="en-US" sz="3600" dirty="0"/>
              <a:t>Outperformed Fortune 500 </a:t>
            </a:r>
          </a:p>
          <a:p>
            <a:pPr marL="1371600" lvl="2" indent="-457200">
              <a:defRPr/>
            </a:pPr>
            <a:r>
              <a:rPr lang="en-US" sz="3600" dirty="0"/>
              <a:t>      </a:t>
            </a:r>
            <a:r>
              <a:rPr lang="en-US" sz="3600" dirty="0" smtClean="0"/>
              <a:t>7X </a:t>
            </a:r>
            <a:r>
              <a:rPr lang="en-US" sz="3600" dirty="0"/>
              <a:t>(15 years)</a:t>
            </a:r>
          </a:p>
          <a:p>
            <a:pPr marL="1371600" lvl="2" indent="-457200">
              <a:buFont typeface="Arial" charset="0"/>
              <a:buChar char="•"/>
              <a:defRPr/>
            </a:pPr>
            <a:r>
              <a:rPr lang="en-US" sz="3600" dirty="0"/>
              <a:t>Previously unremarkable</a:t>
            </a:r>
          </a:p>
          <a:p>
            <a:pPr marL="1371600" lvl="2" indent="-457200">
              <a:buFont typeface="Arial" charset="0"/>
              <a:buChar char="•"/>
              <a:defRPr/>
            </a:pPr>
            <a:r>
              <a:rPr lang="en-US" sz="3600" dirty="0"/>
              <a:t>All had </a:t>
            </a:r>
            <a:r>
              <a:rPr lang="en-US" sz="3600" b="1" i="1" dirty="0" smtClean="0"/>
              <a:t>Level </a:t>
            </a:r>
            <a:r>
              <a:rPr lang="en-US" sz="3600" b="1" i="1" dirty="0"/>
              <a:t>5 </a:t>
            </a:r>
            <a:r>
              <a:rPr lang="en-US" sz="3600" b="1" i="1" dirty="0" smtClean="0"/>
              <a:t>Leader</a:t>
            </a:r>
            <a:endParaRPr lang="en-US" sz="3600" b="1" i="1" dirty="0">
              <a:ln>
                <a:solidFill>
                  <a:schemeClr val="tx1"/>
                </a:solidFill>
              </a:ln>
            </a:endParaRPr>
          </a:p>
          <a:p>
            <a:pPr marL="1371600" lvl="2" indent="-457200">
              <a:buFont typeface="Arial" charset="0"/>
              <a:buChar char="•"/>
              <a:defRPr/>
            </a:pPr>
            <a:endParaRPr lang="en-US" sz="2400" dirty="0"/>
          </a:p>
          <a:p>
            <a:pPr marL="457200" indent="-457200">
              <a:defRPr/>
            </a:pPr>
            <a:r>
              <a:rPr lang="en-US" sz="2400" dirty="0"/>
              <a:t>	</a:t>
            </a:r>
            <a:endParaRPr lang="en-US" sz="2400" dirty="0">
              <a:solidFill>
                <a:srgbClr val="FFCC00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endParaRPr lang="en-US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34000" y="5525678"/>
            <a:ext cx="29626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Collins (2005)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1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0850"/>
            <a:ext cx="79248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en-US" sz="3600" b="1" i="1" dirty="0" smtClean="0"/>
              <a:t>Level </a:t>
            </a:r>
            <a:r>
              <a:rPr lang="en-US" sz="3600" b="1" i="1" dirty="0"/>
              <a:t>5 Leaders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600" i="1" dirty="0">
                <a:solidFill>
                  <a:srgbClr val="C00000"/>
                </a:solidFill>
              </a:rPr>
              <a:t>	</a:t>
            </a:r>
            <a:r>
              <a:rPr lang="en-US" sz="3200" dirty="0">
                <a:solidFill>
                  <a:srgbClr val="C00000"/>
                </a:solidFill>
              </a:rPr>
              <a:t>5.	Personal Humility &amp; Professional Will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200" dirty="0"/>
              <a:t>	4.	Clear &amp; Compelling Vision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200" dirty="0"/>
              <a:t>	3. 	Effective Pursuit of Objectives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200" dirty="0"/>
              <a:t>	2.	Contributing Team Member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200" dirty="0"/>
              <a:t>	1.	Highly Capable; Good Work Habits</a:t>
            </a:r>
          </a:p>
          <a:p>
            <a:pPr marL="457200" indent="-457200">
              <a:defRPr/>
            </a:pPr>
            <a:r>
              <a:rPr lang="en-US" sz="2400" dirty="0"/>
              <a:t>	</a:t>
            </a:r>
            <a:endParaRPr lang="en-US" sz="2400" dirty="0">
              <a:solidFill>
                <a:srgbClr val="FFCC00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endParaRPr lang="en-US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34000" y="5525678"/>
            <a:ext cx="29626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Collins (2005)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2000" y="2133600"/>
            <a:ext cx="7620000" cy="76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2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0850"/>
            <a:ext cx="79248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3600" b="1" i="1" dirty="0" smtClean="0"/>
              <a:t>Level </a:t>
            </a:r>
            <a:r>
              <a:rPr lang="en-US" sz="3600" b="1" i="1" dirty="0"/>
              <a:t>5 </a:t>
            </a:r>
            <a:r>
              <a:rPr lang="en-US" sz="3600" b="1" i="1" dirty="0" smtClean="0"/>
              <a:t>Leaders</a:t>
            </a:r>
            <a:endParaRPr lang="en-US" sz="3600" b="1" i="1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600" b="1" i="1" dirty="0">
                <a:solidFill>
                  <a:srgbClr val="000090"/>
                </a:solidFill>
              </a:rPr>
              <a:t>	</a:t>
            </a:r>
            <a:r>
              <a:rPr lang="en-US" sz="3600" b="1" i="1" dirty="0" smtClean="0">
                <a:solidFill>
                  <a:srgbClr val="000090"/>
                </a:solidFill>
              </a:rPr>
              <a:t>	</a:t>
            </a:r>
            <a:r>
              <a:rPr lang="en-US" sz="3200" dirty="0" smtClean="0"/>
              <a:t>Personal Humility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057400" y="1752600"/>
            <a:ext cx="57070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Compelling modesty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Company first, self last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Poor results     looked in mirror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Success </a:t>
            </a:r>
            <a:r>
              <a:rPr lang="en-US" sz="3200" dirty="0">
                <a:latin typeface="Wingdings 2" pitchFamily="18" charset="2"/>
              </a:rPr>
              <a:t> </a:t>
            </a:r>
            <a:r>
              <a:rPr lang="en-US" sz="3000" dirty="0" smtClean="0"/>
              <a:t>looked out window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01708" y="3886200"/>
            <a:ext cx="830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chemeClr val="tx2"/>
                </a:solidFill>
                <a:latin typeface="Arial Rounded MT Bold" charset="0"/>
              </a:rPr>
              <a:t>Gargantuan ego </a:t>
            </a:r>
            <a:r>
              <a:rPr lang="en-US" sz="3000" dirty="0" smtClean="0">
                <a:solidFill>
                  <a:schemeClr val="tx2"/>
                </a:solidFill>
                <a:latin typeface="Arial Rounded MT Bold" charset="0"/>
              </a:rPr>
              <a:t>of CEO </a:t>
            </a:r>
          </a:p>
          <a:p>
            <a:pPr algn="ctr" eaLnBrk="1" hangingPunct="1"/>
            <a:r>
              <a:rPr lang="en-US" sz="3000" dirty="0" smtClean="0">
                <a:solidFill>
                  <a:schemeClr val="tx2"/>
                </a:solidFill>
                <a:latin typeface="Arial Rounded MT Bold" charset="0"/>
              </a:rPr>
              <a:t>led to mediocrity </a:t>
            </a:r>
            <a:r>
              <a:rPr lang="en-US" sz="3000" dirty="0">
                <a:solidFill>
                  <a:schemeClr val="tx2"/>
                </a:solidFill>
                <a:latin typeface="Arial Rounded MT Bold" charset="0"/>
              </a:rPr>
              <a:t>or demise </a:t>
            </a:r>
          </a:p>
          <a:p>
            <a:pPr algn="ctr" eaLnBrk="1" hangingPunct="1"/>
            <a:r>
              <a:rPr lang="en-US" sz="3000" dirty="0">
                <a:solidFill>
                  <a:schemeClr val="tx2"/>
                </a:solidFill>
                <a:latin typeface="Arial Rounded MT Bold" charset="0"/>
              </a:rPr>
              <a:t>of comparison companies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5525678"/>
            <a:ext cx="29626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Collins (2005)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4554608" y="2861945"/>
            <a:ext cx="257175" cy="186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3335972"/>
            <a:ext cx="257175" cy="186055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0850"/>
            <a:ext cx="79248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3600" b="1" i="1" dirty="0" smtClean="0">
                <a:solidFill>
                  <a:schemeClr val="tx2"/>
                </a:solidFill>
              </a:rPr>
              <a:t>Level </a:t>
            </a:r>
            <a:r>
              <a:rPr lang="en-US" sz="3600" b="1" i="1" dirty="0">
                <a:solidFill>
                  <a:schemeClr val="tx2"/>
                </a:solidFill>
              </a:rPr>
              <a:t>5 </a:t>
            </a:r>
            <a:r>
              <a:rPr lang="en-US" sz="3600" b="1" i="1" dirty="0" smtClean="0">
                <a:solidFill>
                  <a:schemeClr val="tx2"/>
                </a:solidFill>
              </a:rPr>
              <a:t>Leaders</a:t>
            </a:r>
            <a:endParaRPr lang="en-US" sz="3600" b="1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3600" b="1" i="1" dirty="0">
                <a:solidFill>
                  <a:srgbClr val="000090"/>
                </a:solidFill>
              </a:rPr>
              <a:t>	</a:t>
            </a:r>
            <a:r>
              <a:rPr lang="en-US" sz="3600" b="1" i="1" dirty="0" smtClean="0">
                <a:solidFill>
                  <a:srgbClr val="000090"/>
                </a:solidFill>
              </a:rPr>
              <a:t>	</a:t>
            </a:r>
            <a:r>
              <a:rPr lang="en-US" sz="3200" dirty="0" smtClean="0"/>
              <a:t>Personal Humility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057400" y="1752600"/>
            <a:ext cx="57070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Compelling modesty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Company first, self last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Poor results     looked in mirror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Success </a:t>
            </a:r>
            <a:r>
              <a:rPr lang="en-US" sz="3200" dirty="0">
                <a:latin typeface="Wingdings 2" pitchFamily="18" charset="2"/>
              </a:rPr>
              <a:t> </a:t>
            </a:r>
            <a:r>
              <a:rPr lang="en-US" sz="3000" dirty="0" smtClean="0"/>
              <a:t>looked out window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4554608" y="2861945"/>
            <a:ext cx="257175" cy="186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3335972"/>
            <a:ext cx="257175" cy="186055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39995" y="4191000"/>
            <a:ext cx="5486400" cy="1641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lvl="1">
              <a:spcAft>
                <a:spcPts val="200"/>
              </a:spcAft>
              <a:defRPr/>
            </a:pPr>
            <a:r>
              <a:rPr lang="en-US" sz="3000" dirty="0"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Impact of Level 5 decisions:</a:t>
            </a:r>
          </a:p>
          <a:p>
            <a:pPr marL="457200" lvl="2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 on your 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unit’s success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?</a:t>
            </a:r>
          </a:p>
          <a:p>
            <a:pPr marL="457200" lvl="2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 on your 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own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legacy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?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rgbClr val="000090"/>
                </a:solidFill>
                <a:latin typeface="Arial Rounded MT Bold" pitchFamily="34" charset="0"/>
                <a:cs typeface="Arial" charset="0"/>
              </a:rPr>
              <a:t> </a:t>
            </a:r>
            <a:endParaRPr lang="en-US" sz="3000" b="1" dirty="0" smtClean="0">
              <a:ln w="3175">
                <a:solidFill>
                  <a:schemeClr val="tx1"/>
                </a:solidFill>
              </a:ln>
              <a:solidFill>
                <a:srgbClr val="000090"/>
              </a:solidFill>
              <a:latin typeface="Arial Rounded MT Bold" pitchFamily="34" charset="0"/>
              <a:cs typeface="Arial" charset="0"/>
            </a:endParaRPr>
          </a:p>
          <a:p>
            <a:pPr marL="457200" lvl="2">
              <a:defRPr/>
            </a:pPr>
            <a:endParaRPr lang="en-US" sz="900" dirty="0">
              <a:ln w="3175">
                <a:solidFill>
                  <a:schemeClr val="tx1"/>
                </a:solidFill>
              </a:ln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533400" y="1447800"/>
            <a:ext cx="805656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800" dirty="0">
              <a:latin typeface="Arial Rounded MT Bold" charset="0"/>
            </a:endParaRPr>
          </a:p>
          <a:p>
            <a:pPr algn="ctr">
              <a:spcBef>
                <a:spcPts val="600"/>
              </a:spcBef>
            </a:pPr>
            <a:r>
              <a:rPr lang="en-US" sz="6600" b="1" dirty="0" smtClean="0">
                <a:solidFill>
                  <a:srgbClr val="003399"/>
                </a:solidFill>
                <a:ea typeface="Times New Roman" charset="0"/>
              </a:rPr>
              <a:t>Be Composed</a:t>
            </a:r>
            <a:endParaRPr lang="en-US" sz="5400" dirty="0">
              <a:latin typeface="Arial Rounded MT Bold" charset="0"/>
            </a:endParaRPr>
          </a:p>
          <a:p>
            <a:pPr algn="ctr" eaLnBrk="1" hangingPunct="1"/>
            <a:endParaRPr lang="en-US" sz="5400" dirty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C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23057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86200" y="1143000"/>
            <a:ext cx="4724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b="1" dirty="0"/>
              <a:t> 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things matter</a:t>
            </a:r>
          </a:p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most – we’re at our</a:t>
            </a:r>
          </a:p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worst behavior</a:t>
            </a:r>
          </a:p>
          <a:p>
            <a:pPr>
              <a:defRPr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We start to go blind</a:t>
            </a:r>
          </a:p>
          <a:p>
            <a:pPr>
              <a:defRPr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Hard time seeing</a:t>
            </a:r>
          </a:p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beyond the point</a:t>
            </a:r>
          </a:p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we’re trying to make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199674" y="5525678"/>
            <a:ext cx="44871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/>
              <a:t>- Patterson et al. (</a:t>
            </a:r>
            <a:r>
              <a:rPr lang="en-US" sz="3200" dirty="0" smtClean="0"/>
              <a:t>2002)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76200" y="2514600"/>
            <a:ext cx="5791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/>
              <a:t>Mind-reading failure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600" b="1" dirty="0"/>
              <a:t>Autism</a:t>
            </a:r>
          </a:p>
        </p:txBody>
      </p:sp>
      <p:pic>
        <p:nvPicPr>
          <p:cNvPr id="3" name="Picture 2" descr="B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914400"/>
            <a:ext cx="2987895" cy="4267200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06490" y="5607996"/>
            <a:ext cx="3304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dirty="0"/>
              <a:t>- </a:t>
            </a:r>
            <a:r>
              <a:rPr lang="en-US" sz="3200" dirty="0" smtClean="0"/>
              <a:t>Gladwell (2005)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84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696200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4000" b="1" dirty="0">
              <a:solidFill>
                <a:srgbClr val="003399"/>
              </a:solidFill>
            </a:endParaRPr>
          </a:p>
          <a:p>
            <a:pPr marL="457200" indent="-457200">
              <a:defRPr/>
            </a:pPr>
            <a:endParaRPr lang="en-US" sz="4000" b="1" dirty="0">
              <a:solidFill>
                <a:srgbClr val="663300"/>
              </a:solidFill>
            </a:endParaRPr>
          </a:p>
          <a:p>
            <a:pPr marL="457200" indent="-457200">
              <a:defRPr/>
            </a:pPr>
            <a:endParaRPr lang="en-US" sz="4000" b="1" dirty="0">
              <a:solidFill>
                <a:srgbClr val="663300"/>
              </a:solidFill>
            </a:endParaRPr>
          </a:p>
          <a:p>
            <a:pPr marL="914400" lvl="1" indent="-457200">
              <a:lnSpc>
                <a:spcPct val="150000"/>
              </a:lnSpc>
              <a:defRPr/>
            </a:pP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981200" y="533400"/>
            <a:ext cx="4800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4800" b="1" dirty="0">
                <a:solidFill>
                  <a:srgbClr val="663300"/>
                </a:solidFill>
                <a:latin typeface="Jokerman" pitchFamily="82" charset="0"/>
              </a:rPr>
              <a:t>Lizard Brain</a:t>
            </a:r>
          </a:p>
        </p:txBody>
      </p:sp>
      <p:pic>
        <p:nvPicPr>
          <p:cNvPr id="47108" name="Picture 4" descr="Jack's liza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1447800"/>
            <a:ext cx="698341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533400" y="450850"/>
            <a:ext cx="8001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b="1" dirty="0"/>
          </a:p>
          <a:p>
            <a:pPr algn="just"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Could she have written?:</a:t>
            </a:r>
          </a:p>
          <a:p>
            <a:pPr>
              <a:defRPr/>
            </a:pPr>
            <a:endParaRPr lang="en-US" sz="2000" b="1" dirty="0">
              <a:solidFill>
                <a:srgbClr val="003399"/>
              </a:solidFill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I am </a:t>
            </a:r>
            <a:r>
              <a:rPr lang="en-US" sz="4400" b="1" u="sng" dirty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e</a:t>
            </a:r>
            <a:r>
              <a:rPr lang="en-US" sz="4400" b="1" u="sng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xcellent</a:t>
            </a:r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 at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c</a:t>
            </a:r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ontrolling my anger</a:t>
            </a:r>
            <a:endParaRPr lang="en-US" sz="4400" b="1" dirty="0">
              <a:solidFill>
                <a:srgbClr val="FF0000"/>
              </a:solidFill>
              <a:latin typeface="Lucida Handwriting" pitchFamily="66" charset="0"/>
              <a:cs typeface="Chalkduster"/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C00000"/>
              </a:solidFill>
              <a:latin typeface="Mistral" pitchFamily="66" charset="0"/>
            </a:endParaRPr>
          </a:p>
          <a:p>
            <a:pPr algn="ctr">
              <a:defRPr/>
            </a:pPr>
            <a:r>
              <a:rPr 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Condensed" pitchFamily="18" charset="0"/>
              </a:rPr>
              <a:t>“That’s not like me”</a:t>
            </a: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Mistral" pitchFamily="66" charset="0"/>
            </a:endParaRPr>
          </a:p>
          <a:p>
            <a:pPr algn="ctr">
              <a:defRPr/>
            </a:pP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276600" y="1143000"/>
            <a:ext cx="3429000" cy="8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Mauboussin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sitb-images.amazon.com/Qffs+v35leprik/vCfgdvGee7B/YSfrvtONnaQ2AnunvS4rCMToJiNyfyTQvkLYxqGA3JqRSv8A=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352800" cy="42672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05200" y="2384425"/>
            <a:ext cx="5410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cs typeface="Arial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“Stress clips the ability</a:t>
            </a: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/>
              <a:t>to </a:t>
            </a:r>
            <a:r>
              <a:rPr lang="en-US" sz="3600" b="1" dirty="0">
                <a:solidFill>
                  <a:srgbClr val="C00000"/>
                </a:solidFill>
              </a:rPr>
              <a:t>think long-term</a:t>
            </a: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and compels poor</a:t>
            </a: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decisions.”</a:t>
            </a:r>
            <a:endParaRPr lang="en-US" sz="3600" dirty="0"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5422612"/>
            <a:ext cx="39405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Mauboussin (2009)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11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068388"/>
            <a:ext cx="4953000" cy="457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         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Identify decision maker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Clarify decision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Stakeholders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Data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Options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Objectives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Best option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Mourn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smtClean="0"/>
              <a:t>Implement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728990"/>
            <a:ext cx="472437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Porter’s 9 - Classical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771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338" y="766552"/>
            <a:ext cx="3248004" cy="405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dirty="0" smtClean="0">
                <a:latin typeface="Arial Rounded MT Bold"/>
                <a:cs typeface="Arial Rounded MT Bold"/>
              </a:rPr>
              <a:t>Be Proactive</a:t>
            </a:r>
          </a:p>
          <a:p>
            <a:pPr algn="ctr">
              <a:lnSpc>
                <a:spcPct val="140000"/>
              </a:lnSpc>
            </a:pPr>
            <a:r>
              <a:rPr lang="en-US" sz="3600" dirty="0" smtClean="0">
                <a:latin typeface="Arial Rounded MT Bold"/>
                <a:cs typeface="Arial Rounded MT Bold"/>
              </a:rPr>
              <a:t>Be Humble</a:t>
            </a:r>
          </a:p>
          <a:p>
            <a:pPr algn="ctr">
              <a:lnSpc>
                <a:spcPct val="140000"/>
              </a:lnSpc>
            </a:pPr>
            <a:r>
              <a:rPr lang="en-US" sz="3600" dirty="0" smtClean="0">
                <a:latin typeface="Arial Rounded MT Bold"/>
                <a:cs typeface="Arial Rounded MT Bold"/>
              </a:rPr>
              <a:t>Be composed</a:t>
            </a:r>
          </a:p>
          <a:p>
            <a:pPr algn="ctr">
              <a:lnSpc>
                <a:spcPct val="140000"/>
              </a:lnSpc>
            </a:pPr>
            <a:endParaRPr lang="en-US" sz="3600" dirty="0">
              <a:solidFill>
                <a:srgbClr val="000090"/>
              </a:solidFill>
              <a:latin typeface="Arial Rounded MT Bold"/>
              <a:cs typeface="Arial Rounded MT Bold"/>
            </a:endParaRPr>
          </a:p>
          <a:p>
            <a:pPr algn="ctr">
              <a:lnSpc>
                <a:spcPct val="14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Confidence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066800" y="1047750"/>
            <a:ext cx="7010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/>
              <a:t>If one did specify </a:t>
            </a:r>
          </a:p>
          <a:p>
            <a:pPr algn="ctr" eaLnBrk="1" hangingPunct="1"/>
            <a:r>
              <a:rPr lang="en-US" sz="3600" b="1" dirty="0"/>
              <a:t>only three…</a:t>
            </a:r>
          </a:p>
          <a:p>
            <a:pPr algn="ctr" eaLnBrk="1" hangingPunct="1"/>
            <a:endParaRPr lang="en-US" sz="3600" b="1" dirty="0"/>
          </a:p>
          <a:p>
            <a:pPr algn="ctr" eaLnBrk="1" hangingPunct="1"/>
            <a:r>
              <a:rPr lang="en-US" sz="3600" b="1" dirty="0">
                <a:latin typeface="Arial Rounded MT Bold" charset="0"/>
              </a:rPr>
              <a:t>What  would  </a:t>
            </a:r>
            <a:r>
              <a:rPr lang="en-US" sz="3600" b="1" dirty="0" smtClean="0">
                <a:latin typeface="Arial Rounded MT Bold" charset="0"/>
              </a:rPr>
              <a:t>they be</a:t>
            </a:r>
            <a:r>
              <a:rPr lang="en-US" sz="3600" b="1" dirty="0">
                <a:latin typeface="Arial Rounded MT Bold" charset="0"/>
              </a:rPr>
              <a:t>?</a:t>
            </a:r>
          </a:p>
          <a:p>
            <a:pPr algn="ctr" eaLnBrk="1" hangingPunct="1"/>
            <a:endParaRPr lang="en-US" sz="3600" b="1" dirty="0">
              <a:solidFill>
                <a:srgbClr val="003399"/>
              </a:solidFill>
            </a:endParaRPr>
          </a:p>
          <a:p>
            <a:pPr algn="ctr" eaLnBrk="1" hangingPunct="1"/>
            <a:endParaRPr lang="en-US" b="1" dirty="0">
              <a:solidFill>
                <a:srgbClr val="003399"/>
              </a:solidFill>
            </a:endParaRPr>
          </a:p>
          <a:p>
            <a:pPr algn="ctr"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8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Power of Intu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57200"/>
            <a:ext cx="1544398" cy="2260940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</p:pic>
      <p:pic>
        <p:nvPicPr>
          <p:cNvPr id="4" name="Picture 3" descr="Bl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514600"/>
            <a:ext cx="1524000" cy="2176521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533400" y="1068388"/>
            <a:ext cx="4953000" cy="457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         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Identify decision maker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Clarify decision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Stakeholders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Data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Options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Objectives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Best option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Mourn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Implement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1588" y="728990"/>
            <a:ext cx="979755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Gut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728990"/>
            <a:ext cx="2185214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Classical</a:t>
            </a:r>
            <a:endParaRPr lang="en-US" sz="3600" b="1" dirty="0"/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5384108" y="1905000"/>
            <a:ext cx="355738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dirty="0" smtClean="0"/>
              <a:t>Classical model a myth”</a:t>
            </a:r>
          </a:p>
          <a:p>
            <a:pPr algn="r"/>
            <a:r>
              <a:rPr lang="en-US" sz="2400" dirty="0" smtClean="0"/>
              <a:t>- Klein (2003)</a:t>
            </a:r>
            <a:endParaRPr lang="en-US" sz="2400" dirty="0"/>
          </a:p>
        </p:txBody>
      </p:sp>
      <p:pic>
        <p:nvPicPr>
          <p:cNvPr id="3" name="Picture 2" descr="How We Dec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352800"/>
            <a:ext cx="1600200" cy="233241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57350" name="TextBox 4"/>
          <p:cNvSpPr txBox="1">
            <a:spLocks noChangeArrowheads="1"/>
          </p:cNvSpPr>
          <p:nvPr/>
        </p:nvSpPr>
        <p:spPr bwMode="auto">
          <a:xfrm>
            <a:off x="5932635" y="5265003"/>
            <a:ext cx="290656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“Thinking too much</a:t>
            </a:r>
            <a:r>
              <a:rPr lang="en-US" sz="2400" dirty="0" smtClean="0"/>
              <a:t>”</a:t>
            </a:r>
          </a:p>
          <a:p>
            <a:pPr algn="r"/>
            <a:r>
              <a:rPr lang="en-US" sz="2400" dirty="0" smtClean="0"/>
              <a:t>- Lehrer (2009)</a:t>
            </a:r>
            <a:endParaRPr lang="en-US" sz="24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200400" y="3137899"/>
            <a:ext cx="2895600" cy="24314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Narrow" pitchFamily="34" charset="0"/>
              </a:rPr>
              <a:t>Crookston’s 3</a:t>
            </a:r>
          </a:p>
          <a:p>
            <a:pPr algn="ctr"/>
            <a:endParaRPr lang="en-US" sz="800" dirty="0" smtClean="0">
              <a:latin typeface="Arial Narrow" pitchFamily="34" charset="0"/>
            </a:endParaRPr>
          </a:p>
          <a:p>
            <a:pPr algn="ctr"/>
            <a:r>
              <a:rPr lang="en-US" sz="3600" b="1" dirty="0" smtClean="0">
                <a:latin typeface="Arial Narrow" pitchFamily="34" charset="0"/>
              </a:rPr>
              <a:t>Be Proactive</a:t>
            </a:r>
            <a:endParaRPr lang="en-US" sz="3600" b="1" dirty="0">
              <a:latin typeface="Arial Narrow" pitchFamily="34" charset="0"/>
            </a:endParaRPr>
          </a:p>
          <a:p>
            <a:pPr algn="ctr"/>
            <a:r>
              <a:rPr lang="en-US" sz="3600" b="1" dirty="0">
                <a:latin typeface="Arial Narrow" pitchFamily="34" charset="0"/>
              </a:rPr>
              <a:t>Be H</a:t>
            </a:r>
            <a:r>
              <a:rPr lang="en-US" sz="3600" b="1" dirty="0" smtClean="0">
                <a:latin typeface="Arial Narrow" pitchFamily="34" charset="0"/>
              </a:rPr>
              <a:t>umble</a:t>
            </a:r>
            <a:endParaRPr lang="en-US" sz="3600" b="1" dirty="0">
              <a:latin typeface="Arial Narrow" pitchFamily="34" charset="0"/>
            </a:endParaRPr>
          </a:p>
          <a:p>
            <a:pPr algn="ctr"/>
            <a:r>
              <a:rPr lang="en-US" sz="3600" b="1" dirty="0">
                <a:latin typeface="Arial Narrow" pitchFamily="34" charset="0"/>
              </a:rPr>
              <a:t>Be C</a:t>
            </a:r>
            <a:r>
              <a:rPr lang="en-US" sz="3600" b="1" dirty="0" smtClean="0">
                <a:latin typeface="Arial Narrow" pitchFamily="34" charset="0"/>
              </a:rPr>
              <a:t>omposed</a:t>
            </a:r>
            <a:endParaRPr lang="en-US" sz="3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533400" y="1447800"/>
            <a:ext cx="805656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800">
              <a:latin typeface="Arial Rounded MT Bold" charset="0"/>
            </a:endParaRPr>
          </a:p>
          <a:p>
            <a:pPr algn="ctr">
              <a:spcBef>
                <a:spcPts val="600"/>
              </a:spcBef>
            </a:pPr>
            <a:r>
              <a:rPr lang="en-US" sz="6600" b="1">
                <a:solidFill>
                  <a:srgbClr val="003399"/>
                </a:solidFill>
                <a:ea typeface="Times New Roman" charset="0"/>
              </a:rPr>
              <a:t>Be Proactive</a:t>
            </a:r>
            <a:endParaRPr lang="en-US" sz="6600" b="1">
              <a:solidFill>
                <a:srgbClr val="003399"/>
              </a:solidFill>
            </a:endParaRPr>
          </a:p>
          <a:p>
            <a:pPr algn="ctr" eaLnBrk="1" hangingPunct="1"/>
            <a:endParaRPr lang="en-US" sz="5400">
              <a:latin typeface="Arial Rounded MT Bold" charset="0"/>
            </a:endParaRPr>
          </a:p>
          <a:p>
            <a:pPr algn="ctr" eaLnBrk="1" hangingPunct="1"/>
            <a:endParaRPr lang="en-US" sz="540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16717"/>
            <a:ext cx="525780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4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200" dirty="0" smtClean="0"/>
              <a:t>I control one thing: </a:t>
            </a:r>
            <a:r>
              <a:rPr lang="en-US" sz="3200" dirty="0"/>
              <a:t>myself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3200" dirty="0" smtClean="0"/>
              <a:t>Response</a:t>
            </a:r>
            <a:r>
              <a:rPr lang="en-US" sz="3200" dirty="0"/>
              <a:t>-ability = </a:t>
            </a:r>
            <a:endParaRPr lang="en-US" sz="3200" dirty="0" smtClean="0"/>
          </a:p>
          <a:p>
            <a:pPr>
              <a:defRPr/>
            </a:pPr>
            <a:r>
              <a:rPr lang="en-US" sz="3200" dirty="0"/>
              <a:t>a</a:t>
            </a:r>
            <a:r>
              <a:rPr lang="en-US" sz="3200" dirty="0" smtClean="0"/>
              <a:t>ble to </a:t>
            </a:r>
            <a:r>
              <a:rPr lang="en-US" sz="3200" dirty="0"/>
              <a:t>choose </a:t>
            </a:r>
            <a:r>
              <a:rPr lang="en-US" sz="3200" dirty="0" smtClean="0"/>
              <a:t>response</a:t>
            </a:r>
            <a:endParaRPr lang="en-US" sz="32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3200" dirty="0" smtClean="0"/>
              <a:t>Behavior a function of</a:t>
            </a:r>
            <a:endParaRPr lang="en-US" sz="3200" dirty="0"/>
          </a:p>
          <a:p>
            <a:pPr>
              <a:defRPr/>
            </a:pPr>
            <a:r>
              <a:rPr lang="en-US" sz="3200" u="sng" dirty="0" smtClean="0"/>
              <a:t>decisions</a:t>
            </a:r>
            <a:r>
              <a:rPr lang="en-US" sz="3200" dirty="0" smtClean="0"/>
              <a:t>, not conditions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7 Hab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971063"/>
            <a:ext cx="3276600" cy="49674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685800"/>
            <a:ext cx="3350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Be Proactive</a:t>
            </a:r>
            <a:endParaRPr lang="en-US" sz="40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5503" y="5818065"/>
            <a:ext cx="29770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Covey (1989)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30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162800" cy="1051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srgbClr val="000099"/>
                </a:solidFill>
              </a:rPr>
              <a:t>Language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66725" y="1447800"/>
            <a:ext cx="4333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There’s nothing I can do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That’s just the way I am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 makes me so mad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have to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can’t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5006975" y="1447800"/>
            <a:ext cx="3679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Alternatives?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I’ll change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i="1" u="sng" dirty="0">
                <a:solidFill>
                  <a:srgbClr val="000000"/>
                </a:solidFill>
              </a:rPr>
              <a:t>I</a:t>
            </a:r>
            <a:r>
              <a:rPr lang="en-US" sz="2800" b="1" dirty="0">
                <a:solidFill>
                  <a:srgbClr val="000000"/>
                </a:solidFill>
              </a:rPr>
              <a:t> control my feelings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 </a:t>
            </a:r>
            <a:r>
              <a:rPr lang="en-US" sz="2800" b="1" i="1" u="sng" dirty="0">
                <a:solidFill>
                  <a:srgbClr val="000000"/>
                </a:solidFill>
              </a:rPr>
              <a:t>choose</a:t>
            </a:r>
            <a:r>
              <a:rPr lang="en-US" sz="2800" b="1" dirty="0">
                <a:solidFill>
                  <a:srgbClr val="000000"/>
                </a:solidFill>
              </a:rPr>
              <a:t> to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 </a:t>
            </a:r>
            <a:r>
              <a:rPr lang="en-US" sz="2800" b="1" i="1" u="sng" dirty="0">
                <a:solidFill>
                  <a:srgbClr val="000000"/>
                </a:solidFill>
              </a:rPr>
              <a:t>choose</a:t>
            </a:r>
            <a:r>
              <a:rPr lang="en-US" sz="2800" b="1" dirty="0">
                <a:solidFill>
                  <a:srgbClr val="000000"/>
                </a:solidFill>
              </a:rPr>
              <a:t> not to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38200" y="4953000"/>
            <a:ext cx="7467600" cy="15696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“In choosing our response,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we powerfully affect circumstance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6168" y="5937885"/>
            <a:ext cx="29770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Covey (1989)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2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200400" y="358914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A story</a:t>
            </a:r>
            <a:endParaRPr lang="en-US" sz="40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71500" y="4020741"/>
            <a:ext cx="8001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pPr algn="ctr">
              <a:defRPr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  <a:t>“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  <a:t>That’s a Lie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  <a:t>!”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  <a:t>It was a decision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1388745"/>
            <a:ext cx="59510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I </a:t>
            </a:r>
            <a:r>
              <a:rPr lang="en-US" sz="3600" b="1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am a loving  caring daughter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--------------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I am excellent </a:t>
            </a:r>
            <a:r>
              <a:rPr lang="en-US" sz="3600" b="1" dirty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at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Lucida Handwriting" pitchFamily="66" charset="0"/>
                <a:cs typeface="Chalkduster"/>
              </a:rPr>
              <a:t>remembering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625</Words>
  <Application>Microsoft Office PowerPoint</Application>
  <PresentationFormat>On-screen Show (4:3)</PresentationFormat>
  <Paragraphs>298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ＭＳ Ｐゴシック</vt:lpstr>
      <vt:lpstr>Arial</vt:lpstr>
      <vt:lpstr>Arial Narrow</vt:lpstr>
      <vt:lpstr>Arial Rounded MT Bold</vt:lpstr>
      <vt:lpstr>Bodoni MT Condensed</vt:lpstr>
      <vt:lpstr>Bradley Hand ITC</vt:lpstr>
      <vt:lpstr>Calibri</vt:lpstr>
      <vt:lpstr>Chalkduster</vt:lpstr>
      <vt:lpstr>Jokerman</vt:lpstr>
      <vt:lpstr>Lucida Handwriting</vt:lpstr>
      <vt:lpstr>Mistral</vt:lpstr>
      <vt:lpstr>Times New Roman</vt:lpstr>
      <vt:lpstr>Verdana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Young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rkc26</dc:creator>
  <cp:lastModifiedBy>Ruth Williams</cp:lastModifiedBy>
  <cp:revision>316</cp:revision>
  <cp:lastPrinted>2015-11-24T16:13:29Z</cp:lastPrinted>
  <dcterms:created xsi:type="dcterms:W3CDTF">2006-09-19T16:52:12Z</dcterms:created>
  <dcterms:modified xsi:type="dcterms:W3CDTF">2016-01-06T21:09:22Z</dcterms:modified>
</cp:coreProperties>
</file>