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6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54" autoAdjust="0"/>
  </p:normalViewPr>
  <p:slideViewPr>
    <p:cSldViewPr snapToGrid="0" snapToObjects="1">
      <p:cViewPr>
        <p:scale>
          <a:sx n="51" d="100"/>
          <a:sy n="51" d="100"/>
        </p:scale>
        <p:origin x="-2120" y="-2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11859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Leading for the Future of the Department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343229"/>
            <a:ext cx="8001000" cy="3514771"/>
          </a:xfrm>
        </p:spPr>
        <p:txBody>
          <a:bodyPr>
            <a:normAutofit/>
          </a:bodyPr>
          <a:lstStyle/>
          <a:p>
            <a:pPr algn="ctr"/>
            <a:endParaRPr lang="en-US" sz="2800" dirty="0" smtClean="0"/>
          </a:p>
          <a:p>
            <a:pPr algn="ctr"/>
            <a:r>
              <a:rPr lang="en-US" sz="2800" smtClean="0"/>
              <a:t>New </a:t>
            </a:r>
            <a:r>
              <a:rPr lang="en-US" sz="2800" smtClean="0"/>
              <a:t>Chairperson </a:t>
            </a:r>
            <a:r>
              <a:rPr lang="en-US" sz="2800" dirty="0" smtClean="0"/>
              <a:t>Alliance</a:t>
            </a:r>
          </a:p>
          <a:p>
            <a:r>
              <a:rPr lang="en-US" sz="2800" dirty="0" smtClean="0"/>
              <a:t>Katherine Frank</a:t>
            </a:r>
          </a:p>
          <a:p>
            <a:r>
              <a:rPr lang="en-US" sz="2800" dirty="0" smtClean="0"/>
              <a:t>Dan Wheeler</a:t>
            </a: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881" y="549406"/>
            <a:ext cx="5943600" cy="137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552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73" y="2595562"/>
            <a:ext cx="8251827" cy="3670767"/>
          </a:xfrm>
        </p:spPr>
        <p:txBody>
          <a:bodyPr>
            <a:normAutofit/>
          </a:bodyPr>
          <a:lstStyle/>
          <a:p>
            <a:r>
              <a:rPr lang="en-US" sz="2800" dirty="0"/>
              <a:t>“…the key to implementation of sustainable practices is following a long-term program based on persistence</a:t>
            </a:r>
            <a:r>
              <a:rPr lang="en-US" sz="2800" dirty="0" smtClean="0"/>
              <a:t>,</a:t>
            </a:r>
            <a:r>
              <a:rPr lang="en-US" sz="2800" dirty="0"/>
              <a:t> </a:t>
            </a:r>
            <a:r>
              <a:rPr lang="en-US" sz="2800" dirty="0" smtClean="0"/>
              <a:t>not insistence.”</a:t>
            </a:r>
            <a:br>
              <a:rPr lang="en-US" sz="2800" dirty="0" smtClean="0"/>
            </a:br>
            <a:r>
              <a:rPr lang="en-US" sz="2800" dirty="0" smtClean="0"/>
              <a:t>(</a:t>
            </a:r>
            <a:r>
              <a:rPr lang="en-US" sz="2800" dirty="0"/>
              <a:t>Christopher </a:t>
            </a:r>
            <a:r>
              <a:rPr lang="en-US" sz="2800" dirty="0" err="1"/>
              <a:t>Uhl</a:t>
            </a:r>
            <a:r>
              <a:rPr lang="en-US" sz="2800" dirty="0"/>
              <a:t> </a:t>
            </a:r>
            <a:r>
              <a:rPr lang="en-US" sz="2800" dirty="0" err="1"/>
              <a:t>qtd</a:t>
            </a:r>
            <a:r>
              <a:rPr lang="en-US" sz="2800" dirty="0"/>
              <a:t>. in Eagan, et al.</a:t>
            </a:r>
            <a:r>
              <a:rPr lang="en-US" sz="2800" dirty="0" smtClean="0"/>
              <a:t>)</a:t>
            </a:r>
            <a:endParaRPr lang="en-US" sz="2800" dirty="0"/>
          </a:p>
          <a:p>
            <a:r>
              <a:rPr lang="en-US" sz="2800" dirty="0"/>
              <a:t>“The frog does not drink up the pond in which he lives.” (Sioux proverb) </a:t>
            </a:r>
          </a:p>
          <a:p>
            <a:pPr marL="0" indent="0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3097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Department Chairperson’s View of the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Writing Prompt:</a:t>
            </a:r>
          </a:p>
          <a:p>
            <a:pPr lvl="1"/>
            <a:r>
              <a:rPr lang="en-US" sz="2400" dirty="0"/>
              <a:t>Refer to the graphic included in your binders.  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r>
              <a:rPr lang="en-US" sz="2400" b="1" dirty="0"/>
              <a:t>As a department chairperson, what does this graphic communicate to you?  What are the  takeaways here?  What questions are raised by this graphic?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907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Strategic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11" y="2185325"/>
            <a:ext cx="8482013" cy="4672676"/>
          </a:xfrm>
        </p:spPr>
        <p:txBody>
          <a:bodyPr>
            <a:noAutofit/>
          </a:bodyPr>
          <a:lstStyle/>
          <a:p>
            <a:r>
              <a:rPr lang="en-US" dirty="0"/>
              <a:t>Understand relationships, connections, and intersections</a:t>
            </a:r>
          </a:p>
          <a:p>
            <a:r>
              <a:rPr lang="en-US" dirty="0"/>
              <a:t>Understand present moment</a:t>
            </a:r>
          </a:p>
          <a:p>
            <a:r>
              <a:rPr lang="en-US" dirty="0"/>
              <a:t>Recognize future </a:t>
            </a:r>
            <a:r>
              <a:rPr lang="en-US" dirty="0" smtClean="0"/>
              <a:t>potential</a:t>
            </a:r>
          </a:p>
          <a:p>
            <a:r>
              <a:rPr lang="en-US" dirty="0"/>
              <a:t>Identify </a:t>
            </a:r>
            <a:r>
              <a:rPr lang="en-US" dirty="0" smtClean="0"/>
              <a:t>goals</a:t>
            </a:r>
            <a:endParaRPr lang="en-US" dirty="0"/>
          </a:p>
          <a:p>
            <a:r>
              <a:rPr lang="en-US" dirty="0"/>
              <a:t>Identify the structure necessary to move planning forward</a:t>
            </a:r>
          </a:p>
          <a:p>
            <a:r>
              <a:rPr lang="en-US" dirty="0"/>
              <a:t>Identify people necessary to move planning forward</a:t>
            </a:r>
          </a:p>
          <a:p>
            <a:r>
              <a:rPr lang="en-US" dirty="0"/>
              <a:t>Foster support, delegate carefully, and trust in the </a:t>
            </a:r>
            <a:r>
              <a:rPr lang="en-US" dirty="0" smtClean="0"/>
              <a:t>process</a:t>
            </a:r>
          </a:p>
          <a:p>
            <a:pPr>
              <a:buFont typeface="Wingdings" charset="2"/>
              <a:buChar char="q"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403801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11" y="2185325"/>
            <a:ext cx="8482013" cy="46726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Goal Writing Tips:  </a:t>
            </a:r>
          </a:p>
          <a:p>
            <a:pPr marL="0" indent="0">
              <a:buNone/>
            </a:pPr>
            <a:r>
              <a:rPr lang="en-US" dirty="0"/>
              <a:t>	Create realistic and attainable goals.</a:t>
            </a:r>
          </a:p>
          <a:p>
            <a:pPr marL="0" indent="0">
              <a:buNone/>
            </a:pPr>
            <a:r>
              <a:rPr lang="en-US" dirty="0"/>
              <a:t>	Recognize the difference between primary and </a:t>
            </a:r>
            <a:r>
              <a:rPr lang="en-US" dirty="0" smtClean="0"/>
              <a:t>support 	goals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Primary Goal</a:t>
            </a:r>
            <a:r>
              <a:rPr lang="en-US" dirty="0"/>
              <a:t>:  Directly related to the educational mission.</a:t>
            </a:r>
          </a:p>
          <a:p>
            <a:pPr marL="0" indent="0">
              <a:buNone/>
            </a:pPr>
            <a:r>
              <a:rPr lang="en-US" u="sng" dirty="0"/>
              <a:t>Support Goal</a:t>
            </a:r>
            <a:r>
              <a:rPr lang="en-US" dirty="0"/>
              <a:t>:  Establishing conditions or situations by which primary goals can be achieved.</a:t>
            </a:r>
          </a:p>
          <a:p>
            <a:pPr>
              <a:buFont typeface="Wingdings" charset="2"/>
              <a:buChar char="q"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755522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Goals (Examples)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11" y="2185325"/>
            <a:ext cx="8482013" cy="4672676"/>
          </a:xfrm>
        </p:spPr>
        <p:txBody>
          <a:bodyPr>
            <a:noAutofit/>
          </a:bodyPr>
          <a:lstStyle/>
          <a:p>
            <a:r>
              <a:rPr lang="en-US" dirty="0"/>
              <a:t>Primary Goal</a:t>
            </a:r>
          </a:p>
          <a:p>
            <a:pPr lvl="1"/>
            <a:r>
              <a:rPr lang="en-US" dirty="0"/>
              <a:t>To produce graduates who will be eligible for admission to medical school.</a:t>
            </a:r>
          </a:p>
          <a:p>
            <a:pPr lvl="1"/>
            <a:r>
              <a:rPr lang="en-US" dirty="0"/>
              <a:t>To establish an internship program for seniors in law enforcement</a:t>
            </a:r>
            <a:r>
              <a:rPr lang="en-US" dirty="0" smtClean="0"/>
              <a:t>.</a:t>
            </a:r>
          </a:p>
          <a:p>
            <a:pPr marL="349250" lvl="1" indent="0">
              <a:buNone/>
            </a:pPr>
            <a:endParaRPr lang="en-US" dirty="0"/>
          </a:p>
          <a:p>
            <a:r>
              <a:rPr lang="en-US" dirty="0"/>
              <a:t>Support Goal</a:t>
            </a:r>
          </a:p>
          <a:p>
            <a:pPr lvl="1"/>
            <a:r>
              <a:rPr lang="en-US" dirty="0"/>
              <a:t>To obtain additional laboratory equipment.</a:t>
            </a:r>
          </a:p>
          <a:p>
            <a:pPr lvl="1"/>
            <a:r>
              <a:rPr lang="en-US" dirty="0"/>
              <a:t>To establish a database of local employers willing to offer internships</a:t>
            </a:r>
            <a:r>
              <a:rPr lang="en-US" dirty="0" smtClean="0"/>
              <a:t>.</a:t>
            </a:r>
          </a:p>
          <a:p>
            <a:pPr marL="635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TASK:  Identify </a:t>
            </a:r>
            <a:r>
              <a:rPr lang="en-US" b="1" u="sng" dirty="0" smtClean="0"/>
              <a:t>three</a:t>
            </a:r>
            <a:r>
              <a:rPr lang="en-US" b="1" dirty="0" smtClean="0"/>
              <a:t> primary goals that you would like to meet by the end of Fall 2016.</a:t>
            </a:r>
            <a:endParaRPr lang="en-US" b="1" dirty="0"/>
          </a:p>
          <a:p>
            <a:pPr>
              <a:buFont typeface="Wingdings" charset="2"/>
              <a:buChar char="q"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65228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SWOT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111" y="2185325"/>
            <a:ext cx="8482013" cy="4672676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q"/>
            </a:pPr>
            <a:r>
              <a:rPr lang="en-US" sz="2400" dirty="0" smtClean="0"/>
              <a:t>Strengths</a:t>
            </a:r>
          </a:p>
          <a:p>
            <a:pPr>
              <a:buFont typeface="Wingdings" charset="2"/>
              <a:buChar char="q"/>
            </a:pPr>
            <a:r>
              <a:rPr lang="en-US" sz="2400" dirty="0" smtClean="0"/>
              <a:t>Weaknesses</a:t>
            </a:r>
          </a:p>
          <a:p>
            <a:pPr>
              <a:buFont typeface="Wingdings" charset="2"/>
              <a:buChar char="q"/>
            </a:pPr>
            <a:r>
              <a:rPr lang="en-US" sz="2400" dirty="0" smtClean="0"/>
              <a:t>Opportunities</a:t>
            </a:r>
          </a:p>
          <a:p>
            <a:pPr>
              <a:buFont typeface="Wingdings" charset="2"/>
              <a:buChar char="q"/>
            </a:pPr>
            <a:r>
              <a:rPr lang="en-US" sz="2400" dirty="0" smtClean="0"/>
              <a:t>Threats</a:t>
            </a:r>
          </a:p>
          <a:p>
            <a:pPr marL="0" indent="0">
              <a:buNone/>
            </a:pPr>
            <a:r>
              <a:rPr lang="en-US" sz="2400" b="1" dirty="0" smtClean="0"/>
              <a:t>TASK:  For each of the primary goals identified, conduct a SWOT analysis.  Oftentimes, a SWOT analysis will make apparent other possibilities and challenges that will impact departmental operations.  </a:t>
            </a:r>
          </a:p>
          <a:p>
            <a:pPr marL="0" indent="0">
              <a:buNone/>
            </a:pPr>
            <a:r>
              <a:rPr lang="en-US" dirty="0" smtClean="0"/>
              <a:t>Note:  Refer to template in binder.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653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 Analysis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884" y="2595562"/>
            <a:ext cx="8451016" cy="367076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Internal</a:t>
            </a:r>
          </a:p>
          <a:p>
            <a:pPr lvl="1"/>
            <a:r>
              <a:rPr lang="en-US" sz="2400" dirty="0" smtClean="0"/>
              <a:t>Strengths</a:t>
            </a:r>
          </a:p>
          <a:p>
            <a:pPr lvl="1"/>
            <a:r>
              <a:rPr lang="en-US" sz="2400" dirty="0" smtClean="0"/>
              <a:t>Weaknesses</a:t>
            </a:r>
          </a:p>
          <a:p>
            <a:endParaRPr lang="en-US" sz="2400" dirty="0"/>
          </a:p>
          <a:p>
            <a:r>
              <a:rPr lang="en-US" sz="2400" dirty="0" smtClean="0"/>
              <a:t>External</a:t>
            </a:r>
          </a:p>
          <a:p>
            <a:pPr lvl="1"/>
            <a:r>
              <a:rPr lang="en-US" sz="2400" dirty="0" smtClean="0"/>
              <a:t>Opportunities</a:t>
            </a:r>
          </a:p>
          <a:p>
            <a:pPr lvl="1"/>
            <a:r>
              <a:rPr lang="en-US" sz="2400" dirty="0" smtClean="0"/>
              <a:t>Threats</a:t>
            </a:r>
          </a:p>
        </p:txBody>
      </p:sp>
    </p:spTree>
    <p:extLst>
      <p:ext uri="{BB962C8B-B14F-4D97-AF65-F5344CB8AC3E}">
        <p14:creationId xmlns:p14="http://schemas.microsoft.com/office/powerpoint/2010/main" val="2149092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Small/Large Group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Form groups of no more than three people.  Share your analysis.  As a group, identify one </a:t>
            </a:r>
            <a:r>
              <a:rPr lang="en-US" sz="2800" u="sng" dirty="0" smtClean="0"/>
              <a:t>strategic advantage</a:t>
            </a:r>
            <a:r>
              <a:rPr lang="en-US" sz="2800" dirty="0" smtClean="0"/>
              <a:t> that might be pursued as goals are met, and identify one </a:t>
            </a:r>
            <a:r>
              <a:rPr lang="en-US" sz="2800" u="sng" dirty="0" smtClean="0"/>
              <a:t>strategy to deal with an identified weakness or threat</a:t>
            </a:r>
            <a:r>
              <a:rPr lang="en-US" sz="2800" dirty="0" smtClean="0"/>
              <a:t>.  </a:t>
            </a:r>
          </a:p>
          <a:p>
            <a:r>
              <a:rPr lang="en-US" sz="2800" dirty="0" smtClean="0"/>
              <a:t>Be prepared to share with the large group.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04691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questions remain regarding next steps?</a:t>
            </a:r>
          </a:p>
          <a:p>
            <a:r>
              <a:rPr lang="en-US" sz="2800" dirty="0" smtClean="0"/>
              <a:t>What are your next steps?</a:t>
            </a:r>
          </a:p>
          <a:p>
            <a:endParaRPr lang="en-US" sz="2800" dirty="0"/>
          </a:p>
          <a:p>
            <a:pPr marL="0" indent="0">
              <a:buNone/>
            </a:pPr>
            <a:r>
              <a:rPr lang="en-US" sz="2800" b="1" dirty="0" smtClean="0"/>
              <a:t>TASK:  Identify the next steps you plan to pursue when you return to campus.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38421699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541</TotalTime>
  <Words>328</Words>
  <Application>Microsoft Macintosh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Perception</vt:lpstr>
      <vt:lpstr>Leading for the Future of the Department</vt:lpstr>
      <vt:lpstr>Department Chairperson’s View of the World</vt:lpstr>
      <vt:lpstr>Strategic Thinking</vt:lpstr>
      <vt:lpstr>Goals</vt:lpstr>
      <vt:lpstr>Goals (Examples)</vt:lpstr>
      <vt:lpstr>SWOT Analysis</vt:lpstr>
      <vt:lpstr>SWOT Analysis Template</vt:lpstr>
      <vt:lpstr>Small/Large Group Sharing</vt:lpstr>
      <vt:lpstr>Questions and Next Steps</vt:lpstr>
      <vt:lpstr>Conclusion</vt:lpstr>
    </vt:vector>
  </TitlesOfParts>
  <Company>NKU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Reappointment, Promotion, and Tenure</dc:title>
  <dc:creator>NKU</dc:creator>
  <cp:lastModifiedBy>Katherine Frank</cp:lastModifiedBy>
  <cp:revision>51</cp:revision>
  <dcterms:created xsi:type="dcterms:W3CDTF">2014-08-28T17:03:48Z</dcterms:created>
  <dcterms:modified xsi:type="dcterms:W3CDTF">2016-01-01T18:29:21Z</dcterms:modified>
</cp:coreProperties>
</file>