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78" r:id="rId3"/>
    <p:sldId id="276" r:id="rId4"/>
    <p:sldId id="279" r:id="rId5"/>
    <p:sldId id="280" r:id="rId6"/>
    <p:sldId id="281" r:id="rId7"/>
    <p:sldId id="28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54" autoAdjust="0"/>
  </p:normalViewPr>
  <p:slideViewPr>
    <p:cSldViewPr snapToGrid="0" snapToObjects="1">
      <p:cViewPr>
        <p:scale>
          <a:sx n="51" d="100"/>
          <a:sy n="51" d="100"/>
        </p:scale>
        <p:origin x="-2120" y="-2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B1588-C477-1942-869A-3AE29D32076E}" type="datetimeFigureOut">
              <a:rPr lang="en-US" smtClean="0"/>
              <a:t>1/1/16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A7948-7969-844A-BF0B-4163CE1AD6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80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A7948-7969-844A-BF0B-4163CE1AD6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24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1185910"/>
          </a:xfrm>
        </p:spPr>
        <p:txBody>
          <a:bodyPr>
            <a:normAutofit fontScale="90000"/>
          </a:bodyPr>
          <a:lstStyle/>
          <a:p>
            <a:r>
              <a:rPr lang="en-US" dirty="0"/>
              <a:t>Gaps: Identifying Questions and Sources of Support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343229"/>
            <a:ext cx="8001000" cy="3514771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200" smtClean="0"/>
              <a:t>New </a:t>
            </a:r>
            <a:r>
              <a:rPr lang="en-US" sz="3200" smtClean="0"/>
              <a:t>Chairperson </a:t>
            </a:r>
            <a:r>
              <a:rPr lang="en-US" sz="3200" dirty="0" smtClean="0"/>
              <a:t>Alliance</a:t>
            </a:r>
          </a:p>
          <a:p>
            <a:pPr algn="ctr"/>
            <a:r>
              <a:rPr lang="en-US" sz="3200" dirty="0" smtClean="0"/>
              <a:t>Charleston</a:t>
            </a:r>
            <a:r>
              <a:rPr lang="en-US" sz="3200" dirty="0"/>
              <a:t>, SC</a:t>
            </a:r>
          </a:p>
          <a:p>
            <a:pPr algn="ctr"/>
            <a:r>
              <a:rPr lang="en-US" sz="3200" dirty="0"/>
              <a:t>February 3, </a:t>
            </a:r>
            <a:r>
              <a:rPr lang="en-US" sz="3200" dirty="0" smtClean="0"/>
              <a:t>2016</a:t>
            </a:r>
          </a:p>
          <a:p>
            <a:r>
              <a:rPr lang="en-US" sz="3200" dirty="0" smtClean="0"/>
              <a:t>Katherine Frank</a:t>
            </a:r>
          </a:p>
          <a:p>
            <a:r>
              <a:rPr lang="en-US" sz="3200" dirty="0" smtClean="0"/>
              <a:t>Dan Wheeler</a:t>
            </a: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549405"/>
            <a:ext cx="5943600" cy="137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552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769" y="2595562"/>
            <a:ext cx="8177131" cy="3670767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What questions do you have that emerged throughout the course of the day or that you brought with you and remain unanswered?</a:t>
            </a:r>
          </a:p>
          <a:p>
            <a:pPr marL="0" indent="0">
              <a:buNone/>
            </a:pPr>
            <a:endParaRPr lang="en-US" sz="2800" dirty="0"/>
          </a:p>
          <a:p>
            <a:pPr lvl="1"/>
            <a:r>
              <a:rPr lang="en-US" sz="2800" dirty="0"/>
              <a:t>Take a few minutes to write.</a:t>
            </a:r>
          </a:p>
          <a:p>
            <a:pPr lvl="1"/>
            <a:r>
              <a:rPr lang="en-US" sz="2800" dirty="0"/>
              <a:t>Share out at your table.</a:t>
            </a:r>
          </a:p>
          <a:p>
            <a:pPr lvl="1"/>
            <a:r>
              <a:rPr lang="en-US" sz="2800" dirty="0"/>
              <a:t>Select one question to present to the large group.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907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Sources of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11" y="2185325"/>
            <a:ext cx="8482013" cy="4672676"/>
          </a:xfrm>
        </p:spPr>
        <p:txBody>
          <a:bodyPr>
            <a:noAutofit/>
          </a:bodyPr>
          <a:lstStyle/>
          <a:p>
            <a:r>
              <a:rPr lang="en-US" sz="2800" dirty="0"/>
              <a:t>With these questions in mind, what/who are your sources of support for ideas, questions, partnerships, help, etc.?</a:t>
            </a:r>
          </a:p>
          <a:p>
            <a:endParaRPr lang="en-US" sz="2800" dirty="0"/>
          </a:p>
          <a:p>
            <a:pPr lvl="1"/>
            <a:r>
              <a:rPr lang="en-US" sz="2800" dirty="0"/>
              <a:t>Consider new areas of potential.</a:t>
            </a:r>
          </a:p>
          <a:p>
            <a:pPr lvl="1"/>
            <a:r>
              <a:rPr lang="en-US" sz="2800" dirty="0"/>
              <a:t>Consider relationship building.</a:t>
            </a:r>
          </a:p>
          <a:p>
            <a:pPr lvl="1"/>
            <a:r>
              <a:rPr lang="en-US" sz="2800" dirty="0"/>
              <a:t>Consider audience.</a:t>
            </a:r>
          </a:p>
          <a:p>
            <a:pPr>
              <a:buFont typeface="Wingdings" charset="2"/>
              <a:buChar char="q"/>
            </a:pPr>
            <a:endParaRPr lang="en-US" sz="1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437821" y="324433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801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Working with Deans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11" y="2185325"/>
            <a:ext cx="8482013" cy="4672676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600" dirty="0"/>
              <a:t>Work to assure that your department and its programs fit with the College and Institutional plans.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600" dirty="0"/>
              <a:t>Reinforce the dean’s and administration’s ideas and activities and fit them into your departmental plans.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600" dirty="0"/>
              <a:t>Understand your duties and how success will be measured in your situation (student credit hours, grants, student job success rate, reputation).</a:t>
            </a:r>
          </a:p>
          <a:p>
            <a:pPr>
              <a:buFont typeface="Wingdings" charset="2"/>
              <a:buChar char="q"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71708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Working with Deans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11" y="2185325"/>
            <a:ext cx="8482013" cy="4672676"/>
          </a:xfrm>
        </p:spPr>
        <p:txBody>
          <a:bodyPr>
            <a:noAutofit/>
          </a:bodyPr>
          <a:lstStyle/>
          <a:p>
            <a:pPr marL="514350" lvl="0" indent="-514350">
              <a:buAutoNum type="arabicPeriod" startAt="4"/>
            </a:pPr>
            <a:r>
              <a:rPr lang="en-US" dirty="0"/>
              <a:t>Provide some talking points (success stories, breakthroughs, pressing needs) for the dean and others – they don’t want extensive information.</a:t>
            </a:r>
          </a:p>
          <a:p>
            <a:pPr marL="514350" lvl="0" indent="-514350">
              <a:buAutoNum type="arabicPeriod" startAt="4"/>
            </a:pPr>
            <a:r>
              <a:rPr lang="en-US" dirty="0"/>
              <a:t>With the goal of making the dean look good, what do I know about this person’s preferences and priorities:</a:t>
            </a:r>
          </a:p>
          <a:p>
            <a:pPr marL="692150" lvl="2" indent="0">
              <a:buNone/>
            </a:pPr>
            <a:endParaRPr lang="en-US" dirty="0" smtClean="0"/>
          </a:p>
          <a:p>
            <a:pPr marL="692150" lvl="2" indent="0">
              <a:buNone/>
            </a:pPr>
            <a:r>
              <a:rPr lang="en-US" sz="2000" dirty="0" smtClean="0"/>
              <a:t>Determine </a:t>
            </a:r>
            <a:r>
              <a:rPr lang="en-US" sz="2000" dirty="0"/>
              <a:t>the dean’s style of communication: (a) </a:t>
            </a:r>
            <a:r>
              <a:rPr lang="en-US" sz="2000" dirty="0" smtClean="0"/>
              <a:t>personal </a:t>
            </a:r>
            <a:r>
              <a:rPr lang="en-US" sz="2000" dirty="0"/>
              <a:t>visits, emails, phone calls (b) frequent </a:t>
            </a:r>
            <a:r>
              <a:rPr lang="en-US" sz="2000" dirty="0" smtClean="0"/>
              <a:t>updates </a:t>
            </a:r>
            <a:r>
              <a:rPr lang="en-US" sz="2000" dirty="0"/>
              <a:t>vs. once a month (c) what “counts” – tier-one </a:t>
            </a:r>
            <a:r>
              <a:rPr lang="en-US" sz="2000" dirty="0" smtClean="0"/>
              <a:t>pubs</a:t>
            </a:r>
            <a:r>
              <a:rPr lang="en-US" sz="2000" dirty="0"/>
              <a:t>, student credit hours, grants etc. (d) Data (numbers) </a:t>
            </a:r>
            <a:r>
              <a:rPr lang="en-US" sz="2000" dirty="0" smtClean="0"/>
              <a:t>vs</a:t>
            </a:r>
            <a:r>
              <a:rPr lang="en-US" sz="2000" dirty="0"/>
              <a:t>. oral/written reports (e) Invitation to events vs. Don’t </a:t>
            </a:r>
            <a:r>
              <a:rPr lang="en-US" sz="2000" dirty="0" smtClean="0"/>
              <a:t>bother </a:t>
            </a:r>
            <a:r>
              <a:rPr lang="en-US" sz="2000" dirty="0"/>
              <a:t>me (f) Preference to hold resources centrally and </a:t>
            </a:r>
            <a:r>
              <a:rPr lang="en-US" sz="2000" dirty="0" smtClean="0"/>
              <a:t>receive </a:t>
            </a:r>
            <a:r>
              <a:rPr lang="en-US" sz="2000" dirty="0"/>
              <a:t>bids vs. hand them out and let departments decide 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>
              <a:buFont typeface="Wingdings" charset="2"/>
              <a:buChar char="q"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156421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Working with Deans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11" y="2185325"/>
            <a:ext cx="8482013" cy="4672676"/>
          </a:xfrm>
        </p:spPr>
        <p:txBody>
          <a:bodyPr>
            <a:noAutofit/>
          </a:bodyPr>
          <a:lstStyle/>
          <a:p>
            <a:pPr marL="514350" lvl="0" indent="-514350">
              <a:buAutoNum type="arabicPeriod" startAt="6"/>
            </a:pPr>
            <a:r>
              <a:rPr lang="en-US" sz="2400" dirty="0"/>
              <a:t>Know the reporting structure within academic affairs and the relationship dynamics.</a:t>
            </a:r>
          </a:p>
          <a:p>
            <a:pPr marL="514350" lvl="0" indent="-514350">
              <a:buAutoNum type="arabicPeriod" startAt="6"/>
            </a:pPr>
            <a:r>
              <a:rPr lang="en-US" sz="2400" dirty="0"/>
              <a:t>No surprises – especially bad news!</a:t>
            </a:r>
          </a:p>
          <a:p>
            <a:pPr marL="514350" lvl="0" indent="-514350">
              <a:buAutoNum type="arabicPeriod" startAt="6"/>
            </a:pPr>
            <a:r>
              <a:rPr lang="en-US" sz="2400" dirty="0"/>
              <a:t>Understand and accept your role – both as a faculty advocate and the voice of administration.</a:t>
            </a:r>
          </a:p>
          <a:p>
            <a:pPr marL="514350" lvl="0" indent="-514350">
              <a:buAutoNum type="arabicPeriod" startAt="6"/>
            </a:pPr>
            <a:r>
              <a:rPr lang="en-US" sz="2400" dirty="0"/>
              <a:t>Be credible. Take responsibility, be timely on requests, do your homework and respect administrative decisions. </a:t>
            </a:r>
          </a:p>
          <a:p>
            <a:pPr>
              <a:buFont typeface="Wingdings" charset="2"/>
              <a:buChar char="q"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714489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Working with Deans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11" y="2185325"/>
            <a:ext cx="8482013" cy="4672676"/>
          </a:xfrm>
        </p:spPr>
        <p:txBody>
          <a:bodyPr>
            <a:noAutofit/>
          </a:bodyPr>
          <a:lstStyle/>
          <a:p>
            <a:pPr marL="514350" lvl="0" indent="-514350">
              <a:buAutoNum type="arabicPeriod" startAt="10"/>
            </a:pPr>
            <a:r>
              <a:rPr lang="en-US" sz="2200" dirty="0"/>
              <a:t>Determine who can help you with your relationship with the Dean. Dean’s assistant? Other chairs? Faculty? Others?</a:t>
            </a:r>
          </a:p>
          <a:p>
            <a:pPr marL="514350" lvl="0" indent="-514350">
              <a:buAutoNum type="arabicPeriod" startAt="10"/>
            </a:pPr>
            <a:r>
              <a:rPr lang="en-US" sz="2200" dirty="0"/>
              <a:t>Be solution oriented – if you have a problem or bad situation think through possible solutions to present to the dean.</a:t>
            </a:r>
          </a:p>
          <a:p>
            <a:pPr marL="514350" lvl="0" indent="-514350">
              <a:buAutoNum type="arabicPeriod" startAt="10"/>
            </a:pPr>
            <a:r>
              <a:rPr lang="en-US" sz="2200" dirty="0"/>
              <a:t>Maintain a positive orientation as part of the dean’s team.</a:t>
            </a:r>
          </a:p>
          <a:p>
            <a:pPr marL="514350" lvl="0" indent="-514350">
              <a:buAutoNum type="arabicPeriod" startAt="10"/>
            </a:pPr>
            <a:r>
              <a:rPr lang="en-US" sz="2200" dirty="0"/>
              <a:t>Give yourself time before responding or hitting ‘send.’ Unless an emergency, most responses don’t need to be sent immediately. </a:t>
            </a:r>
          </a:p>
          <a:p>
            <a:pPr>
              <a:buFont typeface="Wingdings" charset="2"/>
              <a:buChar char="q"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937981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erceptio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545</TotalTime>
  <Words>456</Words>
  <Application>Microsoft Macintosh PowerPoint</Application>
  <PresentationFormat>On-screen Show (4:3)</PresentationFormat>
  <Paragraphs>39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Perception</vt:lpstr>
      <vt:lpstr>Gaps: Identifying Questions and Sources of Support</vt:lpstr>
      <vt:lpstr>Questions</vt:lpstr>
      <vt:lpstr>Sources of Support</vt:lpstr>
      <vt:lpstr>Working with Deans</vt:lpstr>
      <vt:lpstr>Working with Deans</vt:lpstr>
      <vt:lpstr>Working with Deans</vt:lpstr>
      <vt:lpstr>Working with Deans</vt:lpstr>
    </vt:vector>
  </TitlesOfParts>
  <Company>NKU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Reappointment, Promotion, and Tenure</dc:title>
  <dc:creator>NKU</dc:creator>
  <cp:lastModifiedBy>Katherine Frank</cp:lastModifiedBy>
  <cp:revision>48</cp:revision>
  <dcterms:created xsi:type="dcterms:W3CDTF">2014-08-28T17:03:48Z</dcterms:created>
  <dcterms:modified xsi:type="dcterms:W3CDTF">2016-01-01T18:29:13Z</dcterms:modified>
</cp:coreProperties>
</file>