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6" r:id="rId3"/>
    <p:sldId id="257" r:id="rId4"/>
    <p:sldId id="267" r:id="rId5"/>
    <p:sldId id="269" r:id="rId6"/>
    <p:sldId id="258" r:id="rId7"/>
    <p:sldId id="268" r:id="rId8"/>
    <p:sldId id="259" r:id="rId9"/>
    <p:sldId id="260" r:id="rId10"/>
    <p:sldId id="271" r:id="rId11"/>
    <p:sldId id="270" r:id="rId12"/>
    <p:sldId id="261" r:id="rId13"/>
    <p:sldId id="262" r:id="rId14"/>
    <p:sldId id="273" r:id="rId15"/>
    <p:sldId id="263" r:id="rId16"/>
    <p:sldId id="264" r:id="rId17"/>
    <p:sldId id="272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a Maggelakis" initials="" lastIdx="7" clrIdx="0"/>
  <p:cmAuthor id="1" name="Paul A Craig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26"/>
  </p:normalViewPr>
  <p:slideViewPr>
    <p:cSldViewPr snapToGrid="0" snapToObjects="1">
      <p:cViewPr varScale="1">
        <p:scale>
          <a:sx n="100" d="100"/>
          <a:sy n="100" d="100"/>
        </p:scale>
        <p:origin x="17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commentAuthors" Target="commentAuthors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A06D1-EEB7-4044-90FE-479DEF501FAD}" type="datetimeFigureOut">
              <a:rPr lang="en-US" smtClean="0"/>
              <a:t>3/9/16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F909B-E94C-C640-AF78-DED7201DE0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12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BC38F-7556-9341-9EA5-F30717C7C2EE}" type="datetimeFigureOut">
              <a:rPr lang="en-US" smtClean="0"/>
              <a:t>3/9/16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EA28B-BF51-3F43-A6F2-C387E6FF4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15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70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Sophia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473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Sophia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80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380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7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These were</a:t>
            </a:r>
            <a:r>
              <a:rPr lang="en-US" baseline="0" dirty="0" smtClean="0"/>
              <a:t> the results for the first set of breakout groups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502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Sophia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399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Sophia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562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231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These were</a:t>
            </a:r>
            <a:r>
              <a:rPr lang="en-US" baseline="0" dirty="0" smtClean="0"/>
              <a:t> the suggestions from the second breakout group on this topic.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920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These were</a:t>
            </a:r>
            <a:r>
              <a:rPr lang="en-US" baseline="0" dirty="0" smtClean="0"/>
              <a:t> the suggestions from the second breakout group on this topic.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31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090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These were</a:t>
            </a:r>
            <a:r>
              <a:rPr lang="en-US" baseline="0" dirty="0" smtClean="0"/>
              <a:t> the suggestions from the second breakout group on this topic.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510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These were</a:t>
            </a:r>
            <a:r>
              <a:rPr lang="en-US" baseline="0" dirty="0" smtClean="0"/>
              <a:t> the suggestions from the second breakout group on this topic.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38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4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22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25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05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83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Sophia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64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Sophia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A28B-BF51-3F43-A6F2-C387E6FF4D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6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March 9,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jpeg"/><Relationship Id="rId8" Type="http://schemas.openxmlformats.org/officeDocument/2006/relationships/image" Target="../media/image9.png"/><Relationship Id="rId9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Everyone COUNTS or nobody COUNTS*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3505200"/>
            <a:ext cx="7502463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Paul Craig, Michael Kotlarchyk, Sophia Maggelakis</a:t>
            </a:r>
          </a:p>
          <a:p>
            <a:endParaRPr lang="en-US" dirty="0" smtClean="0"/>
          </a:p>
          <a:p>
            <a:r>
              <a:rPr lang="en-US" dirty="0" smtClean="0"/>
              <a:t>Rochester Institute of Technology</a:t>
            </a:r>
          </a:p>
          <a:p>
            <a:r>
              <a:rPr lang="en-US" dirty="0" smtClean="0"/>
              <a:t>Rochester, New York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901" y="6226592"/>
            <a:ext cx="86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*Quote from Michael Connelly’s fictional LAPD </a:t>
            </a:r>
            <a:r>
              <a:rPr lang="en-US" dirty="0"/>
              <a:t>detective Hieronymus "Harry" </a:t>
            </a:r>
            <a:r>
              <a:rPr lang="en-US" dirty="0" smtClean="0"/>
              <a:t>Bosch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Approach to Meeting These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292934"/>
                </a:solidFill>
              </a:rPr>
              <a:t>Advisory Boards</a:t>
            </a:r>
            <a:r>
              <a:rPr lang="en-US" dirty="0">
                <a:solidFill>
                  <a:srgbClr val="292934"/>
                </a:solidFill>
              </a:rPr>
              <a:t> </a:t>
            </a:r>
            <a:r>
              <a:rPr lang="en-US" dirty="0" smtClean="0">
                <a:solidFill>
                  <a:srgbClr val="292934"/>
                </a:solidFill>
              </a:rPr>
              <a:t>meet regularly with the Dean</a:t>
            </a:r>
            <a:endParaRPr lang="en-US" dirty="0">
              <a:solidFill>
                <a:srgbClr val="292934"/>
              </a:solidFill>
            </a:endParaRP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COSSAB (College of Science Student Advisory Board)</a:t>
            </a:r>
            <a:endParaRPr lang="en-US" dirty="0">
              <a:solidFill>
                <a:srgbClr val="292934"/>
              </a:solidFill>
            </a:endParaRPr>
          </a:p>
          <a:p>
            <a:pPr lvl="1"/>
            <a:r>
              <a:rPr lang="en-US" dirty="0">
                <a:solidFill>
                  <a:srgbClr val="292934"/>
                </a:solidFill>
              </a:rPr>
              <a:t>COSSAC (College of Science </a:t>
            </a:r>
            <a:r>
              <a:rPr lang="en-US" dirty="0" smtClean="0">
                <a:solidFill>
                  <a:srgbClr val="292934"/>
                </a:solidFill>
              </a:rPr>
              <a:t>Staff </a:t>
            </a:r>
            <a:r>
              <a:rPr lang="en-US" dirty="0">
                <a:solidFill>
                  <a:srgbClr val="292934"/>
                </a:solidFill>
              </a:rPr>
              <a:t>Advisory </a:t>
            </a:r>
            <a:r>
              <a:rPr lang="en-US" dirty="0" smtClean="0">
                <a:solidFill>
                  <a:srgbClr val="292934"/>
                </a:solidFill>
              </a:rPr>
              <a:t>Council)</a:t>
            </a:r>
            <a:endParaRPr lang="en-US" dirty="0">
              <a:solidFill>
                <a:srgbClr val="292934"/>
              </a:solidFill>
            </a:endParaRPr>
          </a:p>
          <a:p>
            <a:pPr lvl="1"/>
            <a:r>
              <a:rPr lang="en-US" dirty="0">
                <a:solidFill>
                  <a:srgbClr val="292934"/>
                </a:solidFill>
              </a:rPr>
              <a:t>COSLAC (College of Science </a:t>
            </a:r>
            <a:r>
              <a:rPr lang="en-US" dirty="0" smtClean="0">
                <a:solidFill>
                  <a:srgbClr val="292934"/>
                </a:solidFill>
              </a:rPr>
              <a:t>Lecturers </a:t>
            </a:r>
            <a:r>
              <a:rPr lang="en-US" dirty="0">
                <a:solidFill>
                  <a:srgbClr val="292934"/>
                </a:solidFill>
              </a:rPr>
              <a:t>Advisory </a:t>
            </a:r>
            <a:r>
              <a:rPr lang="en-US" dirty="0" smtClean="0">
                <a:solidFill>
                  <a:srgbClr val="292934"/>
                </a:solidFill>
              </a:rPr>
              <a:t>Council)</a:t>
            </a:r>
            <a:endParaRPr lang="en-US" dirty="0">
              <a:solidFill>
                <a:srgbClr val="292934"/>
              </a:solidFill>
            </a:endParaRPr>
          </a:p>
          <a:p>
            <a:pPr lvl="1"/>
            <a:endParaRPr lang="en-US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21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Approach to Meeting These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292934"/>
                </a:solidFill>
              </a:rPr>
              <a:t>Centralized Academic Advising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Workload Portfolios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Scholar, Blended and Teaching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Research </a:t>
            </a:r>
            <a:r>
              <a:rPr lang="en-US" dirty="0">
                <a:solidFill>
                  <a:srgbClr val="292934"/>
                </a:solidFill>
              </a:rPr>
              <a:t>Symposia</a:t>
            </a:r>
          </a:p>
          <a:p>
            <a:pPr lvl="1"/>
            <a:r>
              <a:rPr lang="en-US" dirty="0">
                <a:solidFill>
                  <a:srgbClr val="292934"/>
                </a:solidFill>
              </a:rPr>
              <a:t>COS faculty returning from sabbatical or with COS funding</a:t>
            </a:r>
          </a:p>
          <a:p>
            <a:pPr lvl="1"/>
            <a:r>
              <a:rPr lang="en-US" dirty="0">
                <a:solidFill>
                  <a:srgbClr val="292934"/>
                </a:solidFill>
              </a:rPr>
              <a:t>RIT Undergraduate Research Symposium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Funding 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Competitive funding for NTT faculty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Dean Research Initiation Grants </a:t>
            </a:r>
            <a:r>
              <a:rPr lang="en-US" dirty="0">
                <a:solidFill>
                  <a:srgbClr val="292934"/>
                </a:solidFill>
              </a:rPr>
              <a:t>to help tenured and tenure-track faculty </a:t>
            </a:r>
            <a:endParaRPr lang="en-US" dirty="0" smtClean="0">
              <a:solidFill>
                <a:srgbClr val="292934"/>
              </a:solidFill>
            </a:endParaRPr>
          </a:p>
          <a:p>
            <a:pPr lvl="1"/>
            <a:r>
              <a:rPr lang="en-US" dirty="0">
                <a:solidFill>
                  <a:srgbClr val="292934"/>
                </a:solidFill>
              </a:rPr>
              <a:t>Competitive </a:t>
            </a:r>
            <a:r>
              <a:rPr lang="en-US" dirty="0" smtClean="0">
                <a:solidFill>
                  <a:srgbClr val="292934"/>
                </a:solidFill>
              </a:rPr>
              <a:t>funding for Staff Professional Development</a:t>
            </a:r>
            <a:endParaRPr lang="en-US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67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Everyone participates</a:t>
            </a:r>
          </a:p>
          <a:p>
            <a:pPr lvl="1"/>
            <a:r>
              <a:rPr lang="en-US" dirty="0" smtClean="0"/>
              <a:t>Each of you writes out your answers to the questions</a:t>
            </a:r>
          </a:p>
          <a:p>
            <a:pPr lvl="1"/>
            <a:r>
              <a:rPr lang="en-US" dirty="0" smtClean="0"/>
              <a:t>Everyone shares in your small group</a:t>
            </a:r>
          </a:p>
          <a:p>
            <a:r>
              <a:rPr lang="en-US" sz="2800" dirty="0" smtClean="0"/>
              <a:t>Look for common challenges</a:t>
            </a:r>
          </a:p>
          <a:p>
            <a:r>
              <a:rPr lang="en-US" sz="2800" dirty="0" smtClean="0"/>
              <a:t>Seek common solutions</a:t>
            </a:r>
          </a:p>
          <a:p>
            <a:r>
              <a:rPr lang="en-US" sz="2800" dirty="0" smtClean="0"/>
              <a:t>Goal – each of you leaves with something concrete that you can implement on your own campus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9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are the </a:t>
            </a:r>
            <a:r>
              <a:rPr lang="en-US" sz="2800" b="1" dirty="0" smtClean="0"/>
              <a:t>top two challenges </a:t>
            </a:r>
            <a:r>
              <a:rPr lang="en-US" sz="2800" dirty="0" smtClean="0"/>
              <a:t>that </a:t>
            </a:r>
            <a:r>
              <a:rPr lang="en-US" sz="2800" dirty="0"/>
              <a:t>you face in providing for the needs and concerns of your faculty and </a:t>
            </a:r>
            <a:r>
              <a:rPr lang="en-US" sz="2800" dirty="0" smtClean="0"/>
              <a:t>staff?</a:t>
            </a:r>
            <a:br>
              <a:rPr lang="en-US" sz="2800" dirty="0" smtClean="0"/>
            </a:br>
            <a:endParaRPr lang="en-US" sz="2800" dirty="0"/>
          </a:p>
          <a:p>
            <a:r>
              <a:rPr lang="en-US" sz="2800" dirty="0" smtClean="0"/>
              <a:t>Record your findings on a large 2’ x 3’ post-it notes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04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 Two </a:t>
            </a:r>
            <a:r>
              <a:rPr lang="en-US" dirty="0" smtClean="0"/>
              <a:t>Concerns for Each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Strained or stagnant budgets 4X</a:t>
            </a:r>
          </a:p>
          <a:p>
            <a:r>
              <a:rPr lang="en-US" dirty="0" smtClean="0"/>
              <a:t>Faculty and staff won’t speak their minds out of respect for chairs</a:t>
            </a:r>
          </a:p>
          <a:p>
            <a:r>
              <a:rPr lang="en-US" dirty="0" smtClean="0"/>
              <a:t>Implementing differential workload</a:t>
            </a:r>
          </a:p>
          <a:p>
            <a:r>
              <a:rPr lang="en-US" dirty="0" smtClean="0"/>
              <a:t>Equality vs. parity</a:t>
            </a:r>
          </a:p>
          <a:p>
            <a:r>
              <a:rPr lang="en-US" dirty="0" smtClean="0"/>
              <a:t>Maintaining faculty numbers to fulfill positions</a:t>
            </a:r>
          </a:p>
          <a:p>
            <a:r>
              <a:rPr lang="en-US" dirty="0" smtClean="0"/>
              <a:t>Role of the dean and lack of communication/transparency</a:t>
            </a:r>
          </a:p>
          <a:p>
            <a:r>
              <a:rPr lang="en-US" dirty="0" smtClean="0"/>
              <a:t>Collegial governance</a:t>
            </a:r>
          </a:p>
          <a:p>
            <a:r>
              <a:rPr lang="en-US" dirty="0" smtClean="0"/>
              <a:t>Silos of multiple campuses</a:t>
            </a:r>
          </a:p>
          <a:p>
            <a:r>
              <a:rPr lang="en-US" dirty="0" smtClean="0"/>
              <a:t>Online classes</a:t>
            </a:r>
          </a:p>
          <a:p>
            <a:r>
              <a:rPr lang="en-US" dirty="0" smtClean="0"/>
              <a:t>Questions of research productivity and scarcity of funds</a:t>
            </a:r>
          </a:p>
          <a:p>
            <a:r>
              <a:rPr lang="en-US" dirty="0" smtClean="0"/>
              <a:t>How to celebrate the good actors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8725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of 4 Top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Review the findings of each group</a:t>
            </a:r>
          </a:p>
          <a:p>
            <a:r>
              <a:rPr lang="en-US" sz="2800" dirty="0" smtClean="0"/>
              <a:t>Look for commonalities</a:t>
            </a:r>
          </a:p>
          <a:p>
            <a:r>
              <a:rPr lang="en-US" sz="2800" dirty="0" smtClean="0"/>
              <a:t>Select the top 4 challenges by vote</a:t>
            </a:r>
          </a:p>
          <a:p>
            <a:r>
              <a:rPr lang="en-US" sz="2800" dirty="0" smtClean="0"/>
              <a:t>Form new breakout groups that focus on each of the 4 challenges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849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Challenge Breakout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this a universal solution or specific to your own campus?</a:t>
            </a:r>
          </a:p>
          <a:p>
            <a:r>
              <a:rPr lang="en-US" dirty="0" smtClean="0"/>
              <a:t>If </a:t>
            </a:r>
            <a:r>
              <a:rPr lang="en-US" dirty="0"/>
              <a:t>you solve a problem for one group, will it create problems for others?</a:t>
            </a:r>
          </a:p>
          <a:p>
            <a:r>
              <a:rPr lang="en-US" dirty="0" smtClean="0"/>
              <a:t>What </a:t>
            </a:r>
            <a:r>
              <a:rPr lang="en-US" dirty="0"/>
              <a:t>type of support will you need from your Dean to implement this solution?</a:t>
            </a:r>
          </a:p>
          <a:p>
            <a:r>
              <a:rPr lang="en-US" dirty="0" smtClean="0"/>
              <a:t>Can </a:t>
            </a:r>
            <a:r>
              <a:rPr lang="en-US" dirty="0"/>
              <a:t>you project a timeline for implementing our solution? </a:t>
            </a:r>
            <a:endParaRPr lang="en-US" dirty="0" smtClean="0"/>
          </a:p>
          <a:p>
            <a:r>
              <a:rPr lang="en-US" dirty="0" smtClean="0">
                <a:solidFill>
                  <a:srgbClr val="292934"/>
                </a:solidFill>
              </a:rPr>
              <a:t>Share best practices – what has worked for you?</a:t>
            </a:r>
            <a:endParaRPr lang="en-US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04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Presenting Group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Identify your challenge</a:t>
            </a:r>
          </a:p>
          <a:p>
            <a:r>
              <a:rPr lang="en-US" sz="2800" dirty="0" smtClean="0"/>
              <a:t>Suggest solutions</a:t>
            </a:r>
          </a:p>
          <a:p>
            <a:pPr lvl="1"/>
            <a:r>
              <a:rPr lang="en-US" sz="2400" dirty="0" smtClean="0"/>
              <a:t>General vs. local</a:t>
            </a:r>
          </a:p>
          <a:p>
            <a:pPr lvl="1"/>
            <a:r>
              <a:rPr lang="en-US" sz="2400" dirty="0" smtClean="0"/>
              <a:t>Best practices to report (are you doing this already?)</a:t>
            </a:r>
          </a:p>
          <a:p>
            <a:pPr lvl="1"/>
            <a:r>
              <a:rPr lang="en-US" sz="2400" dirty="0" smtClean="0"/>
              <a:t>Support you would need</a:t>
            </a:r>
          </a:p>
          <a:p>
            <a:pPr lvl="1"/>
            <a:r>
              <a:rPr lang="en-US" sz="2400" dirty="0" smtClean="0"/>
              <a:t>Timeline</a:t>
            </a:r>
          </a:p>
          <a:p>
            <a:pPr lvl="1"/>
            <a:r>
              <a:rPr lang="en-US" sz="2400" dirty="0" smtClean="0"/>
              <a:t>Unintended consequences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345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Strained or stagnant budgets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should be transparency </a:t>
            </a:r>
            <a:r>
              <a:rPr lang="en-US" dirty="0" smtClean="0"/>
              <a:t>in terms of </a:t>
            </a:r>
            <a:r>
              <a:rPr lang="en-US" dirty="0" smtClean="0"/>
              <a:t>educating </a:t>
            </a:r>
            <a:r>
              <a:rPr lang="en-US" dirty="0" smtClean="0"/>
              <a:t>the faculty and staff about how the budget </a:t>
            </a:r>
            <a:r>
              <a:rPr lang="en-US" dirty="0" smtClean="0"/>
              <a:t>works, </a:t>
            </a:r>
            <a:r>
              <a:rPr lang="en-US" dirty="0" smtClean="0"/>
              <a:t>including an </a:t>
            </a:r>
            <a:r>
              <a:rPr lang="en-US" dirty="0" smtClean="0"/>
              <a:t>explanation.</a:t>
            </a:r>
            <a:endParaRPr lang="en-US" dirty="0" smtClean="0"/>
          </a:p>
          <a:p>
            <a:r>
              <a:rPr lang="en-US" dirty="0" smtClean="0"/>
              <a:t>If the campus culture is administratively top-down, that needs </a:t>
            </a:r>
            <a:r>
              <a:rPr lang="en-US" dirty="0" smtClean="0"/>
              <a:t>to be explained to the faculty or </a:t>
            </a:r>
            <a:r>
              <a:rPr lang="en-US" dirty="0" smtClean="0"/>
              <a:t>corrected.</a:t>
            </a:r>
            <a:endParaRPr lang="en-US" dirty="0" smtClean="0"/>
          </a:p>
          <a:p>
            <a:r>
              <a:rPr lang="en-US" dirty="0" smtClean="0"/>
              <a:t>Alternative sources of income </a:t>
            </a:r>
            <a:r>
              <a:rPr lang="en-US" dirty="0" smtClean="0"/>
              <a:t>should be explored (pot </a:t>
            </a:r>
            <a:r>
              <a:rPr lang="en-US" dirty="0" smtClean="0"/>
              <a:t>money in Colorado or lottery money, appealing to the president for capital funds from fundraising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smtClean="0"/>
              <a:t>Vote in the right legislators to get state funding and </a:t>
            </a:r>
            <a:r>
              <a:rPr lang="en-US" dirty="0" smtClean="0"/>
              <a:t>support.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2893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Workload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Campuses must provide a workload </a:t>
            </a:r>
            <a:r>
              <a:rPr lang="en-US" dirty="0" smtClean="0"/>
              <a:t>policy to clarify expectations for all faculty: non-tenure track as well as tenured/tenure-track.</a:t>
            </a:r>
            <a:endParaRPr lang="en-US" dirty="0" smtClean="0"/>
          </a:p>
          <a:p>
            <a:r>
              <a:rPr lang="en-US" dirty="0" smtClean="0"/>
              <a:t>Minimum </a:t>
            </a:r>
            <a:r>
              <a:rPr lang="en-US" dirty="0" smtClean="0"/>
              <a:t>expectations must be clear.</a:t>
            </a:r>
            <a:endParaRPr lang="en-US" dirty="0" smtClean="0"/>
          </a:p>
          <a:p>
            <a:r>
              <a:rPr lang="en-US" dirty="0" smtClean="0"/>
              <a:t>The workload model document must emphasize the benefits as well as the expectations of the workload. </a:t>
            </a:r>
            <a:endParaRPr lang="en-US" dirty="0" smtClean="0"/>
          </a:p>
          <a:p>
            <a:r>
              <a:rPr lang="en-US" dirty="0" smtClean="0"/>
              <a:t>With clarified workload models, peer </a:t>
            </a:r>
            <a:r>
              <a:rPr lang="en-US" dirty="0" smtClean="0"/>
              <a:t>pressure </a:t>
            </a:r>
            <a:r>
              <a:rPr lang="en-US" dirty="0" smtClean="0"/>
              <a:t>should should be a motivator as well.</a:t>
            </a:r>
            <a:endParaRPr lang="en-US" dirty="0" smtClean="0"/>
          </a:p>
          <a:p>
            <a:r>
              <a:rPr lang="en-US" dirty="0" smtClean="0"/>
              <a:t>Associate the workload and plan of work with the </a:t>
            </a:r>
            <a:r>
              <a:rPr lang="en-US" dirty="0" smtClean="0"/>
              <a:t>contract.</a:t>
            </a:r>
            <a:endParaRPr lang="en-US" dirty="0" smtClean="0"/>
          </a:p>
          <a:p>
            <a:r>
              <a:rPr lang="en-US" dirty="0" smtClean="0"/>
              <a:t>Tie that into incentives and </a:t>
            </a:r>
            <a:r>
              <a:rPr lang="en-US" dirty="0" smtClean="0"/>
              <a:t>rewards.</a:t>
            </a:r>
            <a:endParaRPr lang="en-US" dirty="0" smtClean="0"/>
          </a:p>
          <a:p>
            <a:r>
              <a:rPr lang="en-US" dirty="0" smtClean="0"/>
              <a:t>This will also h</a:t>
            </a:r>
            <a:r>
              <a:rPr lang="en-US" dirty="0" smtClean="0"/>
              <a:t>elp with motivating tenured faculty.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4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http://3.bp.blogspot.com/-pL7UlE96F_w/T1ytWGXZ0MI/AAAAAAAABUA/O1JFZ_RFC_Q/s1600/New+Yorkers+view+of+the+US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4813"/>
            <a:ext cx="5183188" cy="518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0" descr="http://t3.gstatic.com/images?q=tbn:ANd9GcR0R0M6od-RaJowhlm8bi0y0Iw5gE_MDj1kbpGp2jTlkByjsOLqT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3781425"/>
            <a:ext cx="3960812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AutoShape 12" descr="data:image/jpeg;base64,/9j/4AAQSkZJRgABAQAAAQABAAD/2wCEAAkGBxQTEhUUExQWFRUXGBwXGBgWGRcaHRcXHBYXGB4VHBkZHSggGBslGxgXITEiJyksLi4uHB8zODMsNygtLiwBCgoKDg0OGxAQGzQkHyQ0LCwsLCwsLCwsLC00LCwsLCwsNC0sLCwsLCwsLCwsLCwsLCwsLCwsLCwsLCwsLCwsLP/AABEIAQUAwQMBIgACEQEDEQH/xAAbAAABBQEBAAAAAAAAAAAAAAAEAAECAwUGB//EAEwQAAIBAgQDBAQICQsDBQEAAAECEQADBBIhMQVBURMiYXEGMoGRFCNCUnKhsdIHYoKSk8HR4fAVM1NUg6KjsrPC8SRD4iVEY3PTFv/EABkBAAMBAQEAAAAAAAAAAAAAAAABAgMEBf/EACwRAAICAAUDAwMFAQEAAAAAAAABAhEDEiExURNBkSJSYmHR8AQUMnGBoUL/2gAMAwEAAhEDEQA/APVfSK3dYWVs3DaY3fWAU6dldJEMpHIcqzxw7G/11/0Vn7grdxQ71r6Z/wBK5RFawxXFVS/1Jmc8NSd2/LObOBxv9db9DZ+7SXAYz+uv+isfcrc4hfZLTuq52VSwWcuYgTlzRpPWs5PSFM8OrWwTbVMwIZmuErqkSoDALPt2gm+u+F4X2J6K5fl/cGXB4z+uMf7Kz9ymODxvLGH9DZ+7WqvE1K5lW4w7TsvVIMhihYB4LKCDJE6AkSKqs8bRkDhX1bJELIbsu1gw0er46GQYg0us+F4X2DpLl+WZhwnEB/7oH+yt/dqu7h+I8sSP0Vv7talzj9tRJV8piCApB7txiNG0hbbkk6aaEyK16fX+K8IXR+T8nJJZ4lzxH+Fa+7VqWcfzxEf2dv7tdRSpv9R8V4Quj8n5OX7DHf1on+ytfcqXY43+sn9Ha+5UOJekGKtXrFtsNaAxF9rNsm82bKqswuOq2yFkLOUExInnRL+kDW8ThsNft20a9au3GZbpKobZUZQWRc4IbcxHSl1/ivCH0n7n5KDZxv8AWj+itfcqu5Zx/LFe+1a+7QV309/m4t2UFzFYjDZ7t/JbUWMxFwvkPrZdB1I1Ndjgrhe2jtkllDHI2ddRPdeBnXoYEjlQsf4rwvsHRfufk5jsuIf1mf7K192of+of0/8Ah2vu12FKKr9x8V4Qui/c/JxefiP9Mf0dr7lQbEcR5Xffat/srtLxhSegJ+qsfC8cBSbishKl17tyGQIjF5y9wBmK675ZG9P9wvYvAujL3MybeI4hzuf4afsqZu8Q5XF9tpa6AcStZlWTLEhRlfvQVBYaaqCy94aajWprjVLBYYEsygkaSoBInbWdBvo3Q0v3C9i8D6L9zOdS5xE/KT2ooq9Ph/O5bH5AP7K1n4taAnMfVz6I57kFs8BfVIUwecQNadOJWyYk+sEEqwliCcuo37pnpFJ46f8A5XgawX7mZeXH/wBLb/Rf+VU4h+IKJFy03X4rX3Zq6WosKFjfFeBvC+T8nGfytj+n+B/509dhkHSlWn7iHsRHRn72TxI71v6Z/wBO5VoEVXiR3rX0z/p3KvriOkhcQMCCAQdCCJB8CDvVN7BW3MvbRjIMsqkyuxkjlJjpWJ+Ei6ycLxjIxVhZYgqSCDpqCNRXOfgy47ftXbnCuIH/AKqyM1pyS3bWd9GPrlZ0O8cpU0xHenAWtPirehzDuLo0scw00Mu5nqzdTTpgbY2toPJRpow0000dx+UetYvFbzDieAQMwVrWLLKCYYr8GgkbEiTHSTXFfgnwZx2GxL4m/i3dcU9tWGLxK5UCIQAFuAbsdwaAPUjhkiMixpplEaaDTwgR0q2vNPT/AB17h2O4fi+3vHCEjDYhGuMUmDF1l9UvlLMTG9sdaVzid/CekYtXL1x8LjbXxSM7FLdyBooJgHOhGkfzooA9LpVyHpPj3v4uzgbNx7QWMTi7qMyG3YU921nHqtcYa6g5QTsau9CsdexbX8YzsMPcbJhbR0AsoY7ciJzXGBOuwjrQAbx/gz37+CuqygYe8brhpllNpkhYG8sN4qri/o2MRjsNiLgtvas2rqMlxc0s5SGAII0yn31mcfxT8Pxi4tnZsFiMtrEBmYjDXNreIUEwiEnK0QNjqaK9OvSBrKLh7DBcTeViHPq4ewom5i35BUWYndo32oAz8N6GXrLWGtGwexxeJxARsyqUvh1VBlU5SofpGgrsOHrdCfHC2GkwLWbKq8hLQSfGB0jSTwnoXhr2PsI7X8RawKylhBcZb2JCkg4i/eBzjM0kIhUctQBPQXvQjDEfFtibDxpctYnEZgevechvygaAOjpGvNrHpFiU/lDhuNYNftYW7dsX1GTt7PZtDED1bgMbdG+bJweFYQJ6OpjxduWsXbVri3hccFmGJZVtspbLcDDKmUg0AeyMJEHY1Q+CQiCikZckR8jTu+Wg08Ky+O4i5/Jl+4027vwO45ykgpc7BiYI1BDc/CvOPwc8ev4zBWsBavst49o+IxDsTcS0bhhbOYy9wggZhog8YFAHrK4FAZ7NZBJByiQTqSOkkA+yrBh1kHKJBJGmxYkk+ZJOvia8r/CnZ+DPwjDWHu27TXmRwt24C6l8ODmYNLHvNqTOpr0K36N2EurdUXVZTpF+/lPgUL5GHmKYBp4baiOySII9UbHQjbQRpU/gifMXcNsPWBLA+YYk+deX+ivCrWJ4xxcXlLZXQIQzKUzZgSrKQVPdGorqfwbY+7dw1wXHa6tvE3rNm85lr1hGyrcZvlGcwnnloA6yosKlNRNAEINKpUqALr/rW/pH/Teraru7p9L/AGPVlSM5f8J5/wDScb/9J+0UD+Ez0VfE20xOEOXHYU57LDdwDJtHrPIHSZGzGtn054ZcxOAxNiyAbly3lUEgCZHM7Vu0CPNPRn0vt8SxvDriwt5LOLW/a523/wCmGx1ymCQfAjcGsj8DXB2v4PFxisTYBxVxYstbX5Fs55ZGIbWNDyFdhZ9CFtcYXiFgKqXLdwX02+NbLFxR+Nrm8ddZNYv4NeG4/htm9au4F7naX2vK1q9htmVFgh7ix6s+2mB2Hpp6PjHYG9hj6zJ3CeVxe8jH8oCfAmvHeKY9sVwOxiC2TG8KvpbbN60BlVdzJOlsnqbb17Dw3iONuX4uYMYewASXe7buOx2CKlokLrrJJ0ERrNchj/wWW73F3xLgHB3F7V7UxmxMFYKj5OpuZvnEjYmkMyuGMcVhbOHt3RcxXFmOIxt1P+1hlOV7YmcoAHYKNpz165hcOttFt21CoihVUaBVAgAeAArifwV+gn8m27xuQ167cIzDlZRiEHm3rnzAPq13VAinG4NL1t7V1Q9t1KMp2KkQRXg3CEufyNxl8zXLttkwwuOczDDW2RTbBOyhC5gV7+DXBfg89ErmHs461jEQpibztlDBg1t1ykGNtDQBufg+dTwzA5Yj4NaGnzggDf3ga3zXm/o5g8dwfNh+xuY7A5i1l7OU3rOYyUa2xGYEknu85POB0F/0nv3BlwuAxLXDoDiFGHtr4sXOdgN4VTNMDifwhnPxpcmps8MxLXiOSGziQqn8p1P5QqrhuFI9HMLi7bEXcGGv21bvW2K4h5D2j3WOUmGjMp1BFdZw70Me1hsc1y4L+Pxlq4ty6ZVczW2VLST6ttSQJ5wOgAs9G/RW4nBRw++VW4bV20xU5gpd7hVgecZlNAGj6SYwXeFYm6NrmCu3B5Nh2YfbXlfBviuCcNxg7rYbGzm59k950uJPzWGWfKu/wWBxjcLuYK7YCOuDfDK5uowu3OyNpGULqEI1JfKQdIO9ZfDPQm8eAvw69lW8c5XvSoftjdSWHIkAHzNMAH8NlkNiuEI0w2IdTBIMG5hQYIgg+I1Fd9w30ds2Lpu2zezFSnxl+/dEEqdrrtBlRr51xXpvwfHY5uG30wuR8NdZ7lt71qd8OwIZWK6m24Gp0gmJgdZgOI425eAuYVMPYGpZrq3Xfoqrb0TWCSSdOXQA4r0RwC4jiXHbTs6q9y2pNt2Rhrd2ZTPs2OxBBiut/B9xFr2CQOFD2WfDtkUIs2nKSEXRJUKYGgnSs70N4Dfw/EOJ37qgW8RcVrRDKcwDXDqAZXRhvV3AcDfweJxNtbBuYfEYg4hLodALXaAdojoxzaFZXKGmdY1gEdfNMTUM9MXoGPNKqu0p6Yg+9un0j/kerKqvbp9I/wCR6tqChUqVKgQqVKlQAqVKlQAqY09KgCBqJqZpjTAjTGpVEmgBppxUaU0xDmoxUgaiTQAqYik1KaAKyKiasaoEUCKyajNOwqBpgSkUqhSoGaV/e39I/wCR6tmqMb8jQnvbAx8h+dQE/wBGfa0/bUFaBM0+ahi3/wAf1imzn+jP5w/bToNAmaeaBcuTosDTTQ89efSkivOokdNunPN50UGgdmpZqFj8Q/nfvpR/8Z/O/fRQ9AqaU0JJ+Y/5y/rNV3LziIVzP0DHuYH7aKFoHGomg+3PPN5C25+uhWxT9G9ofp4Wuvjt7qdMWnJq0xoD4Tt3iOo7G6dfOkb/AIufoow9wKH7aKDTkMNKqIncP71H+U00Do/v/wDKihaF5p6EuTBy5pjTNET4wZqJz/N/vN0P43WProHoGU1CrOsq3hB+2Xp834tz+5+s0w0CDUapJPS5/h/tpgx6OfMJ+oiihFxE1U6VA3W+a3uX79MLrdD7h9+gB8tKqu1f5p/u/fp6KA1sR61v6R/03q6qcQQChPJv9jU4vr1+o1k5xTpsumWGlUc461TiMYibn3AnpyHn9R6U7QqYRSYwJNBfypbzZe/Mx6jRvEzER+7qKE4pxEG13Z728iNPI1M5qMXLgvDw3OSia1q6GAKkEHmKlXP+iGMBssMw7t11AHscj3sa3O2Xr9tTDFUop8jxMNwm48FeJdphN4k7achM8ifsNM2KEsI9WNdhJJG/Qczy16VcLi9RSzjrWmZGdMre9oYExA8yY0+sa+NNcuxOmwB95I+qKtzjrTFx1ozIKZFSCJEHy1+uqMddyW2boNPPYUTmFZPHsWBbZQRmgE+Go3p2mKmCejfFmu3b1tv+3kIPmXU6+abcq27p1CzlkEzpyjTXTma5n0RUC/iDoJW3z3Oa7J95rqiynQke2KmMrjZeJDLJopt3tEmO8JnYTpt5z7qguIJAIQmRJ128NtTAPtgc6JNwdR76btV6j3inmXJNMa2ZEkQeh84pEU/bL84e+nzjqKFJchTIxTZal2g6im7Qdabml3DKyDCqyKuLjrUC460urDkMrKqVSzDrSo6keV5HlYXe+T5/7Wqi7idcq6t4chrqdRpp+reAX4iCUhWysTodNDlY8wdNKps2lQELMEkknc/x13O5mSTM5qKtjSsm9xgsAy2uvKemvurPuYm4iy4QCYnMRPe3jUklZMTv7wd1rlvSG8TdI1yqAB5wCT9f1V5f6j9Q2r/4df6fBU5UbuH4jbYqmdM7DRZ3gScvzo8KJeyD6yg+eteTceuMqoymLtpy6NuRDFlM7xlI057V0mD9P2PYtcROzdwlyCQ1sklSdZBAPlpPlTSTir7lYmE4P0nQrwi0rEphkknUkxOoG3Pu6+yPLSt2jkjRTEdzYeVTS6rHusreRBqzL/H/ADWlPY53yBYm3ktsfjbhmYBGacx0HICCQfCsKxibwuKGwd3s5EsHkqsDdJhmlU9hbbn1U1Enxpsiig4oBQ2VtYEZTOpjYbVWOIrJEPp+IT808vBh7m6Gma5cBMICJ070ad3U6eLaeA66Ot24QZSDpGoPSem2vnpVJ6AyVvFhiO64nmVgDQnU+yPMiuc9JcUFR7nR/qAK/qro7d1jOYR+VPM6bCNh7/CqMRgrTrke2rrzBEyd+e9TnjsXD0yTfY430OusztiW9Ug20HMjMMzT0zCB1g9K3sb6TiyU7RAELKpcN6oZgoYgjYE6+E1qWuH2lAVUAA2GwHgBtGtRxnCbF4ZbtlHB6qPH9ta5sKttSJucpNsLw+Ltv6lxW+iwP2Vf7/49tB4Ph1q1/N2kT6KgezSjCPCo7DdEWqIqZqi+xEQJ118B11PkPbPKm6Qi5W8f46VNrpMAaGdYjbmROm8b6xNZb4m4BPZ68xmHQ8wpnWBMVdaukgZhBPKZjprprVQxqE4hlm6JysDm1jMFBYCNRlMHfw8qtKjoKGLhgVeCp5/t/bUrVtlkM2YciRDeOaNDr0A0FdSkpK0Tqizs16D3U1KlVaBbJ8UcgKQuY59tp7rc+VZuJx9xN7XUDvHUwSNlkSAeWkc61cek5B+P/seqPgbcmX8w/ernxcJzdlxaS1BbOIuGPidCd866A848P46UafKqHwVzlcT9Gfv1H4HcHy0/MP36w6El2KzR5CDbB3APsFUtw6zH8zb3n1F367b03wO589PzW+/UbmBuH5S+5vvVThJLRAnHkvS0o9VVHkAPsqcUEcDd5Mn94U5wFzqPef2VGWfeJXo9wXlpUD/Jz/in2n7tQu4RlAnKJMeuRrv83oCfZRkn7Q9Hu/4aJqGWgLmGLQM2gI21BhlgSOWaB46ihlwLyCLr+u43O7gsZnTKq6r0ERvVZJcE+nk2StRZKxV4dCnPcukE29S5GwAAGXVQwXUaTmOgmtcYRv4NHSb7BceR2mpCaEyltjppzImRIMEeBqlre+uaBJgzA881N4Utw9PJpimLfxpQlq20AhWg6ggjpv61SIudGH5p/XR05jqPIRTEeFVDPzDfVUCXnZvdQ8J0LTkmE1/4qDqR/AqF0uPksfZUC7dH9x/ZWfQa2L0fdBANOl0rsJHT9n1/uoB7rzoGj6J/WtMLjfj/AJp+7VwWJHYHBPujW7dfH3U9ZmY+P5n7qVb558EdNcm5jJ7pAmG2/IagTiroJItSCBAzHx/F56UdjWgKRPrchJ9VuXOgvhDTAzmBtkBIOwmDoNDW1N7GSa7mVafF9u10km0WBW0J0QWSpSSBJNw55jlFaXw24QvxbaHx5SPm1LDXiSFm5MAEQsKRMkmZ18aDuLfW9eKtcdRbXJaKDJnnvHOBJO2k8zppU013KWV9gpOL5mICHSRJ07wMRG557b6R1BeDvlhrr4gQD15mfs8TVC8MB1g94ksGy/KOs5d/LanxvCw6FAFEjeAOY5rBG1VFutRTUb9IX2smAJjfkB7f2UJexbDQjvcgASN/nbR7J8KtuAWlJOWJ2CgSSdgJ61R2rtDLmBZVgMoIHMkw0nQ0akqiw4k/s0P11FsVqDlG0a59Jj8TXYa/vq+/a5zJA0Ec/ZJphbBJEePyZ2jbkKnXkrQFXEBcvcE6gGWnnJJKgczr4mN9VZUSAMojRQANBHv2JnXn41etkBwc3gBC6TAMx4ga1ViMbBaA825+ScpMRuJ68taKfIekKtIoAhQBvoB4fsHuFTa4BqTFZFi8rCFW6AQApCX4BjeWIBE7eFEYEqdszbg51eDyMBiR12q3a3RmlfcWGe0qoyk5XiBlbUkSGKxKmBqSB47CrVS0cwCiMsEQQpVgdOhnWieyEAZVgbDLoD4CPGk9gyCsLpBhdTpprvA6UWOiCwNBoKXaDrWVc4n3gqly0wdHCwCQxBBYEgqRHXmKlc4gcylWuBQTmBsu2boAc2n10k29gpI0bV8NPmQPEAxPvqZNZ1nEl17yGSJy5XgNqZzaHWRyB3ocXfiibi9ndjU5b7opnQy2XMNqpA0bOahkx1tmKKwLKYK8x7NyPGs++ykLq682cW7wOkbAgiCdIPXnQ2e1lU5DeIMl1w9wc9HEqRMb97kYHKnrwxacm+pB21pyazAO0GkgxpmB5jSe8J8pnyqy3gW+VmOg1BYSeZjtNB7TU5kVlYbTUP8AAfBve3/6UqLQUaV9tV+kf8j8udRCw+oEwSsDXkGJ5fNHvqV46p9I/wCR6z8Wtlbma5lUs0AnSTAgTEExS07hr2Cxb55oOpMEazO/d10A+urkB+cT+b+paFOOslSvaoAQRuu0QYnpTjHWt+2UkCPXUdd4051KaLcXwVI934QRJ7LIZ9XRvi8sc9jc18ugo8KfnE/m/soJcTaJLdooJ0kOsH3eVLEPa1Y3VHd3LmBv3oDAc/qosdX2BuIWi9whnYKAIgFjyJ0Aj20ZbtgqoBaFEfKWYC6kaGgME5YjLmyZYDMe88CM8EgAae2tBQ205Z1J7sjbQanp0oU5S/oTw1F/UrsOrFlViSjQwBOhiY36EVf2U8z+z30ELXZFouZi7ZohBEwJPUDSj8K0opPMA+8eFUTQKy/GEzzUSeW38TQeBzsczn4tnkBgpkCO8cwJE5ZBkRmWrsc5BfKSGzCIidACd9Np/g1n27rtnNsG7cBygMZgyAZOw+ratIwtZjOU6dHSZww6jxHLnpQuGYEIQSVJIEgCIMZYAERBHsqjhWMUMLJBF0CWGhE6MdQejA9NetVcKN741XDCHhGfKZEnvRM6wfDURtrlKnsaR03LOG8WW67JlcFS2rAAGGgkEHbUbxWnI61noLKu2lsNll4ABIIXUgb71Th7luAEZGuk7qF1BYEkcj3TPvpK+5U8rfp0B2S5ccXEGRUAC65WJGpGUAiO8d5B00G4ss4kR8ZcdO+Ek54ZmMKBDa/UBRRs5Vc5YLkO30oVeQHJVG/KqWVBqUBJ3YSGOw1K+Y1pZE5WO3lCFtyYztvzz8vNqZrveM694DYwCDv7DrVPbgkHINuhBHjMSKlg1lspE6nUgTPuA/gVooNdiGy+8iEFWhlbQo2ogkkkg+f1U1++wZQMoQetIJ0jbT1dY11ETtQ2DxNu9b7ZPUynUgAwsjb2T7qOwd0sCxBWTsekDWitLEAlQsQVyjLseQEbcuVc/awxYaNlLOwnQ73H9+/1V12QBSdBoTsBy3rDbhtxHUplZBcJMlgQGYk6CZjN/wAUoLK9DRSXcn/JH4w/N/fT1pZx1+ulWXVnyXSCr+6fSP8AkehOKWgUmATmzLPXLod9/Gi7w1T6X+x6H4nb+LMGOpYmAI1OpgaU8W8jozw/5IyPgAiCk7iIG0TBERB/XVWI4ek5SikHIYImT3wpPiMojpHuKN0ZQQwKkmGBWGMRlBzeYpYm3mYSCsZdCOhfp5n3GvNWG73flndnBDYgAhM0y2g2LESTMx6xnn7qn2IOdTbgCY0ABykgQY1EAA+HhV/ZQFGeOmkFu9tv0qa2hmclpB0YfNlvPQ6kcthWuHGVpW9+fqEpKgpMOGJzbT0B+0GlYwSHNKqYbTuroIBjQVPMTB2H1gQdfAmrLB1bz/2rXdi4cWraONSfYBuWALpgADIhgeDvr7Ptio4fB3Co+NiU7o72hIboYMSPzavvfzp+in+d/wCPMih8Ibxe2OxY28oGcukKMshws6nNI2nx5U0lkSJbdhBw2USSXbUhRpmOUd0lupy9OVGcJslLShhB5jTQ+wkfWfM095AoUgAsIVZjnpyGwGvspvhJ0IEypYDnAEg+3QR4+dUQEtPIc9fKs7Gi8LhYFeyybRJziSCPbzmIG3Oi7d897OuUKJzcj1jnpB+rrQ7Y9GEEMJOUyAIkc9dBoR7DQBVf4cjNn7wJM90zmMZSp7pgbaiD7qjfXvAZRC+rp4jXzonF4QFNCy5dQLeUE/ijTnp7qGzkgNBknZpB9caGQCPaBSsqI126obJmGYjMFO5GYCY6SaleA1n3adV66UImF7W/2nzVA0CjTtH0JImZT+DRGIch8okmD/tPUCpc8urLSvRD2vZufm+HSpWoDazqTtvsfmmazLfFyMT2GQQc3ezMSCqW2BIOwOeN/kk+Favyk8z/AJT4nrVdVNE5AbsLaockFUYEG7cd1mIlSzmDqRy51bh8eBM3LRHg/PSNS3n9VSx2EV5zKp01kTO+/WqPg6m2DAiAR49Khyn2Q4wi3qw7EvmtuoBzFCBIMTEb9J50PwvDrbXLu+hYdJ6SfV318D5VUthVZeQLEeH82+mvLwot2bPGRo5PNuJ6b5vDatYzllp6ESgs1hEUqE7W9/Qr+k/8aVIKC8V8jUDvHcT/ANt6HxiFkh8rgkDLk0IjYgkzNE4ggFCTAzf7HqviJhQSdAZJ6AAmamWw4boyruDt5cvYplEkL2awphdhGh1Puo5nA3+z2daquoe9rrLQfYNPZRGUiYAjxPnP2fbXIsOVnS5KkDXrCswJQNEwSPVOYfr1/JqAtKAzBFVidTG5zmCYGuuvtom4PIae/vD/AI9tQvaKTvEGPJzp9g9laQg1JCctCy4Iy7+3noahcUZWJUElh3iBA7q+3wpK2onU6acgcp/fQeLzZ4kBQw23Y5OfQDkPEnkK7Ks5noLCKcxJMwFHsDP7vAeRq61i7mS32ZUwNUKnMVAA0JYDTMp5SCKCGKEsoknQGOUZ2JnZY0GYmASOelEcWvfB7N68ttJRSyaR8lZkgSBIExOijpTpESZpW8Vm1gaEgeYJUkdNQRXF+lfpgcJiBYtm2hNtGAySWYu4gnkIXTzo70L44cSjhsk22gtbJKtzOpA1k6+dE8Y9FMLirq3b9rO6rlHeYDKCxAKgwfWOsTqaU4WqWhMZnQWcRmIykEdRBH1USaA4bhbdpAEVbaDRVWAAKvfGKOpPgP4j20Na6DT01M7iuCe4wuLeZAnJcx1DaxDAE6QcwYeG833n7wHPNP8AiCguF8UszcVA3dYkg+JIJHIjMjiRzB1ql75OJHzWywBrDAgkH8kqfa1LpvcpYi2C3xJti84iVVTrsB214Fj4ASfZWfxO3cdXK3WRyCO5bDNbJXKGALa6rM/8A7FW8wxCjWbSj3vfrJ4/w9byIXUMyqzKYVtYQfKEc/45cuItNTeF5tCYt3M5i5ncNqFtxlORe6zZ8s5XU6a0VgVZIJdmbSVuaeDMDJBMHYGNKzrOCtSFBOtsMBCjrrtoNBpULHBLDC22YuDqT3SGOmgjTrt0rGK1tGzTrU6ntgwJG0ftoLtwLRB+TB/Jn9W3urO4fxBQmUHZio12AuMPsqjidz4poOugMfNkA8/b7BXdBp4bf53MXBqaN7FHW13Q3f0DdezuGdjrQ2Ixdp1tlwjC4wVCrOczamAVGg7p8KHvYpLhtbMM8wehtXPZzphh7GdlK21sooK5e7roT6rd4eylJPdE6J00aPZr8z+81Km+AWei+/8AfSqalyK48E/SZCbOkSGBk7CFYyfKJrOwVu4CA2eBPdPPQwpGscuXWtbjyg2jmnLrMRMdm8xPOKGdJZwCwYwCdNDkMEa8pmlJ+o1w6yfn0Cn+V3Sd+W/dUz5k1MsJIysfGPA/s/vCqnVu93jzjQadwDrrrrVpDawSPd0P7R7q1ozewzkb5SdOnj5e32VTiWhTAI0ET9PTl7fbVt1W11Ox2jntz5VViLcrBkgwI8C4/VpSaGiuySIgaE7nc6Ek+VC8QeCSNgw1/sm/V9tHXL2Zwq/JMH3HSs3Hkm5lRcxDW2iR6miuddNFPt0rSNGcuSfDcGvZuz7XFAOpEIBA1BkTq076jpQPpbxhsKnJ+0aEDK5CqiBmDlZJnKeXyucVqtZFwhmkKQ9ooQYYFt/DRD7DyqVzDKzKrKGCjMAwzQx0B1nWA2vjTataGKetsxLXF3xeHsXMOJzN8clu4qlPi2kF3Xk+XSAdQeUHY4dcvFQLyopj5LlyT49wD2j6qKCRsIHu+quO416N4u5iWvWsQiapkZs020WCUyBYeWLmSw9aOWrQKu51ogQP36edTJ9lYWM4k2HFtGZWaMzXHhVIAYkKC2+m06Dyo70d4j8JljadVXSWiC3MKBuB1k+ym5xuhZJVZbhuHorMUT+cBzHke8Tz21dzp1NX3cECASZdTnAXmy7+8Svtqri/HsPZu27Ny5kdsrQOSlsoLGO6pbST0O1Hkme+oaCzKVEwBEflEGs3NstQSAL7Apeg721IYcgXukN7N6oxDABMwKkKwOkx6vIazoNqqx9m4ovdwm0wQ5gV7qBmZ1KsQdJbYHSKfGglVFzUqoBI0zSyajTaZrnktPzk6MN3L84K5U3CRmDG0PkMIQG5DZjoD3m7p10qzCkKLYkx6q9xu9oNYHqbc9Kix7w0GZlAPe2Xvxpl+lUWf1ABz7sMdNU3011I3rJHQ0X8BvM9pu8RFx15cmPhWhnYMBmJkHcDlHQDrXPejeNVZUkau/v7Rta2rmIXtFE7hvtT91dkoZUv8OWLzN/6GdoOelV2rcEkOxB5EggazpAn66RrHxOFJuk9pkWBADqstLZjBBnTJ7qmOrCapWjd9tNWfp85fzhSp0RZo8ZaLcwDBJgiZIRzEc6z8XiIzysQBBVGJko2vdBmD0GlaHGC3Z9z1pOXb1sjRvpvG9B4t9GkwIMerJ7hkc4M1lL+SN8P+P59Aa5xi2I1IzEgTbuCdF7oBTU6jSifhyzpMaadm8xz+T0rn8Zhk+Ib412FwxBXuZimZz3NtBuBsdqswrKblrNYuAhB3swIt7rkPdgkBid9jV2U4qjZbiAB1aCRHqMJaRtK6n1tPGnuXw6OFIJ2EAyDnO+mnL3Gues3BFojDXhmeNSZQZ7a5z3TGkHpCnzrS4cUUYkhGSLhksSRcAdjnWQIBknTrRbHlX5/YfcItwJ1JE+MmP3D2VLDLGa4eevkgGn6z7YrKv2TcuuCQwaAwJ1CxyEfOUrvvPSjrr3JecvZ93KQdSZ706bSQN+XjVYTm28y07fU5sZxVJf6FvYzlWYAFdRzIJ03Bj7aZI7xzGJiZjbSNNd599UYW26tdJuG5mbMqwB2YygZZ6aTrrqaOwvDgFGfvHpyn9dauluYJN7GLw3girda5aa+SZk3L951110V3K/USPCt61ghuxzHx291QPFbIfs+0XMCFKg+qSQADyG494qr0lxRtYW/cXdbbEecaVDm+xosLVWH3bKtBZQcu0gGOWk7VI146fTDELcsgtGZoJjY+UmRJA9tescPxBuWkcgDMJ0/jpWWG3KOZqjbHwnhTyPc4b8JHCkN+zeVit1x2ZGXOHVXQiBrFwFtIAJAOogV1XBLpfC2AsoTbXKYJAVSIk6alR9tZ/4QWS3hxiGNwNZYZOzfISWIWC0GF2JME6Vf6M4vMjWluK/ZdnlIyx2TIpCyo1YZXBOh8qpXqjP6mjxJc9u4pJ1Kg8oBKSPERPvisPijEi2pOzZTvr31GmUg+P8AzXQ3PjAVHqnMrHYggxI9s+6uQxwdlBa3nyMysquFJfRmfbqP2Vji3VJGuE0nbZMOonNOnOX2+M038DpvrUl5EDcAgEv3P5vafpDeBpVeIwaqwQWnYmCCWOksRsygkVV8Evm4VRlXlDKWjQE97Tpt5dKyhhyk6r8/KOp4keaMbGcKug9pausx71x09XuKZhWmA5UOQW0JnajeKcW/6ZcThXDLaebo1kJHeAbXYwT0gzBGWo2cddt3wFsXGCls91TccLkZu6LanJ3hpoJAMmaJ9GRnTEYJ7j3Wtk5Q8Q1l5Ns7GRESTHenmDXXq0cW0nRo8H9J7N1QQ4nmNR9tXY6/ZdxmUMcq7WXu6ZnjvKCBqG08PGud4dwywxm1ZQFsyhIUQFYGQM3zCdds3hUsR6QrYcIMPfvMxYDsCqgBb95VTKxGoIaSNDE1OFiKUtmaY0ajudfCdB+Yf2UqA/lZPm3PelKt6fBz3E2PSjEBMOXbNlVlJyqXMTrCrqf1b1l8JsMZaczZCV3UEsoIHdYkCR05+FdDj7KuoRhKsYI6gg9KivD0AhVA0iOoiIMzIisWtS06VHL27WNWIwmE0iP+sv6QuUf9rppV2K4tcsqk2rfe0jtrmhCmYMGVkAZucjQbVrj0fw864ez4fF250/I3qvDWbDKL9pgFUliYmUVXXKPmj5Qjp41UHT1FK60ZkJj8ReVWt4S07ayGxNxAFkQQwtktJG0cqd7uJCsL2Gs2QRIZcRcu6yNSptrp3jOvXzrc43aZbbXEuhCBqz6qFBnZRJNAcP4E2VVxDhzK5Su5hRNsnLqhy5o5kn2j1GpNVqDqFsjtyGLN2dsCT6mfIGI2B77MSdpNGWeGlUW2S7AAerlgjMCJJIPsHvNaWLuZEYoocgr3Rvqygk9SNT7KG9Jkc2G7LNmkRkJBMyNx5jeqc+CFHuwX0kxHYWg6syM5SwsBTlL3AS0bTAPtjes30W9Irt2/dtu2cC6VAykFF7PMNyTyB1P/AHAOUV01/B27q9ndRbiQpKuAwJBkEhpkgrNXW7aJoqhcxkhREmAJgeAGvgKlb6jexzh9CbOZyGYZrvaz8rUyyZ5mDL7RGaNhWtx3hxu4W7Zt6FkIXWNd9TB9taVI0qLc5OtdjzvDfg5z3Ee85ATKYD5iWDSwnIuVTCgayNa9AtWgqhVEACANdvbU6YmiKpUE5ynLNLcz+P8ADbeJsXLN6cjDUiJWNcwJkAjesT0Rxlpc6jtMzXMs3MpkoqgLKKoHdIOo5711LCd6430e9DBhsRbYspCo8BFC5u9ZC5oA9VV213OsSCVqT2OowB7rf/Zc/wBRqzuL4QgXHWO+BoSB38pTckAEyo860MPbzW7iglSXugERIJdxI8RT3LQdcjBbg5llBWQfm7Ez7vqpiMg2sS75mQAqQFIII0IOYgtJEmPZUbj35uPa7O6VgZVI0uBWzq2uhOa3pOkcq3mQgd3UyN+YkT9U/s5U3ZQ4YGEAaVgasSDnJ8IPvNTCOXYqUs25iYP0fBJfEAM/aNcXKWAWSY5+NWYjgVp74uZXtultUD23a3K5mIt9wicu/wCVWk9gvaKlxLAyw21Oo8o0q5mMgRMgknkIjT2yfdVEnN8N9H3sEBSjKpYqzetlKqAp05R7aGwfo3dS8jkoVUsxPUm9euZRpp/OgT4HSumtW37RmLgoQAqZRoRuS3Pyq9hShHK7X9FSeZUzlv5Ev9U9/wC6lXTxTVrnkZ5EFXvk/SH2Gp1VfExPzhT9kvQVmUA8Y41awwBu54PNVLRvuFkgaHWKyB6YWwoa8i27TZdTcRjDTHxYGugJIBJA1Iozi3orYv3O2bOt0KqqytGUKzNIUys947g8ulBP6C2CQe1v5hMMXUxMzAK5RM8hyFS1K9C04rdGnj+N4dFIzhzIXJbKswzR8mdAAZ1qvD8ZsM1q33u0ID21I1IhlzSO7ABI35jrQd/0Jsm3ctrdvItwQcrLIEAQpKyoOUabeFUL6B2tJv3yJlgTam5ooh27OYhB6uXn1oditG3iMZat27zJ3jaTVQT83MFBOgmY0/VVfDceL+HFzKEGfLGbNGW6BOYgdJo21w+0ogW12CmRJIGwJOpjxqVvBW1kLbRZMmFAkzMmN9aokayxaSugJ9Y+Gmg9h1PuNXIgG3tJ3NSAql2JbIDGmYnnvECfIyfLrQBdTGhcNdDG5lYsqwJBzQ8EsATvoU9vtqNq3dES07Zpy6HdoiNABlHiaADIqF2YOWM0aTtPKfCpuwAk6AanwAoa3jQVJgiOWknUrAgwTmUr5+YoAlDi3yNwKPItG/lNOw9UnQg6+0ER7yPdSw+IDztoSIkE6EjWNtQasdAQQRIO4NAA9myQCG0GZjHUMxOp5DXb/iqsZxFLdxEbTNbuXJ0AVLfZ5if0i0W9pSIIBHQjTTXaoXMJbYgsikgEAlQYBiQJ2BgaeAoGOGDZSDodRGkg+FB8V4gtiy124FMT3QVGfUwoLkAtl5HSZo65aB3A2j2HxrL4twbDXLQS9bDohzKrEsZHIFjJnbU6zQBhL6dWG7nwe+qEhZJw1vcfNN8OB+TXQYLjuHu2TfS6vZquZmbu5BGY5p9WBvNc/wD/AMtgAuVcKO7mIZcodiRcGXMNxMwCYByGtbCuEUpbwuVJ9UAjNoZJGSN1jczK9dBAZWLxhvYrDzmt4fLcbMLtxM4CiM6qVC6kETJ32itsYWxp8a+u3/U3tf8AE1oq1hbRH80oJEkFI9m31TVl2wDEgaajw5fZSrkrNwD/AAK385/0tz71KiOxHQUqeVBmfIRdG3mKnSpUEipUqVAD01KlQAjTUqVAD1TibGeB3faoYjynQHzBpUqBE7NsKAqiAP8AmZO5J1mrKVKgCu7bDCDtoY6wZjyqv4KsgxsSRG2u4jpMGOoBpUqBiS3lJgmCSYMRJMnlO/jU81PSoEKaU0qVMY9NlpUqAFSpUqGAxqLGlSpDRGlSpUgP/9k="/>
          <p:cNvSpPr>
            <a:spLocks noChangeAspect="1" noChangeArrowheads="1"/>
          </p:cNvSpPr>
          <p:nvPr/>
        </p:nvSpPr>
        <p:spPr bwMode="auto">
          <a:xfrm>
            <a:off x="17621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5" name="AutoShape 14" descr="data:image/jpeg;base64,/9j/4AAQSkZJRgABAQAAAQABAAD/2wCEAAkGBxQTEhUUExQWFRUXGBwXGBgWGRcaHRcXHBYXGB4VHBkZHSggGBslGxgXITEiJyksLi4uHB8zODMsNygtLiwBCgoKDg0OGxAQGzQkHyQ0LCwsLCwsLCwsLC00LCwsLCwsNC0sLCwsLCwsLCwsLCwsLCwsLCwsLCwsLCwsLCwsLP/AABEIAQUAwQMBIgACEQEDEQH/xAAbAAABBQEBAAAAAAAAAAAAAAAEAAECAwUGB//EAEwQAAIBAgQDBAQICQsDBQEAAAECEQADBBIhMQVBURMiYXEGMoGRFCNCUnKhsdIHYoKSk8HR4fAVM1NUg6KjsrPC8SRD4iVEY3PTFv/EABkBAAMBAQEAAAAAAAAAAAAAAAABAgMEBf/EACwRAAICAAUDAwMFAQEAAAAAAAABAhEDEiExURNBkSJSYmHR8AQUMnGBoUL/2gAMAwEAAhEDEQA/APVfSK3dYWVs3DaY3fWAU6dldJEMpHIcqzxw7G/11/0Vn7grdxQ71r6Z/wBK5RFawxXFVS/1Jmc8NSd2/LObOBxv9db9DZ+7SXAYz+uv+isfcrc4hfZLTuq52VSwWcuYgTlzRpPWs5PSFM8OrWwTbVMwIZmuErqkSoDALPt2gm+u+F4X2J6K5fl/cGXB4z+uMf7Kz9ymODxvLGH9DZ+7WqvE1K5lW4w7TsvVIMhihYB4LKCDJE6AkSKqs8bRkDhX1bJELIbsu1gw0er46GQYg0us+F4X2DpLl+WZhwnEB/7oH+yt/dqu7h+I8sSP0Vv7talzj9tRJV8piCApB7txiNG0hbbkk6aaEyK16fX+K8IXR+T8nJJZ4lzxH+Fa+7VqWcfzxEf2dv7tdRSpv9R8V4Quj8n5OX7DHf1on+ytfcqXY43+sn9Ha+5UOJekGKtXrFtsNaAxF9rNsm82bKqswuOq2yFkLOUExInnRL+kDW8ThsNft20a9au3GZbpKobZUZQWRc4IbcxHSl1/ivCH0n7n5KDZxv8AWj+itfcqu5Zx/LFe+1a+7QV309/m4t2UFzFYjDZ7t/JbUWMxFwvkPrZdB1I1Ndjgrhe2jtkllDHI2ddRPdeBnXoYEjlQsf4rwvsHRfufk5jsuIf1mf7K192of+of0/8Ah2vu12FKKr9x8V4Qui/c/JxefiP9Mf0dr7lQbEcR5Xffat/srtLxhSegJ+qsfC8cBSbishKl17tyGQIjF5y9wBmK675ZG9P9wvYvAujL3MybeI4hzuf4afsqZu8Q5XF9tpa6AcStZlWTLEhRlfvQVBYaaqCy94aajWprjVLBYYEsygkaSoBInbWdBvo3Q0v3C9i8D6L9zOdS5xE/KT2ooq9Ph/O5bH5AP7K1n4taAnMfVz6I57kFs8BfVIUwecQNadOJWyYk+sEEqwliCcuo37pnpFJ46f8A5XgawX7mZeXH/wBLb/Rf+VU4h+IKJFy03X4rX3Zq6WosKFjfFeBvC+T8nGfytj+n+B/509dhkHSlWn7iHsRHRn72TxI71v6Z/wBO5VoEVXiR3rX0z/p3KvriOkhcQMCCAQdCCJB8CDvVN7BW3MvbRjIMsqkyuxkjlJjpWJ+Ei6ycLxjIxVhZYgqSCDpqCNRXOfgy47ftXbnCuIH/AKqyM1pyS3bWd9GPrlZ0O8cpU0xHenAWtPirehzDuLo0scw00Mu5nqzdTTpgbY2toPJRpow0000dx+UetYvFbzDieAQMwVrWLLKCYYr8GgkbEiTHSTXFfgnwZx2GxL4m/i3dcU9tWGLxK5UCIQAFuAbsdwaAPUjhkiMixpplEaaDTwgR0q2vNPT/AB17h2O4fi+3vHCEjDYhGuMUmDF1l9UvlLMTG9sdaVzid/CekYtXL1x8LjbXxSM7FLdyBooJgHOhGkfzooA9LpVyHpPj3v4uzgbNx7QWMTi7qMyG3YU921nHqtcYa6g5QTsau9CsdexbX8YzsMPcbJhbR0AsoY7ciJzXGBOuwjrQAbx/gz37+CuqygYe8brhpllNpkhYG8sN4qri/o2MRjsNiLgtvas2rqMlxc0s5SGAII0yn31mcfxT8Pxi4tnZsFiMtrEBmYjDXNreIUEwiEnK0QNjqaK9OvSBrKLh7DBcTeViHPq4ewom5i35BUWYndo32oAz8N6GXrLWGtGwexxeJxARsyqUvh1VBlU5SofpGgrsOHrdCfHC2GkwLWbKq8hLQSfGB0jSTwnoXhr2PsI7X8RawKylhBcZb2JCkg4i/eBzjM0kIhUctQBPQXvQjDEfFtibDxpctYnEZgevechvygaAOjpGvNrHpFiU/lDhuNYNftYW7dsX1GTt7PZtDED1bgMbdG+bJweFYQJ6OpjxduWsXbVri3hccFmGJZVtspbLcDDKmUg0AeyMJEHY1Q+CQiCikZckR8jTu+Wg08Ky+O4i5/Jl+4027vwO45ykgpc7BiYI1BDc/CvOPwc8ev4zBWsBavst49o+IxDsTcS0bhhbOYy9wggZhog8YFAHrK4FAZ7NZBJByiQTqSOkkA+yrBh1kHKJBJGmxYkk+ZJOvia8r/CnZ+DPwjDWHu27TXmRwt24C6l8ODmYNLHvNqTOpr0K36N2EurdUXVZTpF+/lPgUL5GHmKYBp4baiOySII9UbHQjbQRpU/gifMXcNsPWBLA+YYk+deX+ivCrWJ4xxcXlLZXQIQzKUzZgSrKQVPdGorqfwbY+7dw1wXHa6tvE3rNm85lr1hGyrcZvlGcwnnloA6yosKlNRNAEINKpUqALr/rW/pH/Teraru7p9L/AGPVlSM5f8J5/wDScb/9J+0UD+Ez0VfE20xOEOXHYU57LDdwDJtHrPIHSZGzGtn054ZcxOAxNiyAbly3lUEgCZHM7Vu0CPNPRn0vt8SxvDriwt5LOLW/a523/wCmGx1ymCQfAjcGsj8DXB2v4PFxisTYBxVxYstbX5Fs55ZGIbWNDyFdhZ9CFtcYXiFgKqXLdwX02+NbLFxR+Nrm8ddZNYv4NeG4/htm9au4F7naX2vK1q9htmVFgh7ix6s+2mB2Hpp6PjHYG9hj6zJ3CeVxe8jH8oCfAmvHeKY9sVwOxiC2TG8KvpbbN60BlVdzJOlsnqbb17Dw3iONuX4uYMYewASXe7buOx2CKlokLrrJJ0ERrNchj/wWW73F3xLgHB3F7V7UxmxMFYKj5OpuZvnEjYmkMyuGMcVhbOHt3RcxXFmOIxt1P+1hlOV7YmcoAHYKNpz165hcOttFt21CoihVUaBVAgAeAArifwV+gn8m27xuQ167cIzDlZRiEHm3rnzAPq13VAinG4NL1t7V1Q9t1KMp2KkQRXg3CEufyNxl8zXLttkwwuOczDDW2RTbBOyhC5gV7+DXBfg89ErmHs461jEQpibztlDBg1t1ykGNtDQBufg+dTwzA5Yj4NaGnzggDf3ga3zXm/o5g8dwfNh+xuY7A5i1l7OU3rOYyUa2xGYEknu85POB0F/0nv3BlwuAxLXDoDiFGHtr4sXOdgN4VTNMDifwhnPxpcmps8MxLXiOSGziQqn8p1P5QqrhuFI9HMLi7bEXcGGv21bvW2K4h5D2j3WOUmGjMp1BFdZw70Me1hsc1y4L+Pxlq4ty6ZVczW2VLST6ttSQJ5wOgAs9G/RW4nBRw++VW4bV20xU5gpd7hVgecZlNAGj6SYwXeFYm6NrmCu3B5Nh2YfbXlfBviuCcNxg7rYbGzm59k950uJPzWGWfKu/wWBxjcLuYK7YCOuDfDK5uowu3OyNpGULqEI1JfKQdIO9ZfDPQm8eAvw69lW8c5XvSoftjdSWHIkAHzNMAH8NlkNiuEI0w2IdTBIMG5hQYIgg+I1Fd9w30ds2Lpu2zezFSnxl+/dEEqdrrtBlRr51xXpvwfHY5uG30wuR8NdZ7lt71qd8OwIZWK6m24Gp0gmJgdZgOI425eAuYVMPYGpZrq3Xfoqrb0TWCSSdOXQA4r0RwC4jiXHbTs6q9y2pNt2Rhrd2ZTPs2OxBBiut/B9xFr2CQOFD2WfDtkUIs2nKSEXRJUKYGgnSs70N4Dfw/EOJ37qgW8RcVrRDKcwDXDqAZXRhvV3AcDfweJxNtbBuYfEYg4hLodALXaAdojoxzaFZXKGmdY1gEdfNMTUM9MXoGPNKqu0p6Yg+9un0j/kerKqvbp9I/wCR6tqChUqVKgQqVKlQAqVKlQAqY09KgCBqJqZpjTAjTGpVEmgBppxUaU0xDmoxUgaiTQAqYik1KaAKyKiasaoEUCKyajNOwqBpgSkUqhSoGaV/e39I/wCR6tmqMb8jQnvbAx8h+dQE/wBGfa0/bUFaBM0+ahi3/wAf1imzn+jP5w/bToNAmaeaBcuTosDTTQ89efSkivOokdNunPN50UGgdmpZqFj8Q/nfvpR/8Z/O/fRQ9AqaU0JJ+Y/5y/rNV3LziIVzP0DHuYH7aKFoHGomg+3PPN5C25+uhWxT9G9ofp4Wuvjt7qdMWnJq0xoD4Tt3iOo7G6dfOkb/AIufoow9wKH7aKDTkMNKqIncP71H+U00Do/v/wDKihaF5p6EuTBy5pjTNET4wZqJz/N/vN0P43WProHoGU1CrOsq3hB+2Xp834tz+5+s0w0CDUapJPS5/h/tpgx6OfMJ+oiihFxE1U6VA3W+a3uX79MLrdD7h9+gB8tKqu1f5p/u/fp6KA1sR61v6R/03q6qcQQChPJv9jU4vr1+o1k5xTpsumWGlUc461TiMYibn3AnpyHn9R6U7QqYRSYwJNBfypbzZe/Mx6jRvEzER+7qKE4pxEG13Z728iNPI1M5qMXLgvDw3OSia1q6GAKkEHmKlXP+iGMBssMw7t11AHscj3sa3O2Xr9tTDFUop8jxMNwm48FeJdphN4k7achM8ifsNM2KEsI9WNdhJJG/Qczy16VcLi9RSzjrWmZGdMre9oYExA8yY0+sa+NNcuxOmwB95I+qKtzjrTFx1ozIKZFSCJEHy1+uqMddyW2boNPPYUTmFZPHsWBbZQRmgE+Go3p2mKmCejfFmu3b1tv+3kIPmXU6+abcq27p1CzlkEzpyjTXTma5n0RUC/iDoJW3z3Oa7J95rqiynQke2KmMrjZeJDLJopt3tEmO8JnYTpt5z7qguIJAIQmRJ128NtTAPtgc6JNwdR76btV6j3inmXJNMa2ZEkQeh84pEU/bL84e+nzjqKFJchTIxTZal2g6im7Qdabml3DKyDCqyKuLjrUC460urDkMrKqVSzDrSo6keV5HlYXe+T5/7Wqi7idcq6t4chrqdRpp+reAX4iCUhWysTodNDlY8wdNKps2lQELMEkknc/x13O5mSTM5qKtjSsm9xgsAy2uvKemvurPuYm4iy4QCYnMRPe3jUklZMTv7wd1rlvSG8TdI1yqAB5wCT9f1V5f6j9Q2r/4df6fBU5UbuH4jbYqmdM7DRZ3gScvzo8KJeyD6yg+eteTceuMqoymLtpy6NuRDFlM7xlI057V0mD9P2PYtcROzdwlyCQ1sklSdZBAPlpPlTSTir7lYmE4P0nQrwi0rEphkknUkxOoG3Pu6+yPLSt2jkjRTEdzYeVTS6rHusreRBqzL/H/ADWlPY53yBYm3ktsfjbhmYBGacx0HICCQfCsKxibwuKGwd3s5EsHkqsDdJhmlU9hbbn1U1Enxpsiig4oBQ2VtYEZTOpjYbVWOIrJEPp+IT808vBh7m6Gma5cBMICJ070ad3U6eLaeA66Ot24QZSDpGoPSem2vnpVJ6AyVvFhiO64nmVgDQnU+yPMiuc9JcUFR7nR/qAK/qro7d1jOYR+VPM6bCNh7/CqMRgrTrke2rrzBEyd+e9TnjsXD0yTfY430OusztiW9Ug20HMjMMzT0zCB1g9K3sb6TiyU7RAELKpcN6oZgoYgjYE6+E1qWuH2lAVUAA2GwHgBtGtRxnCbF4ZbtlHB6qPH9ta5sKttSJucpNsLw+Ltv6lxW+iwP2Vf7/49tB4Ph1q1/N2kT6KgezSjCPCo7DdEWqIqZqi+xEQJ118B11PkPbPKm6Qi5W8f46VNrpMAaGdYjbmROm8b6xNZb4m4BPZ68xmHQ8wpnWBMVdaukgZhBPKZjprprVQxqE4hlm6JysDm1jMFBYCNRlMHfw8qtKjoKGLhgVeCp5/t/bUrVtlkM2YciRDeOaNDr0A0FdSkpK0Tqizs16D3U1KlVaBbJ8UcgKQuY59tp7rc+VZuJx9xN7XUDvHUwSNlkSAeWkc61cek5B+P/seqPgbcmX8w/ernxcJzdlxaS1BbOIuGPidCd866A848P46UafKqHwVzlcT9Gfv1H4HcHy0/MP36w6El2KzR5CDbB3APsFUtw6zH8zb3n1F367b03wO589PzW+/UbmBuH5S+5vvVThJLRAnHkvS0o9VVHkAPsqcUEcDd5Mn94U5wFzqPef2VGWfeJXo9wXlpUD/Jz/in2n7tQu4RlAnKJMeuRrv83oCfZRkn7Q9Hu/4aJqGWgLmGLQM2gI21BhlgSOWaB46ihlwLyCLr+u43O7gsZnTKq6r0ERvVZJcE+nk2StRZKxV4dCnPcukE29S5GwAAGXVQwXUaTmOgmtcYRv4NHSb7BceR2mpCaEyltjppzImRIMEeBqlre+uaBJgzA881N4Utw9PJpimLfxpQlq20AhWg6ggjpv61SIudGH5p/XR05jqPIRTEeFVDPzDfVUCXnZvdQ8J0LTkmE1/4qDqR/AqF0uPksfZUC7dH9x/ZWfQa2L0fdBANOl0rsJHT9n1/uoB7rzoGj6J/WtMLjfj/AJp+7VwWJHYHBPujW7dfH3U9ZmY+P5n7qVb558EdNcm5jJ7pAmG2/IagTiroJItSCBAzHx/F56UdjWgKRPrchJ9VuXOgvhDTAzmBtkBIOwmDoNDW1N7GSa7mVafF9u10km0WBW0J0QWSpSSBJNw55jlFaXw24QvxbaHx5SPm1LDXiSFm5MAEQsKRMkmZ18aDuLfW9eKtcdRbXJaKDJnnvHOBJO2k8zppU013KWV9gpOL5mICHSRJ07wMRG557b6R1BeDvlhrr4gQD15mfs8TVC8MB1g94ksGy/KOs5d/LanxvCw6FAFEjeAOY5rBG1VFutRTUb9IX2smAJjfkB7f2UJexbDQjvcgASN/nbR7J8KtuAWlJOWJ2CgSSdgJ61R2rtDLmBZVgMoIHMkw0nQ0akqiw4k/s0P11FsVqDlG0a59Jj8TXYa/vq+/a5zJA0Ec/ZJphbBJEePyZ2jbkKnXkrQFXEBcvcE6gGWnnJJKgczr4mN9VZUSAMojRQANBHv2JnXn41etkBwc3gBC6TAMx4ga1ViMbBaA825+ScpMRuJ68taKfIekKtIoAhQBvoB4fsHuFTa4BqTFZFi8rCFW6AQApCX4BjeWIBE7eFEYEqdszbg51eDyMBiR12q3a3RmlfcWGe0qoyk5XiBlbUkSGKxKmBqSB47CrVS0cwCiMsEQQpVgdOhnWieyEAZVgbDLoD4CPGk9gyCsLpBhdTpprvA6UWOiCwNBoKXaDrWVc4n3gqly0wdHCwCQxBBYEgqRHXmKlc4gcylWuBQTmBsu2boAc2n10k29gpI0bV8NPmQPEAxPvqZNZ1nEl17yGSJy5XgNqZzaHWRyB3ocXfiibi9ndjU5b7opnQy2XMNqpA0bOahkx1tmKKwLKYK8x7NyPGs++ykLq682cW7wOkbAgiCdIPXnQ2e1lU5DeIMl1w9wc9HEqRMb97kYHKnrwxacm+pB21pyazAO0GkgxpmB5jSe8J8pnyqy3gW+VmOg1BYSeZjtNB7TU5kVlYbTUP8AAfBve3/6UqLQUaV9tV+kf8j8udRCw+oEwSsDXkGJ5fNHvqV46p9I/wCR6z8Wtlbma5lUs0AnSTAgTEExS07hr2Cxb55oOpMEazO/d10A+urkB+cT+b+paFOOslSvaoAQRuu0QYnpTjHWt+2UkCPXUdd4051KaLcXwVI934QRJ7LIZ9XRvi8sc9jc18ugo8KfnE/m/soJcTaJLdooJ0kOsH3eVLEPa1Y3VHd3LmBv3oDAc/qosdX2BuIWi9whnYKAIgFjyJ0Aj20ZbtgqoBaFEfKWYC6kaGgME5YjLmyZYDMe88CM8EgAae2tBQ205Z1J7sjbQanp0oU5S/oTw1F/UrsOrFlViSjQwBOhiY36EVf2U8z+z30ELXZFouZi7ZohBEwJPUDSj8K0opPMA+8eFUTQKy/GEzzUSeW38TQeBzsczn4tnkBgpkCO8cwJE5ZBkRmWrsc5BfKSGzCIidACd9Np/g1n27rtnNsG7cBygMZgyAZOw+ratIwtZjOU6dHSZww6jxHLnpQuGYEIQSVJIEgCIMZYAERBHsqjhWMUMLJBF0CWGhE6MdQejA9NetVcKN741XDCHhGfKZEnvRM6wfDURtrlKnsaR03LOG8WW67JlcFS2rAAGGgkEHbUbxWnI61noLKu2lsNll4ABIIXUgb71Th7luAEZGuk7qF1BYEkcj3TPvpK+5U8rfp0B2S5ccXEGRUAC65WJGpGUAiO8d5B00G4ss4kR8ZcdO+Ek54ZmMKBDa/UBRRs5Vc5YLkO30oVeQHJVG/KqWVBqUBJ3YSGOw1K+Y1pZE5WO3lCFtyYztvzz8vNqZrveM694DYwCDv7DrVPbgkHINuhBHjMSKlg1lspE6nUgTPuA/gVooNdiGy+8iEFWhlbQo2ogkkkg+f1U1++wZQMoQetIJ0jbT1dY11ETtQ2DxNu9b7ZPUynUgAwsjb2T7qOwd0sCxBWTsekDWitLEAlQsQVyjLseQEbcuVc/awxYaNlLOwnQ73H9+/1V12QBSdBoTsBy3rDbhtxHUplZBcJMlgQGYk6CZjN/wAUoLK9DRSXcn/JH4w/N/fT1pZx1+ulWXVnyXSCr+6fSP8AkehOKWgUmATmzLPXLod9/Gi7w1T6X+x6H4nb+LMGOpYmAI1OpgaU8W8jozw/5IyPgAiCk7iIG0TBERB/XVWI4ek5SikHIYImT3wpPiMojpHuKN0ZQQwKkmGBWGMRlBzeYpYm3mYSCsZdCOhfp5n3GvNWG73flndnBDYgAhM0y2g2LESTMx6xnn7qn2IOdTbgCY0ABykgQY1EAA+HhV/ZQFGeOmkFu9tv0qa2hmclpB0YfNlvPQ6kcthWuHGVpW9+fqEpKgpMOGJzbT0B+0GlYwSHNKqYbTuroIBjQVPMTB2H1gQdfAmrLB1bz/2rXdi4cWraONSfYBuWALpgADIhgeDvr7Ptio4fB3Co+NiU7o72hIboYMSPzavvfzp+in+d/wCPMih8Ibxe2OxY28oGcukKMshws6nNI2nx5U0lkSJbdhBw2USSXbUhRpmOUd0lupy9OVGcJslLShhB5jTQ+wkfWfM095AoUgAsIVZjnpyGwGvspvhJ0IEypYDnAEg+3QR4+dUQEtPIc9fKs7Gi8LhYFeyybRJziSCPbzmIG3Oi7d897OuUKJzcj1jnpB+rrQ7Y9GEEMJOUyAIkc9dBoR7DQBVf4cjNn7wJM90zmMZSp7pgbaiD7qjfXvAZRC+rp4jXzonF4QFNCy5dQLeUE/ijTnp7qGzkgNBknZpB9caGQCPaBSsqI126obJmGYjMFO5GYCY6SaleA1n3adV66UImF7W/2nzVA0CjTtH0JImZT+DRGIch8okmD/tPUCpc8urLSvRD2vZufm+HSpWoDazqTtvsfmmazLfFyMT2GQQc3ezMSCqW2BIOwOeN/kk+Favyk8z/AJT4nrVdVNE5AbsLaockFUYEG7cd1mIlSzmDqRy51bh8eBM3LRHg/PSNS3n9VSx2EV5zKp01kTO+/WqPg6m2DAiAR49Khyn2Q4wi3qw7EvmtuoBzFCBIMTEb9J50PwvDrbXLu+hYdJ6SfV318D5VUthVZeQLEeH82+mvLwot2bPGRo5PNuJ6b5vDatYzllp6ESgs1hEUqE7W9/Qr+k/8aVIKC8V8jUDvHcT/ANt6HxiFkh8rgkDLk0IjYgkzNE4ggFCTAzf7HqviJhQSdAZJ6AAmamWw4boyruDt5cvYplEkL2awphdhGh1Puo5nA3+z2daquoe9rrLQfYNPZRGUiYAjxPnP2fbXIsOVnS5KkDXrCswJQNEwSPVOYfr1/JqAtKAzBFVidTG5zmCYGuuvtom4PIae/vD/AI9tQvaKTvEGPJzp9g9laQg1JCctCy4Iy7+3noahcUZWJUElh3iBA7q+3wpK2onU6acgcp/fQeLzZ4kBQw23Y5OfQDkPEnkK7Ks5noLCKcxJMwFHsDP7vAeRq61i7mS32ZUwNUKnMVAA0JYDTMp5SCKCGKEsoknQGOUZ2JnZY0GYmASOelEcWvfB7N68ttJRSyaR8lZkgSBIExOijpTpESZpW8Vm1gaEgeYJUkdNQRXF+lfpgcJiBYtm2hNtGAySWYu4gnkIXTzo70L44cSjhsk22gtbJKtzOpA1k6+dE8Y9FMLirq3b9rO6rlHeYDKCxAKgwfWOsTqaU4WqWhMZnQWcRmIykEdRBH1USaA4bhbdpAEVbaDRVWAAKvfGKOpPgP4j20Na6DT01M7iuCe4wuLeZAnJcx1DaxDAE6QcwYeG833n7wHPNP8AiCguF8UszcVA3dYkg+JIJHIjMjiRzB1ql75OJHzWywBrDAgkH8kqfa1LpvcpYi2C3xJti84iVVTrsB214Fj4ASfZWfxO3cdXK3WRyCO5bDNbJXKGALa6rM/8A7FW8wxCjWbSj3vfrJ4/w9byIXUMyqzKYVtYQfKEc/45cuItNTeF5tCYt3M5i5ncNqFtxlORe6zZ8s5XU6a0VgVZIJdmbSVuaeDMDJBMHYGNKzrOCtSFBOtsMBCjrrtoNBpULHBLDC22YuDqT3SGOmgjTrt0rGK1tGzTrU6ntgwJG0ftoLtwLRB+TB/Jn9W3urO4fxBQmUHZio12AuMPsqjidz4poOugMfNkA8/b7BXdBp4bf53MXBqaN7FHW13Q3f0DdezuGdjrQ2Ixdp1tlwjC4wVCrOczamAVGg7p8KHvYpLhtbMM8wehtXPZzphh7GdlK21sooK5e7roT6rd4eylJPdE6J00aPZr8z+81Km+AWei+/8AfSqalyK48E/SZCbOkSGBk7CFYyfKJrOwVu4CA2eBPdPPQwpGscuXWtbjyg2jmnLrMRMdm8xPOKGdJZwCwYwCdNDkMEa8pmlJ+o1w6yfn0Cn+V3Sd+W/dUz5k1MsJIysfGPA/s/vCqnVu93jzjQadwDrrrrVpDawSPd0P7R7q1ozewzkb5SdOnj5e32VTiWhTAI0ET9PTl7fbVt1W11Ox2jntz5VViLcrBkgwI8C4/VpSaGiuySIgaE7nc6Ek+VC8QeCSNgw1/sm/V9tHXL2Zwq/JMH3HSs3Hkm5lRcxDW2iR6miuddNFPt0rSNGcuSfDcGvZuz7XFAOpEIBA1BkTq076jpQPpbxhsKnJ+0aEDK5CqiBmDlZJnKeXyucVqtZFwhmkKQ9ooQYYFt/DRD7DyqVzDKzKrKGCjMAwzQx0B1nWA2vjTataGKetsxLXF3xeHsXMOJzN8clu4qlPi2kF3Xk+XSAdQeUHY4dcvFQLyopj5LlyT49wD2j6qKCRsIHu+quO416N4u5iWvWsQiapkZs020WCUyBYeWLmSw9aOWrQKu51ogQP36edTJ9lYWM4k2HFtGZWaMzXHhVIAYkKC2+m06Dyo70d4j8JljadVXSWiC3MKBuB1k+ym5xuhZJVZbhuHorMUT+cBzHke8Tz21dzp1NX3cECASZdTnAXmy7+8Svtqri/HsPZu27Ny5kdsrQOSlsoLGO6pbST0O1Hkme+oaCzKVEwBEflEGs3NstQSAL7Apeg721IYcgXukN7N6oxDABMwKkKwOkx6vIazoNqqx9m4ovdwm0wQ5gV7qBmZ1KsQdJbYHSKfGglVFzUqoBI0zSyajTaZrnktPzk6MN3L84K5U3CRmDG0PkMIQG5DZjoD3m7p10qzCkKLYkx6q9xu9oNYHqbc9Kix7w0GZlAPe2Xvxpl+lUWf1ABz7sMdNU3011I3rJHQ0X8BvM9pu8RFx15cmPhWhnYMBmJkHcDlHQDrXPejeNVZUkau/v7Rta2rmIXtFE7hvtT91dkoZUv8OWLzN/6GdoOelV2rcEkOxB5EggazpAn66RrHxOFJuk9pkWBADqstLZjBBnTJ7qmOrCapWjd9tNWfp85fzhSp0RZo8ZaLcwDBJgiZIRzEc6z8XiIzysQBBVGJko2vdBmD0GlaHGC3Z9z1pOXb1sjRvpvG9B4t9GkwIMerJ7hkc4M1lL+SN8P+P59Aa5xi2I1IzEgTbuCdF7oBTU6jSifhyzpMaadm8xz+T0rn8Zhk+Ib412FwxBXuZimZz3NtBuBsdqswrKblrNYuAhB3swIt7rkPdgkBid9jV2U4qjZbiAB1aCRHqMJaRtK6n1tPGnuXw6OFIJ2EAyDnO+mnL3Gues3BFojDXhmeNSZQZ7a5z3TGkHpCnzrS4cUUYkhGSLhksSRcAdjnWQIBknTrRbHlX5/YfcItwJ1JE+MmP3D2VLDLGa4eevkgGn6z7YrKv2TcuuCQwaAwJ1CxyEfOUrvvPSjrr3JecvZ93KQdSZ706bSQN+XjVYTm28y07fU5sZxVJf6FvYzlWYAFdRzIJ03Bj7aZI7xzGJiZjbSNNd599UYW26tdJuG5mbMqwB2YygZZ6aTrrqaOwvDgFGfvHpyn9dauluYJN7GLw3girda5aa+SZk3L951110V3K/USPCt61ghuxzHx291QPFbIfs+0XMCFKg+qSQADyG494qr0lxRtYW/cXdbbEecaVDm+xosLVWH3bKtBZQcu0gGOWk7VI146fTDELcsgtGZoJjY+UmRJA9tescPxBuWkcgDMJ0/jpWWG3KOZqjbHwnhTyPc4b8JHCkN+zeVit1x2ZGXOHVXQiBrFwFtIAJAOogV1XBLpfC2AsoTbXKYJAVSIk6alR9tZ/4QWS3hxiGNwNZYZOzfISWIWC0GF2JME6Vf6M4vMjWluK/ZdnlIyx2TIpCyo1YZXBOh8qpXqjP6mjxJc9u4pJ1Kg8oBKSPERPvisPijEi2pOzZTvr31GmUg+P8AzXQ3PjAVHqnMrHYggxI9s+6uQxwdlBa3nyMysquFJfRmfbqP2Vji3VJGuE0nbZMOonNOnOX2+M038DpvrUl5EDcAgEv3P5vafpDeBpVeIwaqwQWnYmCCWOksRsygkVV8Evm4VRlXlDKWjQE97Tpt5dKyhhyk6r8/KOp4keaMbGcKug9pausx71x09XuKZhWmA5UOQW0JnajeKcW/6ZcThXDLaebo1kJHeAbXYwT0gzBGWo2cddt3wFsXGCls91TccLkZu6LanJ3hpoJAMmaJ9GRnTEYJ7j3Wtk5Q8Q1l5Ns7GRESTHenmDXXq0cW0nRo8H9J7N1QQ4nmNR9tXY6/ZdxmUMcq7WXu6ZnjvKCBqG08PGud4dwywxm1ZQFsyhIUQFYGQM3zCdds3hUsR6QrYcIMPfvMxYDsCqgBb95VTKxGoIaSNDE1OFiKUtmaY0ajudfCdB+Yf2UqA/lZPm3PelKt6fBz3E2PSjEBMOXbNlVlJyqXMTrCrqf1b1l8JsMZaczZCV3UEsoIHdYkCR05+FdDj7KuoRhKsYI6gg9KivD0AhVA0iOoiIMzIisWtS06VHL27WNWIwmE0iP+sv6QuUf9rppV2K4tcsqk2rfe0jtrmhCmYMGVkAZucjQbVrj0fw864ez4fF250/I3qvDWbDKL9pgFUliYmUVXXKPmj5Qjp41UHT1FK60ZkJj8ReVWt4S07ayGxNxAFkQQwtktJG0cqd7uJCsL2Gs2QRIZcRcu6yNSptrp3jOvXzrc43aZbbXEuhCBqz6qFBnZRJNAcP4E2VVxDhzK5Su5hRNsnLqhy5o5kn2j1GpNVqDqFsjtyGLN2dsCT6mfIGI2B77MSdpNGWeGlUW2S7AAerlgjMCJJIPsHvNaWLuZEYoocgr3Rvqygk9SNT7KG9Jkc2G7LNmkRkJBMyNx5jeqc+CFHuwX0kxHYWg6syM5SwsBTlL3AS0bTAPtjes30W9Irt2/dtu2cC6VAykFF7PMNyTyB1P/AHAOUV01/B27q9ndRbiQpKuAwJBkEhpkgrNXW7aJoqhcxkhREmAJgeAGvgKlb6jexzh9CbOZyGYZrvaz8rUyyZ5mDL7RGaNhWtx3hxu4W7Zt6FkIXWNd9TB9taVI0qLc5OtdjzvDfg5z3Ee85ATKYD5iWDSwnIuVTCgayNa9AtWgqhVEACANdvbU6YmiKpUE5ynLNLcz+P8ADbeJsXLN6cjDUiJWNcwJkAjesT0Rxlpc6jtMzXMs3MpkoqgLKKoHdIOo5711LCd6430e9DBhsRbYspCo8BFC5u9ZC5oA9VV213OsSCVqT2OowB7rf/Zc/wBRqzuL4QgXHWO+BoSB38pTckAEyo860MPbzW7iglSXugERIJdxI8RT3LQdcjBbg5llBWQfm7Ez7vqpiMg2sS75mQAqQFIII0IOYgtJEmPZUbj35uPa7O6VgZVI0uBWzq2uhOa3pOkcq3mQgd3UyN+YkT9U/s5U3ZQ4YGEAaVgasSDnJ8IPvNTCOXYqUs25iYP0fBJfEAM/aNcXKWAWSY5+NWYjgVp74uZXtultUD23a3K5mIt9wicu/wCVWk9gvaKlxLAyw21Oo8o0q5mMgRMgknkIjT2yfdVEnN8N9H3sEBSjKpYqzetlKqAp05R7aGwfo3dS8jkoVUsxPUm9euZRpp/OgT4HSumtW37RmLgoQAqZRoRuS3Pyq9hShHK7X9FSeZUzlv5Ev9U9/wC6lXTxTVrnkZ5EFXvk/SH2Gp1VfExPzhT9kvQVmUA8Y41awwBu54PNVLRvuFkgaHWKyB6YWwoa8i27TZdTcRjDTHxYGugJIBJA1Iozi3orYv3O2bOt0KqqytGUKzNIUys947g8ulBP6C2CQe1v5hMMXUxMzAK5RM8hyFS1K9C04rdGnj+N4dFIzhzIXJbKswzR8mdAAZ1qvD8ZsM1q33u0ID21I1IhlzSO7ABI35jrQd/0Jsm3ctrdvItwQcrLIEAQpKyoOUabeFUL6B2tJv3yJlgTam5ooh27OYhB6uXn1oditG3iMZat27zJ3jaTVQT83MFBOgmY0/VVfDceL+HFzKEGfLGbNGW6BOYgdJo21w+0ogW12CmRJIGwJOpjxqVvBW1kLbRZMmFAkzMmN9aokayxaSugJ9Y+Gmg9h1PuNXIgG3tJ3NSAql2JbIDGmYnnvECfIyfLrQBdTGhcNdDG5lYsqwJBzQ8EsATvoU9vtqNq3dES07Zpy6HdoiNABlHiaADIqF2YOWM0aTtPKfCpuwAk6AanwAoa3jQVJgiOWknUrAgwTmUr5+YoAlDi3yNwKPItG/lNOw9UnQg6+0ER7yPdSw+IDztoSIkE6EjWNtQasdAQQRIO4NAA9myQCG0GZjHUMxOp5DXb/iqsZxFLdxEbTNbuXJ0AVLfZ5if0i0W9pSIIBHQjTTXaoXMJbYgsikgEAlQYBiQJ2BgaeAoGOGDZSDodRGkg+FB8V4gtiy124FMT3QVGfUwoLkAtl5HSZo65aB3A2j2HxrL4twbDXLQS9bDohzKrEsZHIFjJnbU6zQBhL6dWG7nwe+qEhZJw1vcfNN8OB+TXQYLjuHu2TfS6vZquZmbu5BGY5p9WBvNc/wD/AMtgAuVcKO7mIZcodiRcGXMNxMwCYByGtbCuEUpbwuVJ9UAjNoZJGSN1jczK9dBAZWLxhvYrDzmt4fLcbMLtxM4CiM6qVC6kETJ32itsYWxp8a+u3/U3tf8AE1oq1hbRH80oJEkFI9m31TVl2wDEgaajw5fZSrkrNwD/AAK385/0tz71KiOxHQUqeVBmfIRdG3mKnSpUEipUqVAD01KlQAjTUqVAD1TibGeB3faoYjynQHzBpUqBE7NsKAqiAP8AmZO5J1mrKVKgCu7bDCDtoY6wZjyqv4KsgxsSRG2u4jpMGOoBpUqBiS3lJgmCSYMRJMnlO/jU81PSoEKaU0qVMY9NlpUqAFSpUqGAxqLGlSpDRGlSpUgP/9k="/>
          <p:cNvSpPr>
            <a:spLocks noChangeAspect="1" noChangeArrowheads="1"/>
          </p:cNvSpPr>
          <p:nvPr/>
        </p:nvSpPr>
        <p:spPr bwMode="auto">
          <a:xfrm>
            <a:off x="328613" y="-301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6" name="TextBox 1"/>
          <p:cNvSpPr txBox="1">
            <a:spLocks noChangeArrowheads="1"/>
          </p:cNvSpPr>
          <p:nvPr/>
        </p:nvSpPr>
        <p:spPr bwMode="auto">
          <a:xfrm>
            <a:off x="5703888" y="1908175"/>
            <a:ext cx="2279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b="1" dirty="0"/>
              <a:t>RIT is here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324600" y="2492375"/>
            <a:ext cx="685800" cy="26130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73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Identify the silos on your campus: </a:t>
            </a:r>
          </a:p>
          <a:p>
            <a:pPr lvl="1"/>
            <a:r>
              <a:rPr lang="en-US" dirty="0" smtClean="0"/>
              <a:t>Different campuses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rad </a:t>
            </a:r>
            <a:r>
              <a:rPr lang="en-US" dirty="0" smtClean="0"/>
              <a:t>vs. undergrad </a:t>
            </a:r>
            <a:r>
              <a:rPr lang="en-US" dirty="0" smtClean="0"/>
              <a:t>faculty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djuncts </a:t>
            </a:r>
            <a:r>
              <a:rPr lang="en-US" dirty="0" smtClean="0"/>
              <a:t>and full </a:t>
            </a:r>
            <a:r>
              <a:rPr lang="en-US" dirty="0" smtClean="0"/>
              <a:t>time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ffect </a:t>
            </a:r>
            <a:r>
              <a:rPr lang="en-US" dirty="0" smtClean="0"/>
              <a:t>of unions</a:t>
            </a:r>
          </a:p>
          <a:p>
            <a:r>
              <a:rPr lang="en-US" dirty="0" smtClean="0"/>
              <a:t>Communication is the solution between groups</a:t>
            </a:r>
          </a:p>
          <a:p>
            <a:r>
              <a:rPr lang="en-US" dirty="0" smtClean="0"/>
              <a:t>Reconnect with the institutional mission to find common issues</a:t>
            </a:r>
          </a:p>
          <a:p>
            <a:r>
              <a:rPr lang="en-US" dirty="0" smtClean="0"/>
              <a:t>Consistent communication</a:t>
            </a:r>
          </a:p>
          <a:p>
            <a:r>
              <a:rPr lang="en-US" dirty="0" smtClean="0"/>
              <a:t>Shared governance body in decision processes, e.g., have faculty from different areas contribute to salary </a:t>
            </a:r>
            <a:r>
              <a:rPr lang="en-US" dirty="0" smtClean="0"/>
              <a:t>discussions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Support each other</a:t>
            </a:r>
          </a:p>
          <a:p>
            <a:r>
              <a:rPr lang="en-US" dirty="0" smtClean="0"/>
              <a:t>Find the common thread (goals) that is consistently communicated. This comes back to core values</a:t>
            </a:r>
          </a:p>
          <a:p>
            <a:r>
              <a:rPr lang="en-US" dirty="0" smtClean="0"/>
              <a:t>Collaborative projects</a:t>
            </a:r>
          </a:p>
        </p:txBody>
      </p:sp>
    </p:spTree>
    <p:extLst>
      <p:ext uri="{BB962C8B-B14F-4D97-AF65-F5344CB8AC3E}">
        <p14:creationId xmlns:p14="http://schemas.microsoft.com/office/powerpoint/2010/main" val="2895167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Limited funding vs. increased research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Educate </a:t>
            </a:r>
            <a:r>
              <a:rPr lang="en-US" dirty="0" smtClean="0"/>
              <a:t>upper administration to have a realistic transition of expectations. Emphasize efforts rather than demanding the funding.</a:t>
            </a:r>
          </a:p>
          <a:p>
            <a:r>
              <a:rPr lang="en-US" dirty="0" smtClean="0"/>
              <a:t>Explain that some disciplines cost more than others.</a:t>
            </a:r>
          </a:p>
          <a:p>
            <a:r>
              <a:rPr lang="en-US" dirty="0" smtClean="0"/>
              <a:t>Educate the faculty about the funding needs of different disciplines</a:t>
            </a:r>
          </a:p>
          <a:p>
            <a:r>
              <a:rPr lang="en-US" dirty="0" smtClean="0"/>
              <a:t>Deans and chairs must enforce the deliverables of the faculty</a:t>
            </a:r>
          </a:p>
          <a:p>
            <a:r>
              <a:rPr lang="en-US" dirty="0" smtClean="0"/>
              <a:t>Mentorship for writing grant proposals</a:t>
            </a:r>
          </a:p>
          <a:p>
            <a:r>
              <a:rPr lang="en-US" dirty="0" smtClean="0"/>
              <a:t>Bring in outside people from NSF to help with grant funding mentoring, CUR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2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12:45	Presentation about our current efforts at RIT</a:t>
            </a:r>
          </a:p>
          <a:p>
            <a:pPr marL="0" indent="0">
              <a:buNone/>
            </a:pPr>
            <a:r>
              <a:rPr lang="en-US" dirty="0" smtClean="0"/>
              <a:t>1:05	Breakout groups to identify common challenges</a:t>
            </a:r>
          </a:p>
          <a:p>
            <a:pPr marL="0" indent="0">
              <a:buNone/>
            </a:pPr>
            <a:r>
              <a:rPr lang="en-US" dirty="0" smtClean="0"/>
              <a:t>1:25	Top four challenges are selected from all groups</a:t>
            </a:r>
          </a:p>
          <a:p>
            <a:pPr marL="0" indent="0">
              <a:buNone/>
            </a:pPr>
            <a:r>
              <a:rPr lang="en-US" dirty="0" smtClean="0"/>
              <a:t>1:45</a:t>
            </a:r>
            <a:r>
              <a:rPr lang="en-US" dirty="0" smtClean="0">
                <a:sym typeface="Wingdings"/>
              </a:rPr>
              <a:t>	Four groups reform around interest in challenges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2:05	Groups report possible solutions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2:20	Summary by the facilitators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0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About RIT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1,300-sq-acre campus in suburban Rochester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Enrollment:  15,400 UG; 3,200 grad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9</a:t>
            </a:r>
            <a:r>
              <a:rPr lang="en-US" baseline="30000" dirty="0" smtClean="0">
                <a:ea typeface="+mn-ea"/>
              </a:rPr>
              <a:t>th</a:t>
            </a:r>
            <a:r>
              <a:rPr lang="en-US" dirty="0" smtClean="0">
                <a:ea typeface="+mn-ea"/>
              </a:rPr>
              <a:t> largest enrollment of US private universities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Nine colleges, large enrollment in STEM disciplines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Known for cooperative education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Quarter-based academic calendar converts to semester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dirty="0" smtClean="0">
                <a:ea typeface="+mn-ea"/>
              </a:rPr>
              <a:t>     calendar in Fall 2013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113" y="5183188"/>
            <a:ext cx="1884362" cy="175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575" y="4660900"/>
            <a:ext cx="987425" cy="220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150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4675188"/>
            <a:ext cx="1562100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151" name="Picture 9" descr="http://pics2.city-data.com/city/maps/fr79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64" r="2464" b="4124"/>
          <a:stretch>
            <a:fillRect/>
          </a:stretch>
        </p:blipFill>
        <p:spPr bwMode="auto">
          <a:xfrm>
            <a:off x="388938" y="5418138"/>
            <a:ext cx="177323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1" descr="Rochester NY Skyline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5429250"/>
            <a:ext cx="2547938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2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5392738"/>
            <a:ext cx="1562100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154" name="Picture 11" descr="newfac3b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609" y="463144"/>
            <a:ext cx="2104968" cy="1211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62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About the College of Science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Char char=""/>
              <a:defRPr/>
            </a:pPr>
            <a:r>
              <a:rPr lang="en-US" dirty="0" smtClean="0"/>
              <a:t>Academic Units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Gosnell School of Life Sciences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School of Mathematical Sciences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School of Physics &amp; Astronomy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>
                <a:ea typeface="+mn-ea"/>
              </a:rPr>
              <a:t>School of Chemistry &amp; Materials Science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Chester F. Carlson Center for Imaging Science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/>
              <a:t>Faculty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132 tenured and tenure-track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48 lecturers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10 Research Faculty and 7 Visiting Faculty</a:t>
            </a:r>
          </a:p>
          <a:p>
            <a:pPr>
              <a:buFont typeface="Wingdings 2" pitchFamily="18" charset="2"/>
              <a:buChar char=""/>
              <a:defRPr/>
            </a:pPr>
            <a:r>
              <a:rPr lang="en-US" dirty="0" smtClean="0"/>
              <a:t>Staff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Advisors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Facilities Management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Administration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Research Scientists</a:t>
            </a:r>
          </a:p>
          <a:p>
            <a:pPr lvl="1">
              <a:buFont typeface="Wingdings 2" pitchFamily="18" charset="2"/>
              <a:buChar char=""/>
              <a:defRPr/>
            </a:pPr>
            <a:r>
              <a:rPr lang="en-US" dirty="0" smtClean="0"/>
              <a:t>Postdoctoral Fellows</a:t>
            </a:r>
          </a:p>
          <a:p>
            <a:pPr lvl="1">
              <a:buFont typeface="Wingdings 2" pitchFamily="18" charset="2"/>
              <a:buChar char=""/>
              <a:defRPr/>
            </a:pPr>
            <a:endParaRPr lang="en-US" dirty="0" smtClean="0"/>
          </a:p>
          <a:p>
            <a:pPr>
              <a:buFont typeface="Wingdings 2" pitchFamily="18" charset="2"/>
              <a:buChar char=""/>
              <a:defRPr/>
            </a:pPr>
            <a:endParaRPr lang="en-US" dirty="0" smtClean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7134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all faculty, staff, and administrators feel like they count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Find solutions that 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Meet the needs of individuals </a:t>
            </a:r>
          </a:p>
          <a:p>
            <a:pPr lvl="1"/>
            <a:r>
              <a:rPr lang="en-US" dirty="0">
                <a:solidFill>
                  <a:srgbClr val="292934"/>
                </a:solidFill>
              </a:rPr>
              <a:t>R</a:t>
            </a:r>
            <a:r>
              <a:rPr lang="en-US" dirty="0" smtClean="0">
                <a:solidFill>
                  <a:srgbClr val="292934"/>
                </a:solidFill>
              </a:rPr>
              <a:t>espect the concerns of all groups 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Address the expectations of our students, their parents, and all our constituents</a:t>
            </a:r>
          </a:p>
          <a:p>
            <a:r>
              <a:rPr lang="en-US" dirty="0">
                <a:solidFill>
                  <a:srgbClr val="292934"/>
                </a:solidFill>
              </a:rPr>
              <a:t>C</a:t>
            </a:r>
            <a:r>
              <a:rPr lang="en-US" dirty="0" smtClean="0">
                <a:solidFill>
                  <a:srgbClr val="292934"/>
                </a:solidFill>
              </a:rPr>
              <a:t>ommunicate and implement these solutions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Help faculty and staff understand the challenges that administrators face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Help administrators </a:t>
            </a:r>
            <a:r>
              <a:rPr lang="en-US" dirty="0">
                <a:solidFill>
                  <a:srgbClr val="292934"/>
                </a:solidFill>
              </a:rPr>
              <a:t>understand the challenges that </a:t>
            </a:r>
            <a:r>
              <a:rPr lang="en-US" dirty="0" smtClean="0">
                <a:solidFill>
                  <a:srgbClr val="292934"/>
                </a:solidFill>
              </a:rPr>
              <a:t>faculty and staff face</a:t>
            </a:r>
            <a:endParaRPr lang="en-US" dirty="0">
              <a:solidFill>
                <a:srgbClr val="292934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00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4862" y="6390749"/>
            <a:ext cx="6214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http://www.jantoo.com/cartoons/keywords/adjunct-educator</a:t>
            </a:r>
          </a:p>
        </p:txBody>
      </p:sp>
      <p:pic>
        <p:nvPicPr>
          <p:cNvPr id="4" name="Content Placeholder 3" descr="Adjunct_pay_cartoon1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508" r="-48508"/>
          <a:stretch>
            <a:fillRect/>
          </a:stretch>
        </p:blipFill>
        <p:spPr>
          <a:xfrm>
            <a:off x="457200" y="9906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7400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Competing Goals in the College of Science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Maintain Quality Teaching in Light of</a:t>
            </a:r>
          </a:p>
          <a:p>
            <a:pPr lvl="1"/>
            <a:r>
              <a:rPr lang="en-US" dirty="0" smtClean="0"/>
              <a:t>Rising Research Expectations </a:t>
            </a:r>
          </a:p>
          <a:p>
            <a:pPr lvl="2"/>
            <a:r>
              <a:rPr lang="en-US" dirty="0" smtClean="0"/>
              <a:t>More Ph.D. Programs</a:t>
            </a:r>
          </a:p>
          <a:p>
            <a:pPr lvl="2"/>
            <a:r>
              <a:rPr lang="en-US" dirty="0" smtClean="0">
                <a:solidFill>
                  <a:srgbClr val="292934"/>
                </a:solidFill>
              </a:rPr>
              <a:t>Pressure </a:t>
            </a:r>
            <a:r>
              <a:rPr lang="en-US" dirty="0" smtClean="0"/>
              <a:t>to win </a:t>
            </a:r>
            <a:r>
              <a:rPr lang="en-US" dirty="0"/>
              <a:t>f</a:t>
            </a:r>
            <a:r>
              <a:rPr lang="en-US" dirty="0" smtClean="0"/>
              <a:t>unding</a:t>
            </a:r>
          </a:p>
          <a:p>
            <a:pPr lvl="2"/>
            <a:r>
              <a:rPr lang="en-US" dirty="0" smtClean="0"/>
              <a:t>Higher publication requirements for tenure and promotion</a:t>
            </a:r>
          </a:p>
          <a:p>
            <a:pPr lvl="1"/>
            <a:r>
              <a:rPr lang="en-US" dirty="0" smtClean="0"/>
              <a:t>Increasing Enrollment</a:t>
            </a:r>
          </a:p>
          <a:p>
            <a:pPr lvl="1"/>
            <a:r>
              <a:rPr lang="en-US" dirty="0" smtClean="0"/>
              <a:t>Improving Retention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Autonomy vs. Sense of Belonging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Culture shift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Technology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Social media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Societal attitudes about education and college loans</a:t>
            </a:r>
          </a:p>
        </p:txBody>
      </p:sp>
    </p:spTree>
    <p:extLst>
      <p:ext uri="{BB962C8B-B14F-4D97-AF65-F5344CB8AC3E}">
        <p14:creationId xmlns:p14="http://schemas.microsoft.com/office/powerpoint/2010/main" val="200041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Approach to Meeting These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292934"/>
                </a:solidFill>
              </a:rPr>
              <a:t>Monthly College wide meetings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Meetings with specific groups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The Dean meets monthly with all the pre-tenure faculty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The Dean holds separate meetings each semester with NTT faculty, associate professors and full professors over lunch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Weekly meeting with the department heads and the dean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Each department head meets 1:1 with the dean each month</a:t>
            </a:r>
          </a:p>
          <a:p>
            <a:pPr lvl="1"/>
            <a:r>
              <a:rPr lang="en-US" dirty="0" smtClean="0">
                <a:solidFill>
                  <a:srgbClr val="292934"/>
                </a:solidFill>
              </a:rPr>
              <a:t>Monthly reading sessions with the heads and the dean on topics related to leadership in </a:t>
            </a:r>
            <a:r>
              <a:rPr lang="en-US" smtClean="0">
                <a:solidFill>
                  <a:srgbClr val="292934"/>
                </a:solidFill>
              </a:rPr>
              <a:t>higher education</a:t>
            </a:r>
            <a:endParaRPr lang="en-US" dirty="0" smtClean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6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327</TotalTime>
  <Words>1134</Words>
  <Application>Microsoft Macintosh PowerPoint</Application>
  <PresentationFormat>On-screen Show (4:3)</PresentationFormat>
  <Paragraphs>202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ＭＳ Ｐゴシック</vt:lpstr>
      <vt:lpstr>Wingdings</vt:lpstr>
      <vt:lpstr>Wingdings 2</vt:lpstr>
      <vt:lpstr>Clarity</vt:lpstr>
      <vt:lpstr>Everyone COUNTS or nobody COUNTS*</vt:lpstr>
      <vt:lpstr>PowerPoint Presentation</vt:lpstr>
      <vt:lpstr>Agenda</vt:lpstr>
      <vt:lpstr>About RIT</vt:lpstr>
      <vt:lpstr>About the College of Science</vt:lpstr>
      <vt:lpstr>The Goal</vt:lpstr>
      <vt:lpstr>PowerPoint Presentation</vt:lpstr>
      <vt:lpstr>Competing Goals in the College of Science</vt:lpstr>
      <vt:lpstr>Our Approach to Meeting These Challenges</vt:lpstr>
      <vt:lpstr>Our Approach to Meeting These Challenges</vt:lpstr>
      <vt:lpstr>Our Approach to Meeting These Challenges</vt:lpstr>
      <vt:lpstr>Ground Rules</vt:lpstr>
      <vt:lpstr>Breakout Groups</vt:lpstr>
      <vt:lpstr>Top Two Concerns for Each Group</vt:lpstr>
      <vt:lpstr>Selection of 4 Top Challenges</vt:lpstr>
      <vt:lpstr>Top Challenge Breakout Groups</vt:lpstr>
      <vt:lpstr>Presenting Group Findings</vt:lpstr>
      <vt:lpstr>Strained or stagnant budgets</vt:lpstr>
      <vt:lpstr>Workload policies</vt:lpstr>
      <vt:lpstr>Silos</vt:lpstr>
      <vt:lpstr>Limited funding vs. increased research expectations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Everyone matters or nobody matters</dc:title>
  <dc:creator>Paul A Craig</dc:creator>
  <cp:lastModifiedBy>Microsoft Office User</cp:lastModifiedBy>
  <cp:revision>57</cp:revision>
  <cp:lastPrinted>2016-01-30T19:44:04Z</cp:lastPrinted>
  <dcterms:created xsi:type="dcterms:W3CDTF">2015-12-19T20:11:35Z</dcterms:created>
  <dcterms:modified xsi:type="dcterms:W3CDTF">2016-03-09T08:21:36Z</dcterms:modified>
</cp:coreProperties>
</file>